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256" r:id="rId5"/>
    <p:sldId id="258" r:id="rId6"/>
    <p:sldId id="257" r:id="rId7"/>
    <p:sldId id="260" r:id="rId8"/>
    <p:sldId id="259" r:id="rId9"/>
    <p:sldId id="261" r:id="rId10"/>
    <p:sldId id="262" r:id="rId11"/>
    <p:sldId id="263" r:id="rId12"/>
    <p:sldId id="269" r:id="rId13"/>
    <p:sldId id="268" r:id="rId14"/>
    <p:sldId id="267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ABF1CB-F96D-4D81-BED8-033FA39731E4}" v="111" dt="2021-02-05T13:40:56.3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7" autoAdjust="0"/>
    <p:restoredTop sz="94660"/>
  </p:normalViewPr>
  <p:slideViewPr>
    <p:cSldViewPr snapToGrid="0">
      <p:cViewPr varScale="1">
        <p:scale>
          <a:sx n="62" d="100"/>
          <a:sy n="62" d="100"/>
        </p:scale>
        <p:origin x="79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767AEE-8090-4D2B-84AD-52665EEEFE1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6B10D2AE-F8D3-498A-8677-F19406CDC8C9}">
      <dgm:prSet/>
      <dgm:spPr/>
      <dgm:t>
        <a:bodyPr/>
        <a:lstStyle/>
        <a:p>
          <a:r>
            <a:rPr lang="en-US" dirty="0"/>
            <a:t>The course will be organized through an online platform.</a:t>
          </a:r>
        </a:p>
      </dgm:t>
    </dgm:pt>
    <dgm:pt modelId="{BE37CEB0-E255-4CDB-B9CB-5522A128FC9D}" type="parTrans" cxnId="{E5D0FF75-75AE-4101-B7F7-5D0E7CA67D09}">
      <dgm:prSet/>
      <dgm:spPr/>
      <dgm:t>
        <a:bodyPr/>
        <a:lstStyle/>
        <a:p>
          <a:endParaRPr lang="en-US"/>
        </a:p>
      </dgm:t>
    </dgm:pt>
    <dgm:pt modelId="{2B663281-AEE6-4C17-B7BA-7E345CE03D1C}" type="sibTrans" cxnId="{E5D0FF75-75AE-4101-B7F7-5D0E7CA67D09}">
      <dgm:prSet/>
      <dgm:spPr/>
      <dgm:t>
        <a:bodyPr/>
        <a:lstStyle/>
        <a:p>
          <a:endParaRPr lang="en-US"/>
        </a:p>
      </dgm:t>
    </dgm:pt>
    <dgm:pt modelId="{324EFB62-6F00-4052-AF62-44F5D04E7AC6}">
      <dgm:prSet/>
      <dgm:spPr/>
      <dgm:t>
        <a:bodyPr/>
        <a:lstStyle/>
        <a:p>
          <a:r>
            <a:rPr lang="en-GB" dirty="0"/>
            <a:t>Assignments, resources, PowerPoints, videos, ancient sources, photocopies of the books will be stored there.</a:t>
          </a:r>
          <a:endParaRPr lang="en-US" dirty="0"/>
        </a:p>
      </dgm:t>
    </dgm:pt>
    <dgm:pt modelId="{FEE629C1-516C-4141-813E-EAE5889BFD7D}" type="parTrans" cxnId="{6FC0F788-FFD8-4BFA-8104-78A5A51CC152}">
      <dgm:prSet/>
      <dgm:spPr/>
      <dgm:t>
        <a:bodyPr/>
        <a:lstStyle/>
        <a:p>
          <a:endParaRPr lang="en-US"/>
        </a:p>
      </dgm:t>
    </dgm:pt>
    <dgm:pt modelId="{7E7617E4-9089-4D6C-A92A-8FAE369F16A8}" type="sibTrans" cxnId="{6FC0F788-FFD8-4BFA-8104-78A5A51CC152}">
      <dgm:prSet/>
      <dgm:spPr/>
      <dgm:t>
        <a:bodyPr/>
        <a:lstStyle/>
        <a:p>
          <a:endParaRPr lang="en-US"/>
        </a:p>
      </dgm:t>
    </dgm:pt>
    <dgm:pt modelId="{3E9ABAEC-097A-4C03-9BBB-FD398414579D}">
      <dgm:prSet/>
      <dgm:spPr/>
      <dgm:t>
        <a:bodyPr/>
        <a:lstStyle/>
        <a:p>
          <a:r>
            <a:rPr lang="en-GB" dirty="0"/>
            <a:t>All assignments are to be completed and submitted online (and/or in person)</a:t>
          </a:r>
          <a:endParaRPr lang="en-US" dirty="0"/>
        </a:p>
      </dgm:t>
    </dgm:pt>
    <dgm:pt modelId="{2670FEEA-8AE0-4525-AFD9-71CA63B5E297}" type="parTrans" cxnId="{5440BC63-300D-4DA5-807D-FB584E424211}">
      <dgm:prSet/>
      <dgm:spPr/>
      <dgm:t>
        <a:bodyPr/>
        <a:lstStyle/>
        <a:p>
          <a:endParaRPr lang="en-US"/>
        </a:p>
      </dgm:t>
    </dgm:pt>
    <dgm:pt modelId="{D2698041-9BA1-40E5-B186-895EDC54B88B}" type="sibTrans" cxnId="{5440BC63-300D-4DA5-807D-FB584E424211}">
      <dgm:prSet/>
      <dgm:spPr/>
      <dgm:t>
        <a:bodyPr/>
        <a:lstStyle/>
        <a:p>
          <a:endParaRPr lang="en-US"/>
        </a:p>
      </dgm:t>
    </dgm:pt>
    <dgm:pt modelId="{5FA1837F-251E-4888-A2BB-BF8C11F7B7F5}">
      <dgm:prSet/>
      <dgm:spPr/>
      <dgm:t>
        <a:bodyPr/>
        <a:lstStyle/>
        <a:p>
          <a:r>
            <a:rPr lang="en-GB" dirty="0"/>
            <a:t>Your language Portfolio will also be collated online.</a:t>
          </a:r>
          <a:endParaRPr lang="en-US" dirty="0"/>
        </a:p>
      </dgm:t>
    </dgm:pt>
    <dgm:pt modelId="{1C3E3BB5-4D65-482C-B1C2-441EB23A81B5}" type="parTrans" cxnId="{E3886CC5-B7D9-42D0-8467-43505AEFF872}">
      <dgm:prSet/>
      <dgm:spPr/>
      <dgm:t>
        <a:bodyPr/>
        <a:lstStyle/>
        <a:p>
          <a:endParaRPr lang="en-US"/>
        </a:p>
      </dgm:t>
    </dgm:pt>
    <dgm:pt modelId="{9D28A26B-27BC-4E69-A19A-11DE556E7EEA}" type="sibTrans" cxnId="{E3886CC5-B7D9-42D0-8467-43505AEFF872}">
      <dgm:prSet/>
      <dgm:spPr/>
      <dgm:t>
        <a:bodyPr/>
        <a:lstStyle/>
        <a:p>
          <a:endParaRPr lang="en-US"/>
        </a:p>
      </dgm:t>
    </dgm:pt>
    <dgm:pt modelId="{11AE430A-E452-415C-BC1E-F76D4B833807}" type="pres">
      <dgm:prSet presAssocID="{3B767AEE-8090-4D2B-84AD-52665EEEFE14}" presName="root" presStyleCnt="0">
        <dgm:presLayoutVars>
          <dgm:dir/>
          <dgm:resizeHandles val="exact"/>
        </dgm:presLayoutVars>
      </dgm:prSet>
      <dgm:spPr/>
    </dgm:pt>
    <dgm:pt modelId="{50884AD5-E9EA-4A77-80C6-CE65AC3D5DFA}" type="pres">
      <dgm:prSet presAssocID="{6B10D2AE-F8D3-498A-8677-F19406CDC8C9}" presName="compNode" presStyleCnt="0"/>
      <dgm:spPr/>
    </dgm:pt>
    <dgm:pt modelId="{4CCE1BB8-4080-458B-B729-1C7ECCF768E9}" type="pres">
      <dgm:prSet presAssocID="{6B10D2AE-F8D3-498A-8677-F19406CDC8C9}" presName="bgRect" presStyleLbl="bgShp" presStyleIdx="0" presStyleCnt="4"/>
      <dgm:spPr/>
    </dgm:pt>
    <dgm:pt modelId="{2D90630C-6C79-4493-A79C-D0D0AD70C9B3}" type="pres">
      <dgm:prSet presAssocID="{6B10D2AE-F8D3-498A-8677-F19406CDC8C9}" presName="iconRect" presStyleLbl="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9E6BE86D-DD09-4334-8BE2-875B58C633DD}" type="pres">
      <dgm:prSet presAssocID="{6B10D2AE-F8D3-498A-8677-F19406CDC8C9}" presName="spaceRect" presStyleCnt="0"/>
      <dgm:spPr/>
    </dgm:pt>
    <dgm:pt modelId="{E6DEB143-22F9-4F99-A3D8-8994BF153C90}" type="pres">
      <dgm:prSet presAssocID="{6B10D2AE-F8D3-498A-8677-F19406CDC8C9}" presName="parTx" presStyleLbl="revTx" presStyleIdx="0" presStyleCnt="4">
        <dgm:presLayoutVars>
          <dgm:chMax val="0"/>
          <dgm:chPref val="0"/>
        </dgm:presLayoutVars>
      </dgm:prSet>
      <dgm:spPr/>
    </dgm:pt>
    <dgm:pt modelId="{0D16BA79-8CF6-4BCA-884E-9CC5A0943431}" type="pres">
      <dgm:prSet presAssocID="{2B663281-AEE6-4C17-B7BA-7E345CE03D1C}" presName="sibTrans" presStyleCnt="0"/>
      <dgm:spPr/>
    </dgm:pt>
    <dgm:pt modelId="{C063F696-D62A-4E74-B805-4FFC2D1C7D64}" type="pres">
      <dgm:prSet presAssocID="{324EFB62-6F00-4052-AF62-44F5D04E7AC6}" presName="compNode" presStyleCnt="0"/>
      <dgm:spPr/>
    </dgm:pt>
    <dgm:pt modelId="{9F376B28-3681-40DF-AF2B-79FCF07B2C0B}" type="pres">
      <dgm:prSet presAssocID="{324EFB62-6F00-4052-AF62-44F5D04E7AC6}" presName="bgRect" presStyleLbl="bgShp" presStyleIdx="1" presStyleCnt="4"/>
      <dgm:spPr/>
    </dgm:pt>
    <dgm:pt modelId="{9C795BA1-F390-4CD1-91DA-1118C866D6B7}" type="pres">
      <dgm:prSet presAssocID="{324EFB62-6F00-4052-AF62-44F5D04E7AC6}" presName="iconRect" presStyleLbl="node1" presStyleIdx="1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8917E9EC-ABC8-4988-AC91-DD9A4F87C821}" type="pres">
      <dgm:prSet presAssocID="{324EFB62-6F00-4052-AF62-44F5D04E7AC6}" presName="spaceRect" presStyleCnt="0"/>
      <dgm:spPr/>
    </dgm:pt>
    <dgm:pt modelId="{8701443E-F51D-4BF6-97EE-11C4496F85DD}" type="pres">
      <dgm:prSet presAssocID="{324EFB62-6F00-4052-AF62-44F5D04E7AC6}" presName="parTx" presStyleLbl="revTx" presStyleIdx="1" presStyleCnt="4">
        <dgm:presLayoutVars>
          <dgm:chMax val="0"/>
          <dgm:chPref val="0"/>
        </dgm:presLayoutVars>
      </dgm:prSet>
      <dgm:spPr/>
    </dgm:pt>
    <dgm:pt modelId="{BB7FE590-114C-4B4B-8528-6D3102F5ED05}" type="pres">
      <dgm:prSet presAssocID="{7E7617E4-9089-4D6C-A92A-8FAE369F16A8}" presName="sibTrans" presStyleCnt="0"/>
      <dgm:spPr/>
    </dgm:pt>
    <dgm:pt modelId="{24CEFAF4-5A17-499F-8CCF-D68A65931FD2}" type="pres">
      <dgm:prSet presAssocID="{3E9ABAEC-097A-4C03-9BBB-FD398414579D}" presName="compNode" presStyleCnt="0"/>
      <dgm:spPr/>
    </dgm:pt>
    <dgm:pt modelId="{DB419090-A208-42A7-836D-5E766A808F93}" type="pres">
      <dgm:prSet presAssocID="{3E9ABAEC-097A-4C03-9BBB-FD398414579D}" presName="bgRect" presStyleLbl="bgShp" presStyleIdx="2" presStyleCnt="4"/>
      <dgm:spPr/>
    </dgm:pt>
    <dgm:pt modelId="{8A1AD7FF-4838-4B28-9022-FA082EEA6058}" type="pres">
      <dgm:prSet presAssocID="{3E9ABAEC-097A-4C03-9BBB-FD398414579D}" presName="iconRect" presStyleLbl="node1" presStyleIdx="2" presStyleCnt="4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thly calendar"/>
        </a:ext>
      </dgm:extLst>
    </dgm:pt>
    <dgm:pt modelId="{E79921A4-F96A-4538-B27D-001822B8B880}" type="pres">
      <dgm:prSet presAssocID="{3E9ABAEC-097A-4C03-9BBB-FD398414579D}" presName="spaceRect" presStyleCnt="0"/>
      <dgm:spPr/>
    </dgm:pt>
    <dgm:pt modelId="{49F63C33-811A-478B-90B3-2FA50CBD11AA}" type="pres">
      <dgm:prSet presAssocID="{3E9ABAEC-097A-4C03-9BBB-FD398414579D}" presName="parTx" presStyleLbl="revTx" presStyleIdx="2" presStyleCnt="4">
        <dgm:presLayoutVars>
          <dgm:chMax val="0"/>
          <dgm:chPref val="0"/>
        </dgm:presLayoutVars>
      </dgm:prSet>
      <dgm:spPr/>
    </dgm:pt>
    <dgm:pt modelId="{923B8F89-1645-4F7A-BE81-B2022800D229}" type="pres">
      <dgm:prSet presAssocID="{D2698041-9BA1-40E5-B186-895EDC54B88B}" presName="sibTrans" presStyleCnt="0"/>
      <dgm:spPr/>
    </dgm:pt>
    <dgm:pt modelId="{8D0676B5-BD4C-4DE7-83A7-646C1E3BAFB8}" type="pres">
      <dgm:prSet presAssocID="{5FA1837F-251E-4888-A2BB-BF8C11F7B7F5}" presName="compNode" presStyleCnt="0"/>
      <dgm:spPr/>
    </dgm:pt>
    <dgm:pt modelId="{7415C8F9-0168-415E-A5F0-703BEED06C3A}" type="pres">
      <dgm:prSet presAssocID="{5FA1837F-251E-4888-A2BB-BF8C11F7B7F5}" presName="bgRect" presStyleLbl="bgShp" presStyleIdx="3" presStyleCnt="4"/>
      <dgm:spPr/>
    </dgm:pt>
    <dgm:pt modelId="{801D5D20-8FC1-4A21-9994-75064C0A7355}" type="pres">
      <dgm:prSet presAssocID="{5FA1837F-251E-4888-A2BB-BF8C11F7B7F5}" presName="iconRect" presStyleLbl="node1" presStyleIdx="3" presStyleCnt="4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sed Book"/>
        </a:ext>
      </dgm:extLst>
    </dgm:pt>
    <dgm:pt modelId="{6D95BAC3-9560-428E-B5DE-16721AC4317E}" type="pres">
      <dgm:prSet presAssocID="{5FA1837F-251E-4888-A2BB-BF8C11F7B7F5}" presName="spaceRect" presStyleCnt="0"/>
      <dgm:spPr/>
    </dgm:pt>
    <dgm:pt modelId="{88C42458-D720-4B1F-9FD2-DC7B69AABA52}" type="pres">
      <dgm:prSet presAssocID="{5FA1837F-251E-4888-A2BB-BF8C11F7B7F5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0ACEC52B-B744-431A-A4B4-0C588F923BB4}" type="presOf" srcId="{6B10D2AE-F8D3-498A-8677-F19406CDC8C9}" destId="{E6DEB143-22F9-4F99-A3D8-8994BF153C90}" srcOrd="0" destOrd="0" presId="urn:microsoft.com/office/officeart/2018/2/layout/IconVerticalSolidList"/>
    <dgm:cxn modelId="{DF34453E-5D41-4A0D-9B5F-C276F2B587F6}" type="presOf" srcId="{3B767AEE-8090-4D2B-84AD-52665EEEFE14}" destId="{11AE430A-E452-415C-BC1E-F76D4B833807}" srcOrd="0" destOrd="0" presId="urn:microsoft.com/office/officeart/2018/2/layout/IconVerticalSolidList"/>
    <dgm:cxn modelId="{87D9D141-6B91-4824-9359-7FA2D320B621}" type="presOf" srcId="{5FA1837F-251E-4888-A2BB-BF8C11F7B7F5}" destId="{88C42458-D720-4B1F-9FD2-DC7B69AABA52}" srcOrd="0" destOrd="0" presId="urn:microsoft.com/office/officeart/2018/2/layout/IconVerticalSolidList"/>
    <dgm:cxn modelId="{5440BC63-300D-4DA5-807D-FB584E424211}" srcId="{3B767AEE-8090-4D2B-84AD-52665EEEFE14}" destId="{3E9ABAEC-097A-4C03-9BBB-FD398414579D}" srcOrd="2" destOrd="0" parTransId="{2670FEEA-8AE0-4525-AFD9-71CA63B5E297}" sibTransId="{D2698041-9BA1-40E5-B186-895EDC54B88B}"/>
    <dgm:cxn modelId="{E5D0FF75-75AE-4101-B7F7-5D0E7CA67D09}" srcId="{3B767AEE-8090-4D2B-84AD-52665EEEFE14}" destId="{6B10D2AE-F8D3-498A-8677-F19406CDC8C9}" srcOrd="0" destOrd="0" parTransId="{BE37CEB0-E255-4CDB-B9CB-5522A128FC9D}" sibTransId="{2B663281-AEE6-4C17-B7BA-7E345CE03D1C}"/>
    <dgm:cxn modelId="{0919BE57-BF08-402D-927C-7EB539A943D9}" type="presOf" srcId="{324EFB62-6F00-4052-AF62-44F5D04E7AC6}" destId="{8701443E-F51D-4BF6-97EE-11C4496F85DD}" srcOrd="0" destOrd="0" presId="urn:microsoft.com/office/officeart/2018/2/layout/IconVerticalSolidList"/>
    <dgm:cxn modelId="{42CCDC78-1E29-48DE-A0A9-50B004C9B5B2}" type="presOf" srcId="{3E9ABAEC-097A-4C03-9BBB-FD398414579D}" destId="{49F63C33-811A-478B-90B3-2FA50CBD11AA}" srcOrd="0" destOrd="0" presId="urn:microsoft.com/office/officeart/2018/2/layout/IconVerticalSolidList"/>
    <dgm:cxn modelId="{6FC0F788-FFD8-4BFA-8104-78A5A51CC152}" srcId="{3B767AEE-8090-4D2B-84AD-52665EEEFE14}" destId="{324EFB62-6F00-4052-AF62-44F5D04E7AC6}" srcOrd="1" destOrd="0" parTransId="{FEE629C1-516C-4141-813E-EAE5889BFD7D}" sibTransId="{7E7617E4-9089-4D6C-A92A-8FAE369F16A8}"/>
    <dgm:cxn modelId="{E3886CC5-B7D9-42D0-8467-43505AEFF872}" srcId="{3B767AEE-8090-4D2B-84AD-52665EEEFE14}" destId="{5FA1837F-251E-4888-A2BB-BF8C11F7B7F5}" srcOrd="3" destOrd="0" parTransId="{1C3E3BB5-4D65-482C-B1C2-441EB23A81B5}" sibTransId="{9D28A26B-27BC-4E69-A19A-11DE556E7EEA}"/>
    <dgm:cxn modelId="{FDB7675A-E2CB-45A2-BC99-C7053E1A360C}" type="presParOf" srcId="{11AE430A-E452-415C-BC1E-F76D4B833807}" destId="{50884AD5-E9EA-4A77-80C6-CE65AC3D5DFA}" srcOrd="0" destOrd="0" presId="urn:microsoft.com/office/officeart/2018/2/layout/IconVerticalSolidList"/>
    <dgm:cxn modelId="{549ED0C8-7C00-4029-9675-9CCB5F861CA3}" type="presParOf" srcId="{50884AD5-E9EA-4A77-80C6-CE65AC3D5DFA}" destId="{4CCE1BB8-4080-458B-B729-1C7ECCF768E9}" srcOrd="0" destOrd="0" presId="urn:microsoft.com/office/officeart/2018/2/layout/IconVerticalSolidList"/>
    <dgm:cxn modelId="{32B42B69-A23A-4210-B2D7-8A25621290F1}" type="presParOf" srcId="{50884AD5-E9EA-4A77-80C6-CE65AC3D5DFA}" destId="{2D90630C-6C79-4493-A79C-D0D0AD70C9B3}" srcOrd="1" destOrd="0" presId="urn:microsoft.com/office/officeart/2018/2/layout/IconVerticalSolidList"/>
    <dgm:cxn modelId="{D421EE13-A029-4135-A299-648569C80E7F}" type="presParOf" srcId="{50884AD5-E9EA-4A77-80C6-CE65AC3D5DFA}" destId="{9E6BE86D-DD09-4334-8BE2-875B58C633DD}" srcOrd="2" destOrd="0" presId="urn:microsoft.com/office/officeart/2018/2/layout/IconVerticalSolidList"/>
    <dgm:cxn modelId="{EDC436E0-B2DD-4968-9823-A2718BBA52F7}" type="presParOf" srcId="{50884AD5-E9EA-4A77-80C6-CE65AC3D5DFA}" destId="{E6DEB143-22F9-4F99-A3D8-8994BF153C90}" srcOrd="3" destOrd="0" presId="urn:microsoft.com/office/officeart/2018/2/layout/IconVerticalSolidList"/>
    <dgm:cxn modelId="{EF14F222-8797-4C2E-9F0D-5BB2BA8E4E27}" type="presParOf" srcId="{11AE430A-E452-415C-BC1E-F76D4B833807}" destId="{0D16BA79-8CF6-4BCA-884E-9CC5A0943431}" srcOrd="1" destOrd="0" presId="urn:microsoft.com/office/officeart/2018/2/layout/IconVerticalSolidList"/>
    <dgm:cxn modelId="{A9FDAD6B-DBB6-4808-BE81-B0A94460D412}" type="presParOf" srcId="{11AE430A-E452-415C-BC1E-F76D4B833807}" destId="{C063F696-D62A-4E74-B805-4FFC2D1C7D64}" srcOrd="2" destOrd="0" presId="urn:microsoft.com/office/officeart/2018/2/layout/IconVerticalSolidList"/>
    <dgm:cxn modelId="{248F4EC6-F9F8-4CA8-BE58-5470B402B46A}" type="presParOf" srcId="{C063F696-D62A-4E74-B805-4FFC2D1C7D64}" destId="{9F376B28-3681-40DF-AF2B-79FCF07B2C0B}" srcOrd="0" destOrd="0" presId="urn:microsoft.com/office/officeart/2018/2/layout/IconVerticalSolidList"/>
    <dgm:cxn modelId="{BC33AD42-72E5-45E3-89AC-9E81B499E27C}" type="presParOf" srcId="{C063F696-D62A-4E74-B805-4FFC2D1C7D64}" destId="{9C795BA1-F390-4CD1-91DA-1118C866D6B7}" srcOrd="1" destOrd="0" presId="urn:microsoft.com/office/officeart/2018/2/layout/IconVerticalSolidList"/>
    <dgm:cxn modelId="{40AA0B52-8548-45CC-BA67-D5DE6B236045}" type="presParOf" srcId="{C063F696-D62A-4E74-B805-4FFC2D1C7D64}" destId="{8917E9EC-ABC8-4988-AC91-DD9A4F87C821}" srcOrd="2" destOrd="0" presId="urn:microsoft.com/office/officeart/2018/2/layout/IconVerticalSolidList"/>
    <dgm:cxn modelId="{A193C880-0191-460B-BABB-920C9152675D}" type="presParOf" srcId="{C063F696-D62A-4E74-B805-4FFC2D1C7D64}" destId="{8701443E-F51D-4BF6-97EE-11C4496F85DD}" srcOrd="3" destOrd="0" presId="urn:microsoft.com/office/officeart/2018/2/layout/IconVerticalSolidList"/>
    <dgm:cxn modelId="{DD3791C9-7070-4506-BE18-A3FAB02D992F}" type="presParOf" srcId="{11AE430A-E452-415C-BC1E-F76D4B833807}" destId="{BB7FE590-114C-4B4B-8528-6D3102F5ED05}" srcOrd="3" destOrd="0" presId="urn:microsoft.com/office/officeart/2018/2/layout/IconVerticalSolidList"/>
    <dgm:cxn modelId="{20E06A29-4206-46D6-820A-BAEBACC61DB1}" type="presParOf" srcId="{11AE430A-E452-415C-BC1E-F76D4B833807}" destId="{24CEFAF4-5A17-499F-8CCF-D68A65931FD2}" srcOrd="4" destOrd="0" presId="urn:microsoft.com/office/officeart/2018/2/layout/IconVerticalSolidList"/>
    <dgm:cxn modelId="{70AAF5B8-EC40-46B0-9681-80C88AA65EF6}" type="presParOf" srcId="{24CEFAF4-5A17-499F-8CCF-D68A65931FD2}" destId="{DB419090-A208-42A7-836D-5E766A808F93}" srcOrd="0" destOrd="0" presId="urn:microsoft.com/office/officeart/2018/2/layout/IconVerticalSolidList"/>
    <dgm:cxn modelId="{5FC5E904-2BD7-4811-B6C1-479B8BF8FC97}" type="presParOf" srcId="{24CEFAF4-5A17-499F-8CCF-D68A65931FD2}" destId="{8A1AD7FF-4838-4B28-9022-FA082EEA6058}" srcOrd="1" destOrd="0" presId="urn:microsoft.com/office/officeart/2018/2/layout/IconVerticalSolidList"/>
    <dgm:cxn modelId="{7B17E4CA-3862-4FD7-BED1-B604F1A0CC64}" type="presParOf" srcId="{24CEFAF4-5A17-499F-8CCF-D68A65931FD2}" destId="{E79921A4-F96A-4538-B27D-001822B8B880}" srcOrd="2" destOrd="0" presId="urn:microsoft.com/office/officeart/2018/2/layout/IconVerticalSolidList"/>
    <dgm:cxn modelId="{107FC3AE-991C-467A-8EC3-1CB7946099DC}" type="presParOf" srcId="{24CEFAF4-5A17-499F-8CCF-D68A65931FD2}" destId="{49F63C33-811A-478B-90B3-2FA50CBD11AA}" srcOrd="3" destOrd="0" presId="urn:microsoft.com/office/officeart/2018/2/layout/IconVerticalSolidList"/>
    <dgm:cxn modelId="{72DFEFDC-5A80-4CBD-8D9E-58E2F913B918}" type="presParOf" srcId="{11AE430A-E452-415C-BC1E-F76D4B833807}" destId="{923B8F89-1645-4F7A-BE81-B2022800D229}" srcOrd="5" destOrd="0" presId="urn:microsoft.com/office/officeart/2018/2/layout/IconVerticalSolidList"/>
    <dgm:cxn modelId="{97CD6501-71DB-4F0B-9478-5D44F5801AF2}" type="presParOf" srcId="{11AE430A-E452-415C-BC1E-F76D4B833807}" destId="{8D0676B5-BD4C-4DE7-83A7-646C1E3BAFB8}" srcOrd="6" destOrd="0" presId="urn:microsoft.com/office/officeart/2018/2/layout/IconVerticalSolidList"/>
    <dgm:cxn modelId="{CA1522A3-AB17-414B-9208-2348E977122C}" type="presParOf" srcId="{8D0676B5-BD4C-4DE7-83A7-646C1E3BAFB8}" destId="{7415C8F9-0168-415E-A5F0-703BEED06C3A}" srcOrd="0" destOrd="0" presId="urn:microsoft.com/office/officeart/2018/2/layout/IconVerticalSolidList"/>
    <dgm:cxn modelId="{6DD322CB-EA77-41D5-9D61-45962F01F6F5}" type="presParOf" srcId="{8D0676B5-BD4C-4DE7-83A7-646C1E3BAFB8}" destId="{801D5D20-8FC1-4A21-9994-75064C0A7355}" srcOrd="1" destOrd="0" presId="urn:microsoft.com/office/officeart/2018/2/layout/IconVerticalSolidList"/>
    <dgm:cxn modelId="{EF085291-A6FC-40EF-864E-E4036E3E3DB0}" type="presParOf" srcId="{8D0676B5-BD4C-4DE7-83A7-646C1E3BAFB8}" destId="{6D95BAC3-9560-428E-B5DE-16721AC4317E}" srcOrd="2" destOrd="0" presId="urn:microsoft.com/office/officeart/2018/2/layout/IconVerticalSolidList"/>
    <dgm:cxn modelId="{32EE8D88-570E-491E-ACDD-8AC97D69AF56}" type="presParOf" srcId="{8D0676B5-BD4C-4DE7-83A7-646C1E3BAFB8}" destId="{88C42458-D720-4B1F-9FD2-DC7B69AABA5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CE1BB8-4080-458B-B729-1C7ECCF768E9}">
      <dsp:nvSpPr>
        <dsp:cNvPr id="0" name=""/>
        <dsp:cNvSpPr/>
      </dsp:nvSpPr>
      <dsp:spPr>
        <a:xfrm>
          <a:off x="0" y="2347"/>
          <a:ext cx="6248400" cy="118980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90630C-6C79-4493-A79C-D0D0AD70C9B3}">
      <dsp:nvSpPr>
        <dsp:cNvPr id="0" name=""/>
        <dsp:cNvSpPr/>
      </dsp:nvSpPr>
      <dsp:spPr>
        <a:xfrm>
          <a:off x="359915" y="270053"/>
          <a:ext cx="654392" cy="654392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DEB143-22F9-4F99-A3D8-8994BF153C90}">
      <dsp:nvSpPr>
        <dsp:cNvPr id="0" name=""/>
        <dsp:cNvSpPr/>
      </dsp:nvSpPr>
      <dsp:spPr>
        <a:xfrm>
          <a:off x="1374223" y="2347"/>
          <a:ext cx="4874176" cy="1189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921" tIns="125921" rIns="125921" bIns="12592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The course will be organized through an online platform.</a:t>
          </a:r>
        </a:p>
      </dsp:txBody>
      <dsp:txXfrm>
        <a:off x="1374223" y="2347"/>
        <a:ext cx="4874176" cy="1189803"/>
      </dsp:txXfrm>
    </dsp:sp>
    <dsp:sp modelId="{9F376B28-3681-40DF-AF2B-79FCF07B2C0B}">
      <dsp:nvSpPr>
        <dsp:cNvPr id="0" name=""/>
        <dsp:cNvSpPr/>
      </dsp:nvSpPr>
      <dsp:spPr>
        <a:xfrm>
          <a:off x="0" y="1489602"/>
          <a:ext cx="6248400" cy="118980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795BA1-F390-4CD1-91DA-1118C866D6B7}">
      <dsp:nvSpPr>
        <dsp:cNvPr id="0" name=""/>
        <dsp:cNvSpPr/>
      </dsp:nvSpPr>
      <dsp:spPr>
        <a:xfrm>
          <a:off x="359915" y="1757308"/>
          <a:ext cx="654392" cy="654392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01443E-F51D-4BF6-97EE-11C4496F85DD}">
      <dsp:nvSpPr>
        <dsp:cNvPr id="0" name=""/>
        <dsp:cNvSpPr/>
      </dsp:nvSpPr>
      <dsp:spPr>
        <a:xfrm>
          <a:off x="1374223" y="1489602"/>
          <a:ext cx="4874176" cy="1189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921" tIns="125921" rIns="125921" bIns="12592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Assignments, resources, PowerPoints, videos, ancient sources, photocopies of the books will be stored there.</a:t>
          </a:r>
          <a:endParaRPr lang="en-US" sz="2200" kern="1200" dirty="0"/>
        </a:p>
      </dsp:txBody>
      <dsp:txXfrm>
        <a:off x="1374223" y="1489602"/>
        <a:ext cx="4874176" cy="1189803"/>
      </dsp:txXfrm>
    </dsp:sp>
    <dsp:sp modelId="{DB419090-A208-42A7-836D-5E766A808F93}">
      <dsp:nvSpPr>
        <dsp:cNvPr id="0" name=""/>
        <dsp:cNvSpPr/>
      </dsp:nvSpPr>
      <dsp:spPr>
        <a:xfrm>
          <a:off x="0" y="2976856"/>
          <a:ext cx="6248400" cy="118980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1AD7FF-4838-4B28-9022-FA082EEA6058}">
      <dsp:nvSpPr>
        <dsp:cNvPr id="0" name=""/>
        <dsp:cNvSpPr/>
      </dsp:nvSpPr>
      <dsp:spPr>
        <a:xfrm>
          <a:off x="359915" y="3244562"/>
          <a:ext cx="654392" cy="654392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F63C33-811A-478B-90B3-2FA50CBD11AA}">
      <dsp:nvSpPr>
        <dsp:cNvPr id="0" name=""/>
        <dsp:cNvSpPr/>
      </dsp:nvSpPr>
      <dsp:spPr>
        <a:xfrm>
          <a:off x="1374223" y="2976856"/>
          <a:ext cx="4874176" cy="1189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921" tIns="125921" rIns="125921" bIns="12592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All assignments are to be completed and submitted online (and/or in person)</a:t>
          </a:r>
          <a:endParaRPr lang="en-US" sz="2200" kern="1200" dirty="0"/>
        </a:p>
      </dsp:txBody>
      <dsp:txXfrm>
        <a:off x="1374223" y="2976856"/>
        <a:ext cx="4874176" cy="1189803"/>
      </dsp:txXfrm>
    </dsp:sp>
    <dsp:sp modelId="{7415C8F9-0168-415E-A5F0-703BEED06C3A}">
      <dsp:nvSpPr>
        <dsp:cNvPr id="0" name=""/>
        <dsp:cNvSpPr/>
      </dsp:nvSpPr>
      <dsp:spPr>
        <a:xfrm>
          <a:off x="0" y="4464111"/>
          <a:ext cx="6248400" cy="118980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1D5D20-8FC1-4A21-9994-75064C0A7355}">
      <dsp:nvSpPr>
        <dsp:cNvPr id="0" name=""/>
        <dsp:cNvSpPr/>
      </dsp:nvSpPr>
      <dsp:spPr>
        <a:xfrm>
          <a:off x="359915" y="4731817"/>
          <a:ext cx="654392" cy="654392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C42458-D720-4B1F-9FD2-DC7B69AABA52}">
      <dsp:nvSpPr>
        <dsp:cNvPr id="0" name=""/>
        <dsp:cNvSpPr/>
      </dsp:nvSpPr>
      <dsp:spPr>
        <a:xfrm>
          <a:off x="1374223" y="4464111"/>
          <a:ext cx="4874176" cy="1189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921" tIns="125921" rIns="125921" bIns="12592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Your language Portfolio will also be collated online.</a:t>
          </a:r>
          <a:endParaRPr lang="en-US" sz="2200" kern="1200" dirty="0"/>
        </a:p>
      </dsp:txBody>
      <dsp:txXfrm>
        <a:off x="1374223" y="4464111"/>
        <a:ext cx="4874176" cy="11898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3FDF3F-0E5C-4A4D-B72F-A782EAF822F9}" type="datetimeFigureOut">
              <a:rPr lang="en-IE" smtClean="0"/>
              <a:t>05/02/2021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020AA7-34ED-4FAE-9B3D-2CC9A3111E1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07043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What do these images tell us about Ancient Egypt?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20AA7-34ED-4FAE-9B3D-2CC9A3111E14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87665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dirty="0"/>
              <a:t>What do these images tell us about Ancient Egypt?</a:t>
            </a:r>
          </a:p>
          <a:p>
            <a:r>
              <a:rPr lang="en-IE" dirty="0"/>
              <a:t>Who were the people in these images?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20AA7-34ED-4FAE-9B3D-2CC9A3111E14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76133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Why do you think Egypt is still re-imagined in our world today?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20AA7-34ED-4FAE-9B3D-2CC9A3111E14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83304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What do these images of Egyptian gods suggest about the psychology of the Ancient Egyptians?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20AA7-34ED-4FAE-9B3D-2CC9A3111E14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57133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20AA7-34ED-4FAE-9B3D-2CC9A3111E14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67323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What does this map suggest about the landscape of Egypt?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20AA7-34ED-4FAE-9B3D-2CC9A3111E14}" type="slidenum">
              <a:rPr lang="en-IE" smtClean="0"/>
              <a:t>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71275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What do you think each of these Hieroglyphs represent? What do you think they mean? Left: Sun discs between two horizons, means </a:t>
            </a:r>
            <a:r>
              <a:rPr lang="en-IE" i="1" dirty="0"/>
              <a:t>horizon</a:t>
            </a:r>
            <a:r>
              <a:rPr lang="en-IE" i="0" dirty="0"/>
              <a:t>; Centre: mountains on each side of the Nile valley, means land; Right: rugged mountainous terrain, representing the land outside the valley, something considered hostile, so it means </a:t>
            </a:r>
            <a:r>
              <a:rPr lang="en-IE" i="1" dirty="0"/>
              <a:t>foreign land</a:t>
            </a:r>
            <a:r>
              <a:rPr lang="en-IE" b="0" i="0" dirty="0"/>
              <a:t>.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20AA7-34ED-4FAE-9B3D-2CC9A3111E14}" type="slidenum">
              <a:rPr lang="en-IE" smtClean="0"/>
              <a:t>19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99085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74F-3ECC-4FB6-8F32-A3C290A68624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0854A-D0E8-40EE-ACC7-D51F90155D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7037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74F-3ECC-4FB6-8F32-A3C290A68624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0854A-D0E8-40EE-ACC7-D51F90155D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2137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74F-3ECC-4FB6-8F32-A3C290A68624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0854A-D0E8-40EE-ACC7-D51F90155D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767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74F-3ECC-4FB6-8F32-A3C290A68624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0854A-D0E8-40EE-ACC7-D51F90155D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3589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74F-3ECC-4FB6-8F32-A3C290A68624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0854A-D0E8-40EE-ACC7-D51F90155D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147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74F-3ECC-4FB6-8F32-A3C290A68624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0854A-D0E8-40EE-ACC7-D51F90155D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3350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74F-3ECC-4FB6-8F32-A3C290A68624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0854A-D0E8-40EE-ACC7-D51F90155D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2523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74F-3ECC-4FB6-8F32-A3C290A68624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0854A-D0E8-40EE-ACC7-D51F90155D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1232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74F-3ECC-4FB6-8F32-A3C290A68624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0854A-D0E8-40EE-ACC7-D51F90155D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7183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74F-3ECC-4FB6-8F32-A3C290A68624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0854A-D0E8-40EE-ACC7-D51F90155D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9005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74F-3ECC-4FB6-8F32-A3C290A68624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0854A-D0E8-40EE-ACC7-D51F90155D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5964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6174F-3ECC-4FB6-8F32-A3C290A68624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0854A-D0E8-40EE-ACC7-D51F90155D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752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tmuseum.org/art/collection/search/441357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llpaperflare.com/cleopatra-portrait-headshot-one-person-indoors-young-adult-wallpaper-hccyb" TargetMode="External"/><Relationship Id="rId7" Type="http://schemas.openxmlformats.org/officeDocument/2006/relationships/image" Target="../media/image5.sv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www.onyxtruth.com/2015/09/10/onyx-truth-podcast-77/" TargetMode="Externa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en.m.wikipedia.org/wiki/file:egypte_louvre_144_hieroglyphes.jpg" TargetMode="External"/><Relationship Id="rId7" Type="http://schemas.openxmlformats.org/officeDocument/2006/relationships/hyperlink" Target="https://commons.wikimedia.org/wiki/File:Inscription_latine_avec_apex.pn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s://thevibes.me/2012/07/25/mount-olympus-origin-of-the-olympic-ideal/ancient-greek-inscription/" TargetMode="Externa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3C462F-7D3E-4F86-9976-2EC3FCD238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3449130" y="0"/>
            <a:ext cx="529373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Ancient Egyptian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550400" cy="2221076"/>
          </a:xfrm>
        </p:spPr>
        <p:txBody>
          <a:bodyPr>
            <a:normAutofit/>
          </a:bodyPr>
          <a:lstStyle/>
          <a:p>
            <a:r>
              <a:rPr lang="en-GB" sz="2000" dirty="0">
                <a:solidFill>
                  <a:srgbClr val="FFFFFF"/>
                </a:solidFill>
              </a:rPr>
              <a:t>Transition Year </a:t>
            </a:r>
          </a:p>
          <a:p>
            <a:r>
              <a:rPr lang="en-GB" sz="2000" dirty="0">
                <a:solidFill>
                  <a:srgbClr val="FFFFFF"/>
                </a:solidFill>
              </a:rPr>
              <a:t>Classical Studies </a:t>
            </a:r>
          </a:p>
          <a:p>
            <a:r>
              <a:rPr lang="en-GB" sz="2000" dirty="0">
                <a:solidFill>
                  <a:srgbClr val="FFFFFF"/>
                </a:solidFill>
              </a:rPr>
              <a:t>Course</a:t>
            </a:r>
          </a:p>
          <a:p>
            <a:endParaRPr lang="en-GB" sz="2000" dirty="0">
              <a:solidFill>
                <a:srgbClr val="FFFFFF"/>
              </a:solidFill>
            </a:endParaRPr>
          </a:p>
          <a:p>
            <a:r>
              <a:rPr lang="en-GB" sz="2000" dirty="0">
                <a:solidFill>
                  <a:srgbClr val="FFFFFF"/>
                </a:solidFill>
              </a:rPr>
              <a:t>Introduction to Course</a:t>
            </a:r>
          </a:p>
        </p:txBody>
      </p:sp>
    </p:spTree>
    <p:extLst>
      <p:ext uri="{BB962C8B-B14F-4D97-AF65-F5344CB8AC3E}">
        <p14:creationId xmlns:p14="http://schemas.microsoft.com/office/powerpoint/2010/main" val="7048291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FE55B3F-4634-4A41-B146-E6251581E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Nefertiti - Simple English Wikipedia, the free encyclopedi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9" r="-1" b="-1"/>
          <a:stretch/>
        </p:blipFill>
        <p:spPr bwMode="auto">
          <a:xfrm>
            <a:off x="20" y="638177"/>
            <a:ext cx="3017500" cy="558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11 Famous Mummies You Can See Around The World | Travel.Eart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r="18608" b="1"/>
          <a:stretch/>
        </p:blipFill>
        <p:spPr bwMode="auto">
          <a:xfrm>
            <a:off x="3171272" y="638179"/>
            <a:ext cx="5849456" cy="558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Tutankhamun | Biography, Tomb, &amp; Mummy | Britannic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0" r="10419" b="-1"/>
          <a:stretch/>
        </p:blipFill>
        <p:spPr bwMode="auto">
          <a:xfrm>
            <a:off x="9174480" y="638178"/>
            <a:ext cx="3017520" cy="558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5CD271E5-55BF-4266-A3A7-CFCC3051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56352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703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174" name="Picture 6" descr="The Mummy Returns Movie Trailer, Reviews and More | TV Gu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3657600" cy="27178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ow Ancient Egypt Introduced Ideas of Beauty and Fashion to the World |  Egyptian Street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9" r="13697" b="-218"/>
          <a:stretch/>
        </p:blipFill>
        <p:spPr bwMode="auto">
          <a:xfrm>
            <a:off x="0" y="2819400"/>
            <a:ext cx="3657600" cy="40005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Weird things you didn't know about Cleopatr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2700"/>
            <a:ext cx="4356100" cy="2413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Oh, My Pop Culture Religion: The Prince of Egypt &amp; Acceptable Biblical  Storytelling | Lady Geek Girl and Friend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501900"/>
            <a:ext cx="4356100" cy="2159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Egyptian tablet | Book memes, Funny cartoons, Comic strip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762500"/>
            <a:ext cx="4356100" cy="20574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EGYPT MYSTERY FICTION and Facts : ANCIENT EGYPTIAN MOVIES that fail for me  - why is a civilization so often lost in translation?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00" y="12700"/>
            <a:ext cx="4000500" cy="27178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Slash Course: How to Kill the Mummy - NowThis"/>
          <p:cNvPicPr>
            <a:picLocks noGrp="1" noChangeAspect="1" noChangeArrowheads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00" y="2819400"/>
            <a:ext cx="4000500" cy="40005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955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ods and Goddesses - Ancient Egy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606" y="0"/>
            <a:ext cx="8763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a | Smite Wiki | Fand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6" y="2900432"/>
            <a:ext cx="3166054" cy="395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Another Anubis Dark and well done! | Egyptian gods, Anubis, Ancient egypt  god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525" y="2923167"/>
            <a:ext cx="2956809" cy="394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Pin on Art: Bohemian Wease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849" y="2915589"/>
            <a:ext cx="2828237" cy="395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ArtStation - Osiris, Javier Cruz Domínguez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182" y="2900431"/>
            <a:ext cx="2799818" cy="395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887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ater, blue, surfing, riding&#10;&#10;Description automatically generated">
            <a:extLst>
              <a:ext uri="{FF2B5EF4-FFF2-40B4-BE49-F238E27FC236}">
                <a16:creationId xmlns:a16="http://schemas.microsoft.com/office/drawing/2014/main" id="{83EFB656-BD6B-4D23-898C-8EBF2230F6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9078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3510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5B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canyon&#10;&#10;Description automatically generated">
            <a:extLst>
              <a:ext uri="{FF2B5EF4-FFF2-40B4-BE49-F238E27FC236}">
                <a16:creationId xmlns:a16="http://schemas.microsoft.com/office/drawing/2014/main" id="{494F02FE-C61A-4917-8655-9A025AFB4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412" y="643467"/>
            <a:ext cx="638517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668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view of a rocky mountain&#10;&#10;Description automatically generated">
            <a:extLst>
              <a:ext uri="{FF2B5EF4-FFF2-40B4-BE49-F238E27FC236}">
                <a16:creationId xmlns:a16="http://schemas.microsoft.com/office/drawing/2014/main" id="{907E5A2E-0390-4965-B51A-332ED61F0E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7" r="16448" b="-1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5" name="Picture 4" descr="A close up of a beach&#10;&#10;Description automatically generated">
            <a:extLst>
              <a:ext uri="{FF2B5EF4-FFF2-40B4-BE49-F238E27FC236}">
                <a16:creationId xmlns:a16="http://schemas.microsoft.com/office/drawing/2014/main" id="{6FBC128D-86C7-4EDD-82E8-A09F350EEA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r="-4" b="-4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7" name="Picture 6" descr="A view of a city at sunset&#10;&#10;Description automatically generated">
            <a:extLst>
              <a:ext uri="{FF2B5EF4-FFF2-40B4-BE49-F238E27FC236}">
                <a16:creationId xmlns:a16="http://schemas.microsoft.com/office/drawing/2014/main" id="{FA66D723-F7E9-4988-8880-9634AE4762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6" r="6389" b="1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403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ody of water with a mountain in the background&#10;&#10;Description automatically generated">
            <a:extLst>
              <a:ext uri="{FF2B5EF4-FFF2-40B4-BE49-F238E27FC236}">
                <a16:creationId xmlns:a16="http://schemas.microsoft.com/office/drawing/2014/main" id="{B381C648-4925-45AE-9522-7F3F4990C7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4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isplay in a garden&#10;&#10;Description automatically generated">
            <a:extLst>
              <a:ext uri="{FF2B5EF4-FFF2-40B4-BE49-F238E27FC236}">
                <a16:creationId xmlns:a16="http://schemas.microsoft.com/office/drawing/2014/main" id="{145AC8FB-906C-49A1-A687-22C4654C34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2" b="366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67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84A6E0A6-A283-4867-AAB5-89235A9584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562" y="0"/>
            <a:ext cx="3912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24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39353" y="2050120"/>
            <a:ext cx="4129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428" y="2182953"/>
            <a:ext cx="1304925" cy="1152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61" y="2419452"/>
            <a:ext cx="1276350" cy="962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3519" y="2457552"/>
            <a:ext cx="1438275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97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FFFFFF"/>
                </a:solidFill>
              </a:rPr>
              <a:t>Course Aims: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anchor="ctr">
            <a:normAutofit/>
          </a:bodyPr>
          <a:lstStyle/>
          <a:p>
            <a:r>
              <a:rPr lang="en-GB" sz="2400" dirty="0">
                <a:solidFill>
                  <a:srgbClr val="FEFFFF"/>
                </a:solidFill>
              </a:rPr>
              <a:t>The aim of this course is to examine the civilization of Ancient Egypt; how it was a hugely influential factor in the development of human civilization.</a:t>
            </a:r>
          </a:p>
          <a:p>
            <a:r>
              <a:rPr lang="en-GB" sz="2400" dirty="0">
                <a:solidFill>
                  <a:srgbClr val="FEFFFF"/>
                </a:solidFill>
              </a:rPr>
              <a:t>The aim is that you will gain an appreciation for Ancient Egypt; you will gain knowledge of all three cultures, histories, art, literature, and languages.</a:t>
            </a:r>
          </a:p>
        </p:txBody>
      </p:sp>
    </p:spTree>
    <p:extLst>
      <p:ext uri="{BB962C8B-B14F-4D97-AF65-F5344CB8AC3E}">
        <p14:creationId xmlns:p14="http://schemas.microsoft.com/office/powerpoint/2010/main" val="4014268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2">
            <a:extLst>
              <a:ext uri="{FF2B5EF4-FFF2-40B4-BE49-F238E27FC236}">
                <a16:creationId xmlns:a16="http://schemas.microsoft.com/office/drawing/2014/main" id="{2550BE34-C2B8-49B8-8519-67A8CAD51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14">
            <a:extLst>
              <a:ext uri="{FF2B5EF4-FFF2-40B4-BE49-F238E27FC236}">
                <a16:creationId xmlns:a16="http://schemas.microsoft.com/office/drawing/2014/main" id="{A7457DD9-5A45-400A-AB4B-4B4EDECA2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6746" y="586822"/>
            <a:ext cx="3560252" cy="1645920"/>
          </a:xfrm>
        </p:spPr>
        <p:txBody>
          <a:bodyPr>
            <a:normAutofit/>
          </a:bodyPr>
          <a:lstStyle/>
          <a:p>
            <a:r>
              <a:rPr lang="en-GB" sz="3200"/>
              <a:t>What will this Course Cover?</a:t>
            </a:r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441CF7D6-A660-431A-B0BB-140A0D555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570A85B-3810-4F95-97B0-CBF4CCDB3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BFBFFBA-A3B5-4FCB-AC88-192B91F968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5726526" y="513808"/>
            <a:ext cx="2898931" cy="1811832"/>
          </a:xfrm>
        </p:spPr>
      </p:pic>
      <p:graphicFrame>
        <p:nvGraphicFramePr>
          <p:cNvPr id="2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512391"/>
              </p:ext>
            </p:extLst>
          </p:nvPr>
        </p:nvGraphicFramePr>
        <p:xfrm>
          <a:off x="1046746" y="2819567"/>
          <a:ext cx="10039070" cy="364119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039070">
                  <a:extLst>
                    <a:ext uri="{9D8B030D-6E8A-4147-A177-3AD203B41FA5}">
                      <a16:colId xmlns:a16="http://schemas.microsoft.com/office/drawing/2014/main" val="3164562153"/>
                    </a:ext>
                  </a:extLst>
                </a:gridCol>
              </a:tblGrid>
              <a:tr h="519048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Ancient Egypt</a:t>
                      </a:r>
                    </a:p>
                  </a:txBody>
                  <a:tcPr marL="74143" marR="74143" marT="37072" marB="37072"/>
                </a:tc>
                <a:extLst>
                  <a:ext uri="{0D108BD9-81ED-4DB2-BD59-A6C34878D82A}">
                    <a16:rowId xmlns:a16="http://schemas.microsoft.com/office/drawing/2014/main" val="2918427337"/>
                  </a:ext>
                </a:extLst>
              </a:tr>
              <a:tr h="227978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Daily</a:t>
                      </a:r>
                      <a:r>
                        <a:rPr lang="en-GB" sz="2000" baseline="0" dirty="0"/>
                        <a:t> Life and History of Ancient Egypt.</a:t>
                      </a:r>
                    </a:p>
                    <a:p>
                      <a:pPr algn="ctr"/>
                      <a:endParaRPr lang="en-GB" sz="2000" baseline="0" dirty="0"/>
                    </a:p>
                    <a:p>
                      <a:pPr algn="ctr"/>
                      <a:endParaRPr lang="en-GB" sz="2000" baseline="0" dirty="0"/>
                    </a:p>
                    <a:p>
                      <a:pPr algn="ctr"/>
                      <a:r>
                        <a:rPr lang="en-GB" sz="2000" baseline="0" dirty="0"/>
                        <a:t>Mythology and Religion of Ancient Egypt.</a:t>
                      </a:r>
                    </a:p>
                    <a:p>
                      <a:pPr algn="ctr"/>
                      <a:endParaRPr lang="en-GB" sz="2000" baseline="0" dirty="0"/>
                    </a:p>
                    <a:p>
                      <a:pPr algn="ctr"/>
                      <a:endParaRPr lang="en-GB" sz="2000" baseline="0" dirty="0"/>
                    </a:p>
                    <a:p>
                      <a:pPr algn="ctr"/>
                      <a:r>
                        <a:rPr lang="en-GB" sz="2000" baseline="0" dirty="0"/>
                        <a:t>Language and Writing of Ancient Egypt.</a:t>
                      </a:r>
                    </a:p>
                    <a:p>
                      <a:pPr algn="ctr"/>
                      <a:endParaRPr lang="en-GB" sz="2000" baseline="0" dirty="0"/>
                    </a:p>
                    <a:p>
                      <a:pPr algn="ctr"/>
                      <a:endParaRPr lang="en-GB" sz="2000" baseline="0" dirty="0"/>
                    </a:p>
                    <a:p>
                      <a:pPr algn="ctr"/>
                      <a:r>
                        <a:rPr lang="en-GB" sz="2000" baseline="0" dirty="0"/>
                        <a:t>A case study of Queen Cleopatra.</a:t>
                      </a:r>
                      <a:endParaRPr lang="en-GB" sz="2000" dirty="0"/>
                    </a:p>
                  </a:txBody>
                  <a:tcPr marL="74143" marR="74143" marT="37072" marB="37072"/>
                </a:tc>
                <a:extLst>
                  <a:ext uri="{0D108BD9-81ED-4DB2-BD59-A6C34878D82A}">
                    <a16:rowId xmlns:a16="http://schemas.microsoft.com/office/drawing/2014/main" val="3221056264"/>
                  </a:ext>
                </a:extLst>
              </a:tr>
            </a:tbl>
          </a:graphicData>
        </a:graphic>
      </p:graphicFrame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68E84894-3BC4-4752-A07B-43FDFAF89D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8657461" y="513808"/>
            <a:ext cx="2898931" cy="1801889"/>
          </a:xfrm>
          <a:prstGeom prst="rect">
            <a:avLst/>
          </a:prstGeom>
        </p:spPr>
      </p:pic>
      <p:pic>
        <p:nvPicPr>
          <p:cNvPr id="6" name="Graphic 5" descr="Question Mark with solid fill">
            <a:extLst>
              <a:ext uri="{FF2B5EF4-FFF2-40B4-BE49-F238E27FC236}">
                <a16:creationId xmlns:a16="http://schemas.microsoft.com/office/drawing/2014/main" id="{D6A43FA5-44E6-4184-A223-D11DFFC248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41699" y="823504"/>
            <a:ext cx="1199521" cy="128903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2580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13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7" y="321734"/>
            <a:ext cx="5136416" cy="1135737"/>
          </a:xfrm>
        </p:spPr>
        <p:txBody>
          <a:bodyPr>
            <a:normAutofit/>
          </a:bodyPr>
          <a:lstStyle/>
          <a:p>
            <a:r>
              <a:rPr lang="en-GB" sz="3600"/>
              <a:t>Language Component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468" y="1782981"/>
            <a:ext cx="5136416" cy="4393982"/>
          </a:xfrm>
        </p:spPr>
        <p:txBody>
          <a:bodyPr>
            <a:normAutofit/>
          </a:bodyPr>
          <a:lstStyle/>
          <a:p>
            <a:r>
              <a:rPr lang="en-GB" sz="1700" dirty="0"/>
              <a:t>Key to understanding the Ancient world is to understand their languages. It helps us understand their society, culture, and psychology.</a:t>
            </a:r>
          </a:p>
          <a:p>
            <a:endParaRPr lang="en-GB" sz="1700" dirty="0"/>
          </a:p>
          <a:p>
            <a:r>
              <a:rPr lang="en-GB" sz="1700" dirty="0"/>
              <a:t>Each strand has a language component – a new component for all of you (none of you will have studied any ancient language in great detail.</a:t>
            </a:r>
          </a:p>
          <a:p>
            <a:endParaRPr lang="en-GB" sz="1700" dirty="0"/>
          </a:p>
          <a:p>
            <a:r>
              <a:rPr lang="en-GB" sz="1700" dirty="0"/>
              <a:t>You will learn </a:t>
            </a:r>
            <a:r>
              <a:rPr lang="en-GB" sz="1700" i="1" u="sng" dirty="0"/>
              <a:t>basic</a:t>
            </a:r>
            <a:r>
              <a:rPr lang="en-GB" sz="1700" dirty="0"/>
              <a:t> Middle Egyptian; enough to recognise key words, transliterate the alphabet and words, and the translate short sentences and passages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BA9242-44FF-410A-9AB8-510D724482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0109" b="20109"/>
          <a:stretch/>
        </p:blipFill>
        <p:spPr>
          <a:xfrm>
            <a:off x="6412116" y="10"/>
            <a:ext cx="5779884" cy="22878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2863E2-F6AE-4FDC-B092-717589371C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5056" b="15056"/>
          <a:stretch/>
        </p:blipFill>
        <p:spPr>
          <a:xfrm>
            <a:off x="6412116" y="4570184"/>
            <a:ext cx="5779884" cy="22878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153037-BA47-4628-BA5F-054B8EDE27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35904" b="35904"/>
          <a:stretch/>
        </p:blipFill>
        <p:spPr>
          <a:xfrm>
            <a:off x="6412116" y="2288006"/>
            <a:ext cx="5779884" cy="2287816"/>
          </a:xfrm>
          <a:prstGeom prst="rect">
            <a:avLst/>
          </a:prstGeom>
        </p:spPr>
      </p:pic>
      <p:grpSp>
        <p:nvGrpSpPr>
          <p:cNvPr id="49" name="Group 15">
            <a:extLst>
              <a:ext uri="{FF2B5EF4-FFF2-40B4-BE49-F238E27FC236}">
                <a16:creationId xmlns:a16="http://schemas.microsoft.com/office/drawing/2014/main" id="{4E1CCBAB-B73B-43B3-B640-671A62937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23132" y="713128"/>
            <a:ext cx="1068867" cy="2126625"/>
            <a:chOff x="10918968" y="713127"/>
            <a:chExt cx="1273032" cy="253283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B1CF92E-2B5D-487A-A899-BB649820A3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Isosceles Triangle 17">
              <a:extLst>
                <a:ext uri="{FF2B5EF4-FFF2-40B4-BE49-F238E27FC236}">
                  <a16:creationId xmlns:a16="http://schemas.microsoft.com/office/drawing/2014/main" id="{E7354EA5-24E3-4F7E-933A-53A274ADAA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1" name="Isosceles Triangle 19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21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030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550BE34-C2B8-49B8-8519-67A8CAD51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7457DD9-5A45-400A-AB4B-4B4EDECA2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6746" y="586822"/>
            <a:ext cx="3560252" cy="1645920"/>
          </a:xfrm>
        </p:spPr>
        <p:txBody>
          <a:bodyPr>
            <a:normAutofit/>
          </a:bodyPr>
          <a:lstStyle/>
          <a:p>
            <a:r>
              <a:rPr lang="en-GB" sz="3200"/>
              <a:t>Assessments: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1CF7D6-A660-431A-B0BB-140A0D555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570A85B-3810-4F95-97B0-CBF4CCDB3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5465755"/>
              </p:ext>
            </p:extLst>
          </p:nvPr>
        </p:nvGraphicFramePr>
        <p:xfrm>
          <a:off x="557784" y="2899325"/>
          <a:ext cx="11164826" cy="315332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685290">
                  <a:extLst>
                    <a:ext uri="{9D8B030D-6E8A-4147-A177-3AD203B41FA5}">
                      <a16:colId xmlns:a16="http://schemas.microsoft.com/office/drawing/2014/main" val="1831727637"/>
                    </a:ext>
                  </a:extLst>
                </a:gridCol>
                <a:gridCol w="3685290">
                  <a:extLst>
                    <a:ext uri="{9D8B030D-6E8A-4147-A177-3AD203B41FA5}">
                      <a16:colId xmlns:a16="http://schemas.microsoft.com/office/drawing/2014/main" val="2236727229"/>
                    </a:ext>
                  </a:extLst>
                </a:gridCol>
                <a:gridCol w="3794246">
                  <a:extLst>
                    <a:ext uri="{9D8B030D-6E8A-4147-A177-3AD203B41FA5}">
                      <a16:colId xmlns:a16="http://schemas.microsoft.com/office/drawing/2014/main" val="1861335901"/>
                    </a:ext>
                  </a:extLst>
                </a:gridCol>
              </a:tblGrid>
              <a:tr h="423008">
                <a:tc>
                  <a:txBody>
                    <a:bodyPr/>
                    <a:lstStyle/>
                    <a:p>
                      <a:r>
                        <a:rPr lang="en-GB" sz="1900"/>
                        <a:t>Exams</a:t>
                      </a:r>
                    </a:p>
                  </a:txBody>
                  <a:tcPr marL="96138" marR="96138" marT="48069" marB="48069"/>
                </a:tc>
                <a:tc>
                  <a:txBody>
                    <a:bodyPr/>
                    <a:lstStyle/>
                    <a:p>
                      <a:r>
                        <a:rPr lang="en-GB" sz="1900"/>
                        <a:t>Research Project</a:t>
                      </a:r>
                    </a:p>
                  </a:txBody>
                  <a:tcPr marL="96138" marR="96138" marT="48069" marB="48069"/>
                </a:tc>
                <a:tc>
                  <a:txBody>
                    <a:bodyPr/>
                    <a:lstStyle/>
                    <a:p>
                      <a:r>
                        <a:rPr lang="en-GB" sz="1900" dirty="0"/>
                        <a:t>(Optional) Translation Portfolio</a:t>
                      </a:r>
                    </a:p>
                  </a:txBody>
                  <a:tcPr marL="96138" marR="96138" marT="48069" marB="48069"/>
                </a:tc>
                <a:extLst>
                  <a:ext uri="{0D108BD9-81ED-4DB2-BD59-A6C34878D82A}">
                    <a16:rowId xmlns:a16="http://schemas.microsoft.com/office/drawing/2014/main" val="3999549694"/>
                  </a:ext>
                </a:extLst>
              </a:tr>
              <a:tr h="273031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900" dirty="0"/>
                        <a:t>There will be one </a:t>
                      </a:r>
                      <a:r>
                        <a:rPr lang="en-GB" sz="1900" baseline="0" dirty="0"/>
                        <a:t>exam.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9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900" baseline="0" dirty="0"/>
                        <a:t>It will cover knowledge of the Egyptian Civilization; skills of analysing sources, written and visual.</a:t>
                      </a:r>
                      <a:endParaRPr lang="en-GB" sz="1900" dirty="0"/>
                    </a:p>
                  </a:txBody>
                  <a:tcPr marL="96138" marR="96138" marT="48069" marB="48069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900" dirty="0"/>
                        <a:t>All students</a:t>
                      </a:r>
                      <a:r>
                        <a:rPr lang="en-GB" sz="1900" baseline="0" dirty="0"/>
                        <a:t> will research, gather, and present on an historical figure (Cleopatra) from Egypt.</a:t>
                      </a:r>
                    </a:p>
                  </a:txBody>
                  <a:tcPr marL="96138" marR="96138" marT="48069" marB="48069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900" dirty="0"/>
                        <a:t>Throughout the year we will be translating passages of Egyptian.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9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900" dirty="0"/>
                        <a:t>You will collect these in an online portfolio which will contribute to your final grade.</a:t>
                      </a:r>
                    </a:p>
                  </a:txBody>
                  <a:tcPr marL="96138" marR="96138" marT="48069" marB="48069"/>
                </a:tc>
                <a:extLst>
                  <a:ext uri="{0D108BD9-81ED-4DB2-BD59-A6C34878D82A}">
                    <a16:rowId xmlns:a16="http://schemas.microsoft.com/office/drawing/2014/main" val="695089158"/>
                  </a:ext>
                </a:extLst>
              </a:tr>
            </a:tbl>
          </a:graphicData>
        </a:graphic>
      </p:graphicFrame>
      <p:pic>
        <p:nvPicPr>
          <p:cNvPr id="8" name="Content Placeholder 7" descr="A picture containing text&#10;&#10;Description automatically generated">
            <a:extLst>
              <a:ext uri="{FF2B5EF4-FFF2-40B4-BE49-F238E27FC236}">
                <a16:creationId xmlns:a16="http://schemas.microsoft.com/office/drawing/2014/main" id="{9C4A5B3B-DF86-408D-BE40-A6F26C4B5E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0" t="12592" r="-146" b="36148"/>
          <a:stretch/>
        </p:blipFill>
        <p:spPr>
          <a:xfrm>
            <a:off x="6675608" y="587375"/>
            <a:ext cx="3354046" cy="164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273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8575C10-8187-4AC4-AD72-C754EAFD2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429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567915" cy="4952492"/>
          </a:xfrm>
        </p:spPr>
        <p:txBody>
          <a:bodyPr>
            <a:normAutofit/>
          </a:bodyPr>
          <a:lstStyle/>
          <a:p>
            <a:r>
              <a:rPr lang="en-GB">
                <a:solidFill>
                  <a:schemeClr val="bg1"/>
                </a:solidFill>
              </a:rPr>
              <a:t>Digital Learning: Microsoft Teams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E776C9-ED67-41B7-B3A3-4DF76EF3A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99730"/>
            <a:ext cx="429768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DBE3D28-CF69-4C20-BE7F-53426CD38C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0403645"/>
              </p:ext>
            </p:extLst>
          </p:nvPr>
        </p:nvGraphicFramePr>
        <p:xfrm>
          <a:off x="5181600" y="568325"/>
          <a:ext cx="6248400" cy="5656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12137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108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B84055-029C-4E86-8844-D05D96C02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2842C0-6210-4FDB-B1FF-C14C92737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99037F2-4CAF-446B-90DB-1480B247A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28589C-AF3D-49CF-BD92-C1D1D2F53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5844" y="1110000"/>
            <a:ext cx="10195740" cy="4629235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485" y="1600200"/>
            <a:ext cx="8201552" cy="229574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do you already know about Ancient Egypt? </a:t>
            </a:r>
            <a:b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Brainstorm</a:t>
            </a:r>
          </a:p>
        </p:txBody>
      </p:sp>
    </p:spTree>
    <p:extLst>
      <p:ext uri="{BB962C8B-B14F-4D97-AF65-F5344CB8AC3E}">
        <p14:creationId xmlns:p14="http://schemas.microsoft.com/office/powerpoint/2010/main" val="2569271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218" name="Picture 2" descr="sphinx | Definition, History, Examples, &amp; Facts | Britannic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8" r="3257" b="-2"/>
          <a:stretch/>
        </p:blipFill>
        <p:spPr bwMode="auto">
          <a:xfrm>
            <a:off x="20" y="10"/>
            <a:ext cx="4003019" cy="338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7 Mysteries about Ancient Egypt We Haven't Unraveled Yet | DocumentaryTub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3" r="26089" b="1"/>
          <a:stretch/>
        </p:blipFill>
        <p:spPr bwMode="auto">
          <a:xfrm>
            <a:off x="20" y="3469102"/>
            <a:ext cx="4003019" cy="338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The Obelisks of Ancient Egypt | www.historynotes.info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2" r="4492"/>
          <a:stretch/>
        </p:blipFill>
        <p:spPr bwMode="auto">
          <a:xfrm>
            <a:off x="4094479" y="10"/>
            <a:ext cx="401404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ncient Egypt: Civilization, Empire &amp; Culture - HISTOR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7" r="14843" b="-3"/>
          <a:stretch/>
        </p:blipFill>
        <p:spPr bwMode="auto">
          <a:xfrm>
            <a:off x="8188960" y="10"/>
            <a:ext cx="4003039" cy="338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Millions of Ibises Were Mummified. But Where Did Ancient Egypt Get Them? -  The New York Times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9" r="3338" b="-4"/>
          <a:stretch/>
        </p:blipFill>
        <p:spPr bwMode="auto">
          <a:xfrm>
            <a:off x="8199966" y="3469102"/>
            <a:ext cx="3992034" cy="338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7576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2E29FC2F614C4F8CCA38E47616219B" ma:contentTypeVersion="12" ma:contentTypeDescription="Create a new document." ma:contentTypeScope="" ma:versionID="7e8c4a8158518dba2d7a6500d95ead40">
  <xsd:schema xmlns:xsd="http://www.w3.org/2001/XMLSchema" xmlns:xs="http://www.w3.org/2001/XMLSchema" xmlns:p="http://schemas.microsoft.com/office/2006/metadata/properties" xmlns:ns3="e994e2ca-6e66-4cfb-89b9-1548a5955a3d" xmlns:ns4="cb5eaccf-a245-42c2-b35a-2f5906cd0fb6" targetNamespace="http://schemas.microsoft.com/office/2006/metadata/properties" ma:root="true" ma:fieldsID="b3cc59587c02b18d41d429292277933c" ns3:_="" ns4:_="">
    <xsd:import namespace="e994e2ca-6e66-4cfb-89b9-1548a5955a3d"/>
    <xsd:import namespace="cb5eaccf-a245-42c2-b35a-2f5906cd0fb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94e2ca-6e66-4cfb-89b9-1548a5955a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5eaccf-a245-42c2-b35a-2f5906cd0fb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CBB0C90-799B-41F9-8CC4-48A94799ABC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AADBC46-7356-4661-86BE-536324DECE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994e2ca-6e66-4cfb-89b9-1548a5955a3d"/>
    <ds:schemaRef ds:uri="cb5eaccf-a245-42c2-b35a-2f5906cd0f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6EF7FD9-9673-45C0-8446-F62D7BAA2819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cb5eaccf-a245-42c2-b35a-2f5906cd0fb6"/>
    <ds:schemaRef ds:uri="e994e2ca-6e66-4cfb-89b9-1548a5955a3d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482</Words>
  <Application>Microsoft Office PowerPoint</Application>
  <PresentationFormat>Widescreen</PresentationFormat>
  <Paragraphs>59</Paragraphs>
  <Slides>19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Ancient Egyptian </vt:lpstr>
      <vt:lpstr>Course Aims:</vt:lpstr>
      <vt:lpstr>What will this Course Cover?</vt:lpstr>
      <vt:lpstr>Language Component</vt:lpstr>
      <vt:lpstr>Assessments:</vt:lpstr>
      <vt:lpstr>Digital Learning: Microsoft Teams</vt:lpstr>
      <vt:lpstr>Questions?</vt:lpstr>
      <vt:lpstr>What do you already know about Ancient Egypt?  Brainstorm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Ancient Egyptian </dc:title>
  <dc:creator>Seamus O'Sullivan</dc:creator>
  <cp:lastModifiedBy>Seamus O'Sullivan</cp:lastModifiedBy>
  <cp:revision>3</cp:revision>
  <dcterms:created xsi:type="dcterms:W3CDTF">2020-09-03T15:01:26Z</dcterms:created>
  <dcterms:modified xsi:type="dcterms:W3CDTF">2021-02-05T13:42:13Z</dcterms:modified>
</cp:coreProperties>
</file>