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sldIdLst>
    <p:sldId id="256" r:id="rId5"/>
    <p:sldId id="273" r:id="rId6"/>
    <p:sldId id="272" r:id="rId7"/>
    <p:sldId id="260" r:id="rId8"/>
    <p:sldId id="277" r:id="rId9"/>
    <p:sldId id="259" r:id="rId10"/>
    <p:sldId id="261" r:id="rId11"/>
    <p:sldId id="262" r:id="rId12"/>
    <p:sldId id="265" r:id="rId13"/>
    <p:sldId id="264" r:id="rId14"/>
    <p:sldId id="263" r:id="rId15"/>
    <p:sldId id="266" r:id="rId16"/>
    <p:sldId id="268" r:id="rId17"/>
    <p:sldId id="267" r:id="rId18"/>
    <p:sldId id="269" r:id="rId19"/>
    <p:sldId id="270" r:id="rId20"/>
    <p:sldId id="274" r:id="rId21"/>
    <p:sldId id="27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08" autoAdjust="0"/>
  </p:normalViewPr>
  <p:slideViewPr>
    <p:cSldViewPr snapToGrid="0">
      <p:cViewPr varScale="1">
        <p:scale>
          <a:sx n="52" d="100"/>
          <a:sy n="52" d="100"/>
        </p:scale>
        <p:origin x="1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A58E-E40A-4892-898A-604F05A594ED}" type="datetimeFigureOut">
              <a:rPr lang="en-IE" smtClean="0"/>
              <a:t>05/02/2021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8EE99-8053-4243-BEF6-D4723BE9179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2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Divide class in the pairs or small groups. Each student picks a number. Roll dice. Closest student in each group to the rolled</a:t>
            </a:r>
            <a:r>
              <a:rPr lang="en-GB" baseline="0" dirty="0"/>
              <a:t> number is Pharaoh (Re-Role if two are equally close).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73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1. 12-8: favourable peace, gain 50 points; 7-4: some concessions, 25 points; 3-1: role again for Battle scenario.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2. 1-6: Stunning Victory, you’re enemies fear you, gain 100 points; 7-10: draw and peace, gain 10 points; 11-12: you lose, -100 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3. 1-3: Rival gains throne, you gain peace, 50 points; 4-8: Rival begins civil war, quick peace is made with you, 60 points; 9-12: Rival dies, role again for sue peace or Battle.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4. 1-4 Hittite King dies, peace is made, no gain; any other role: invasion, crop failure, and death – lose 200 Points and you must role for 1 or 2.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2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1-7: slaves rebel, lose 100; 8-12: new, cheap labour, gain 150 points</a:t>
            </a:r>
          </a:p>
          <a:p>
            <a:pPr marL="228600" indent="-228600">
              <a:buAutoNum type="arabicPeriod"/>
            </a:pPr>
            <a:r>
              <a:rPr lang="en-IE" dirty="0"/>
              <a:t>1-5: gain nothing; 6-12: survivors attempt assassination, lose 300 points.</a:t>
            </a:r>
          </a:p>
          <a:p>
            <a:pPr marL="228600" indent="-228600">
              <a:buAutoNum type="arabicPeriod"/>
            </a:pPr>
            <a:r>
              <a:rPr lang="en-IE" dirty="0"/>
              <a:t>1-6: Vassal rebels, lose 50; 7-12: vassal brings more wealth, gain 200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139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Yes – gain nothing</a:t>
            </a:r>
          </a:p>
          <a:p>
            <a:r>
              <a:rPr lang="en-IE" dirty="0"/>
              <a:t>No – priests disfavour – lose 50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144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1-8: Stunning Victory, you’re enemies fear you, gain 100 points; 9-10: draw and peace, gain 10 points; 11-12: you lose, -100 points.</a:t>
            </a:r>
          </a:p>
          <a:p>
            <a:pPr marL="228600" indent="-228600">
              <a:buAutoNum type="arabicPeriod"/>
            </a:pPr>
            <a:r>
              <a:rPr lang="en-IE" dirty="0"/>
              <a:t>12-10: favourable peace, gain 50 points; 9-3: some concessions, 15 points; 2-1: role again for Battle scenario.</a:t>
            </a:r>
          </a:p>
          <a:p>
            <a:pPr marL="228600" indent="-228600">
              <a:buAutoNum type="arabicPeriod"/>
            </a:pPr>
            <a:r>
              <a:rPr lang="en-IE" dirty="0"/>
              <a:t>1-3 Rebels flee country, gain nothing; any other role, lose 300, and role again for 1 or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3613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IE" dirty="0"/>
              <a:t>Peace with the Hittite Empire – gain 50 points, two warrior sons, and 1 daughter - unfortunately, she is</a:t>
            </a:r>
            <a:r>
              <a:rPr lang="en-IE" baseline="0" dirty="0"/>
              <a:t> </a:t>
            </a:r>
            <a:r>
              <a:rPr lang="en-IE" dirty="0"/>
              <a:t>not a beautiful daughter, and will be difficult to marry to a man: 1-8 no marriage, lose 25; 9-12: marriage, gain 25).</a:t>
            </a:r>
          </a:p>
          <a:p>
            <a:pPr marL="228600" indent="-228600">
              <a:buAutoNum type="alphaUcPeriod"/>
            </a:pPr>
            <a:r>
              <a:rPr lang="en-IE" dirty="0"/>
              <a:t>Peace with Assyria – gain 60 points, 1 warrior son, 1 beautiful daughter – but disfavour with the gods, your son will die before you: role 1-5, daughter marries a worthy heir, gain 50; 6-7, daughter doesn’t marry, lose 100;</a:t>
            </a:r>
            <a:r>
              <a:rPr lang="en-IE" baseline="0" dirty="0"/>
              <a:t> 8-12, daughter marries an unworthy, violent, arrogant heir, lose 200).</a:t>
            </a:r>
            <a:endParaRPr lang="en-IE" dirty="0"/>
          </a:p>
          <a:p>
            <a:pPr marL="228600" indent="-228600">
              <a:buAutoNum type="alphaUcPeriod"/>
            </a:pPr>
            <a:r>
              <a:rPr lang="en-IE" dirty="0"/>
              <a:t>Peace in Egypt – gain 55 points, 1 warrior son, no daughters – risk of war with Assyria and Hittites: role 1-6 short war (lose 50), 7-12 peace (lose nothing)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814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IE" dirty="0"/>
              <a:t>Good harvest – but you may have offended Khnum: 1-6 Nile doesn’t flood, lose 90; 7-12 Nile floods lose nothing.</a:t>
            </a:r>
          </a:p>
          <a:p>
            <a:pPr marL="228600" indent="-228600">
              <a:buAutoNum type="alphaUcPeriod"/>
            </a:pPr>
            <a:r>
              <a:rPr lang="en-IE" dirty="0"/>
              <a:t>Good harvest – but you may have offended Ra: 1-6 drought lose, 100; 7-12 no drought lose nothing.</a:t>
            </a:r>
          </a:p>
          <a:p>
            <a:pPr marL="228600" indent="-228600">
              <a:buAutoNum type="alphaUcPeriod"/>
            </a:pPr>
            <a:r>
              <a:rPr lang="en-IE" dirty="0"/>
              <a:t>1-4 avoid gods wrath; any other role, lose 200 and role again for A or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523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1-3: invasion brings profit, gain 200 points; 4-7: no profit, lose 50; 8-12: bring loss, lose 200</a:t>
            </a:r>
          </a:p>
          <a:p>
            <a:pPr marL="228600" indent="-228600">
              <a:buAutoNum type="arabicPeriod"/>
            </a:pPr>
            <a:r>
              <a:rPr lang="en-IE" dirty="0"/>
              <a:t>1-8: increase in trade, gain 100; 9-12, no trade increase, lose 50.</a:t>
            </a:r>
          </a:p>
          <a:p>
            <a:pPr marL="228600" indent="-228600">
              <a:buAutoNum type="arabicPeriod"/>
            </a:pPr>
            <a:r>
              <a:rPr lang="en-IE" dirty="0"/>
              <a:t>1-5: peace and increased trade, gain 150; 6-10: dissent and loss, lose 50; 11-12: insurrection, lose 100.</a:t>
            </a:r>
          </a:p>
          <a:p>
            <a:pPr marL="228600" indent="-228600">
              <a:buAutoNum type="arabicPeriod"/>
            </a:pPr>
            <a:r>
              <a:rPr lang="en-IE" dirty="0"/>
              <a:t>1-3: People oppressed but you gain little and cause economic devastation, lose 100; 4-12 open rebellion, lose 300. Role for 1, 2, or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43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Wealth and legacy: 200 points</a:t>
            </a:r>
          </a:p>
          <a:p>
            <a:pPr marL="228600" indent="-228600">
              <a:buAutoNum type="arabicPeriod"/>
            </a:pPr>
            <a:r>
              <a:rPr lang="en-IE" dirty="0"/>
              <a:t>Gods’ favour and legacy: 250 points</a:t>
            </a:r>
          </a:p>
          <a:p>
            <a:pPr marL="228600" indent="-228600">
              <a:buAutoNum type="arabicPeriod"/>
            </a:pPr>
            <a:r>
              <a:rPr lang="en-IE" dirty="0"/>
              <a:t>People’s favour and legacy: 300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55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A. Work is not complete: lose 190 points</a:t>
            </a:r>
          </a:p>
          <a:p>
            <a:r>
              <a:rPr lang="en-IE" dirty="0"/>
              <a:t>B. Work is complete: lose nothing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504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841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Pharaoh chooses the role of their groups – if group bigger than 2. If two, than the second student is Vizier.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81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100 Points: General is second in command.</a:t>
            </a:r>
          </a:p>
          <a:p>
            <a:pPr marL="228600" indent="-228600">
              <a:buAutoNum type="arabicPeriod"/>
            </a:pPr>
            <a:r>
              <a:rPr lang="en-IE" dirty="0"/>
              <a:t>120 Points: Vizier is second in command.</a:t>
            </a:r>
          </a:p>
          <a:p>
            <a:pPr marL="228600" indent="-228600">
              <a:buAutoNum type="arabicPeriod"/>
            </a:pPr>
            <a:r>
              <a:rPr lang="en-IE" dirty="0"/>
              <a:t>150 Points: High-Priest is second in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562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46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50 Points</a:t>
            </a:r>
          </a:p>
          <a:p>
            <a:pPr marL="228600" indent="-228600">
              <a:buAutoNum type="arabicPeriod"/>
            </a:pPr>
            <a:r>
              <a:rPr lang="en-IE" dirty="0"/>
              <a:t>100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181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50 Points</a:t>
            </a:r>
          </a:p>
          <a:p>
            <a:pPr marL="228600" indent="-228600">
              <a:buAutoNum type="arabicPeriod"/>
            </a:pPr>
            <a:r>
              <a:rPr lang="en-IE" dirty="0"/>
              <a:t>80 Points</a:t>
            </a:r>
          </a:p>
          <a:p>
            <a:pPr marL="228600" indent="-228600">
              <a:buAutoNum type="arabicPeriod"/>
            </a:pPr>
            <a:r>
              <a:rPr lang="en-IE" dirty="0"/>
              <a:t>70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62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200 Points</a:t>
            </a:r>
          </a:p>
          <a:p>
            <a:pPr marL="228600" indent="-228600">
              <a:buAutoNum type="arabicPeriod"/>
            </a:pPr>
            <a:r>
              <a:rPr lang="en-IE" dirty="0"/>
              <a:t>20 Points</a:t>
            </a:r>
          </a:p>
          <a:p>
            <a:pPr marL="228600" indent="-228600">
              <a:buAutoNum type="arabicPeriod"/>
            </a:pPr>
            <a:r>
              <a:rPr lang="en-IE" dirty="0"/>
              <a:t>150 Points</a:t>
            </a:r>
          </a:p>
          <a:p>
            <a:pPr marL="228600" indent="-228600">
              <a:buAutoNum type="arabicPeriod"/>
            </a:pPr>
            <a:r>
              <a:rPr lang="en-IE" dirty="0"/>
              <a:t>50 Points</a:t>
            </a:r>
          </a:p>
          <a:p>
            <a:pPr marL="228600" indent="-228600">
              <a:buAutoNum type="arabicPeriod"/>
            </a:pPr>
            <a:r>
              <a:rPr lang="en-IE" dirty="0"/>
              <a:t>150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42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1-4: drought overtakes invading army you are saved; any other role: Devastation to the South, crop failure, and death – lose 200 Points, role for 1 or 2.</a:t>
            </a:r>
          </a:p>
          <a:p>
            <a:pPr marL="228600" indent="-228600">
              <a:buAutoNum type="arabicPeriod"/>
            </a:pPr>
            <a:r>
              <a:rPr lang="en-IE" dirty="0"/>
              <a:t>1-6: Stunning Victory, you’re enemies fear you, gain 100 points; 7-8: draw and peace, gain 10 points; 9-12: you lose, -100 points.</a:t>
            </a:r>
          </a:p>
          <a:p>
            <a:pPr marL="228600" indent="-228600">
              <a:buAutoNum type="arabicPeriod"/>
            </a:pPr>
            <a:r>
              <a:rPr lang="en-IE" dirty="0"/>
              <a:t>12-8: favourable peace, gain 50 points; 7-3: some concessions, 25 points; 2-1: role again for Battle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284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1-7: Gods are appeased, drought ends, gain 150 points; 8-12: Gods are not appeased, lose 150 points.</a:t>
            </a:r>
          </a:p>
          <a:p>
            <a:pPr marL="228600" indent="-228600">
              <a:buAutoNum type="arabicPeriod"/>
            </a:pPr>
            <a:r>
              <a:rPr lang="en-IE" dirty="0"/>
              <a:t>1-4: Rains come anyway, gain nothing; Any other role: lose 200 points</a:t>
            </a:r>
          </a:p>
          <a:p>
            <a:pPr marL="228600" indent="-228600">
              <a:buAutoNum type="arabicPeriod"/>
            </a:pPr>
            <a:r>
              <a:rPr lang="en-IE" dirty="0"/>
              <a:t>1-3: War brings more devastation, lose 250 points; 4-7: War brings no profit, lose 200 points; 8-12: War brings profit, gain 50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8EE99-8053-4243-BEF6-D4723BE91790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4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0568A-46DD-49B5-B88F-B4D63E137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en-IE" dirty="0"/>
              <a:t>Ancient Egypt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BA8F9-46E5-4F4B-ACB0-63FDA696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532015"/>
            <a:ext cx="4829101" cy="1162222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>
                    <a:lumMod val="85000"/>
                    <a:lumOff val="15000"/>
                  </a:schemeClr>
                </a:solidFill>
              </a:rPr>
              <a:t>Daily Life – </a:t>
            </a:r>
          </a:p>
          <a:p>
            <a:r>
              <a:rPr lang="en-IE">
                <a:solidFill>
                  <a:schemeClr val="tx1">
                    <a:lumMod val="85000"/>
                    <a:lumOff val="15000"/>
                  </a:schemeClr>
                </a:solidFill>
              </a:rPr>
              <a:t>Social Structure</a:t>
            </a:r>
          </a:p>
        </p:txBody>
      </p:sp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0B8EAB05-A366-4F61-B121-36A6B071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r="3632" b="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97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74A96-368C-4509-B12D-8E562940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The Nile hasn’t flooded the last two years – the gods are angry! What do you do?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D7405D2-8FEF-4C66-B82F-19A10FB9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If you invested in the Temples you have a free pass and 50 points…</a:t>
            </a:r>
          </a:p>
          <a:p>
            <a:r>
              <a:rPr lang="en-US" sz="1800" dirty="0">
                <a:solidFill>
                  <a:srgbClr val="FFFFFF"/>
                </a:solidFill>
              </a:rPr>
              <a:t>Otherwise you must either: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Pay tribute to the Gods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Ignore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Invade your </a:t>
            </a:r>
            <a:r>
              <a:rPr lang="en-US" sz="1800" dirty="0" err="1">
                <a:solidFill>
                  <a:srgbClr val="FFFFFF"/>
                </a:solidFill>
              </a:rPr>
              <a:t>neighbours</a:t>
            </a:r>
            <a:r>
              <a:rPr lang="en-US" sz="1800" dirty="0">
                <a:solidFill>
                  <a:srgbClr val="FFFFFF"/>
                </a:solidFill>
              </a:rPr>
              <a:t> for resources</a:t>
            </a:r>
          </a:p>
        </p:txBody>
      </p:sp>
      <p:pic>
        <p:nvPicPr>
          <p:cNvPr id="5" name="Content Placeholder 4" descr="A close up of a rock wall&#10;&#10;Description automatically generated">
            <a:extLst>
              <a:ext uri="{FF2B5EF4-FFF2-40B4-BE49-F238E27FC236}">
                <a16:creationId xmlns:a16="http://schemas.microsoft.com/office/drawing/2014/main" id="{3C62C419-E420-4A1D-9622-E06A1FAE8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1786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89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8F67E-B417-4DCF-B643-0C578302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A new danger, war with the Hittites – what do you do?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5F8B912-A8C1-4EA2-8554-781CA1C82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r="19888" b="-2"/>
          <a:stretch/>
        </p:blipFill>
        <p:spPr>
          <a:xfrm>
            <a:off x="643192" y="902293"/>
            <a:ext cx="5115347" cy="473337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647D9A20-10A3-4A8D-9DAB-C8C82AF3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Sue for peace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Risk open Battle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Bribe a rival to the Hittite throne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Ignore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438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9403E-BB65-4DB9-8573-C8689715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New Land from the Hittite War: you have new land, new subjects, and new wealth – what do you do?</a:t>
            </a:r>
          </a:p>
        </p:txBody>
      </p:sp>
      <p:pic>
        <p:nvPicPr>
          <p:cNvPr id="5" name="Content Placeholder 4" descr="A palm tree on a grass covered field&#10;&#10;Description automatically generated">
            <a:extLst>
              <a:ext uri="{FF2B5EF4-FFF2-40B4-BE49-F238E27FC236}">
                <a16:creationId xmlns:a16="http://schemas.microsoft.com/office/drawing/2014/main" id="{5795F8D3-FFDC-488E-9615-0769C3DFD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369907"/>
            <a:ext cx="5115347" cy="379814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4A50142-C68F-4EFA-8B30-37F8A2AE4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Enslave the peoples of the new land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Slaughter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them a vassal kingdom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109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7C85E-0B1B-4CB2-B443-3C93F3F0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Priests demand tribute: do you pay?</a:t>
            </a: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A9BBD57-9670-4934-90AD-20A020E55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077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96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61452-F345-4E51-AECD-92CC6339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Rebellion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A315A4B-3F25-4F64-9FFD-D4DEF1E6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If you patronized the arts and philosophy, you have a free pass…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Otherwise you must: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Attempt to openly suppress the rebellion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Sue for a truce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Ignore</a:t>
            </a:r>
          </a:p>
        </p:txBody>
      </p:sp>
      <p:pic>
        <p:nvPicPr>
          <p:cNvPr id="5" name="Content Placeholder 4" descr="A picture containing grass, riding, field, group&#10;&#10;Description automatically generated">
            <a:extLst>
              <a:ext uri="{FF2B5EF4-FFF2-40B4-BE49-F238E27FC236}">
                <a16:creationId xmlns:a16="http://schemas.microsoft.com/office/drawing/2014/main" id="{8C80AD3D-BF4D-4034-B03B-8AC28BB1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15103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B7D7F-5F8F-4156-B9EA-60FF4528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Time to Marry?</a:t>
            </a:r>
          </a:p>
        </p:txBody>
      </p:sp>
      <p:pic>
        <p:nvPicPr>
          <p:cNvPr id="5" name="Content Placeholder 4" descr="A picture containing building, sitting, person, table&#10;&#10;Description automatically generated">
            <a:extLst>
              <a:ext uri="{FF2B5EF4-FFF2-40B4-BE49-F238E27FC236}">
                <a16:creationId xmlns:a16="http://schemas.microsoft.com/office/drawing/2014/main" id="{8323F905-10C1-415B-91EF-4C9C87DF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r="-3" b="-3"/>
          <a:stretch/>
        </p:blipFill>
        <p:spPr>
          <a:xfrm>
            <a:off x="643192" y="902289"/>
            <a:ext cx="5115347" cy="47333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B2D3F9C-13FC-4479-8360-B39EEBB5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r>
              <a:rPr lang="en-US" dirty="0"/>
              <a:t>Do you marry: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Hittite Consort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Assyrian Consort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 Egyptian Consort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825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3A515-0783-4446-8343-81363BF7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>
                <a:solidFill>
                  <a:srgbClr val="9D3F26"/>
                </a:solidFill>
              </a:rPr>
              <a:t>Rival Religion: a priest of Khnum and a priest of Ra are asking for tribute – who do you pay?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8B9DDAE-95A7-4105-ACEF-C49603B5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dirty="0"/>
              <a:t>You pay tribute to Ra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You pay tribute to Khnum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You don’t pay to either</a:t>
            </a:r>
          </a:p>
        </p:txBody>
      </p:sp>
      <p:pic>
        <p:nvPicPr>
          <p:cNvPr id="5" name="Content Placeholder 4" descr="A picture containing shirt&#10;&#10;Description automatically generated">
            <a:extLst>
              <a:ext uri="{FF2B5EF4-FFF2-40B4-BE49-F238E27FC236}">
                <a16:creationId xmlns:a16="http://schemas.microsoft.com/office/drawing/2014/main" id="{3E347438-2F6C-4B86-AE11-E053C45B0B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83" y="643467"/>
            <a:ext cx="2827316" cy="5571066"/>
          </a:xfrm>
          <a:prstGeom prst="rect">
            <a:avLst/>
          </a:prstGeom>
        </p:spPr>
      </p:pic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815EAD47-BC43-4EA7-AE0B-1A1D414F0D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8011" y="643467"/>
            <a:ext cx="2537604" cy="55771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A3E0404-86A9-40FA-8DB8-302414EE2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59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39F79-71BD-4BE7-956B-68EEC885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IE" sz="4000">
                <a:solidFill>
                  <a:srgbClr val="FFFFFF"/>
                </a:solidFill>
              </a:rPr>
              <a:t>You’re low on funds: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8A6F-6B24-4805-8BBC-3813EB2C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IE" sz="1800">
                <a:solidFill>
                  <a:srgbClr val="FFFFFF"/>
                </a:solidFill>
              </a:rPr>
              <a:t>If you saved your wealth you have a free pass…</a:t>
            </a:r>
          </a:p>
          <a:p>
            <a:r>
              <a:rPr lang="en-IE" sz="1800">
                <a:solidFill>
                  <a:srgbClr val="FFFFFF"/>
                </a:solidFill>
              </a:rPr>
              <a:t>Otherwise you must: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Invade another country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Send out trade envoys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Allow foreign traders to settle on your lands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Rob the wealth of your people</a:t>
            </a:r>
          </a:p>
        </p:txBody>
      </p:sp>
      <p:pic>
        <p:nvPicPr>
          <p:cNvPr id="5" name="Picture 4" descr="A picture containing cup, sitting, display, table&#10;&#10;Description automatically generated">
            <a:extLst>
              <a:ext uri="{FF2B5EF4-FFF2-40B4-BE49-F238E27FC236}">
                <a16:creationId xmlns:a16="http://schemas.microsoft.com/office/drawing/2014/main" id="{0817ABF8-9C1D-4C95-B99B-403CDF95A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15256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5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22191-F90D-41D6-9008-8708504B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IE" sz="4000">
                <a:solidFill>
                  <a:srgbClr val="FFFFFF"/>
                </a:solidFill>
              </a:rPr>
              <a:t>You’re legacy: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4158-F663-4B49-9AF0-0DBD51BE2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IE" sz="1800">
                <a:solidFill>
                  <a:srgbClr val="FFFFFF"/>
                </a:solidFill>
              </a:rPr>
              <a:t>You’ve survived to old age but death is still approaching; you must ensure Maat and that you survive Duat…</a:t>
            </a:r>
          </a:p>
          <a:p>
            <a:r>
              <a:rPr lang="en-IE" sz="1800">
                <a:solidFill>
                  <a:srgbClr val="FFFFFF"/>
                </a:solidFill>
              </a:rPr>
              <a:t>How will you ensure your legacy remains?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Build a Pyramid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Build a Temple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800">
                <a:solidFill>
                  <a:srgbClr val="FFFFFF"/>
                </a:solidFill>
              </a:rPr>
              <a:t>Build a new City</a:t>
            </a:r>
          </a:p>
        </p:txBody>
      </p:sp>
      <p:pic>
        <p:nvPicPr>
          <p:cNvPr id="7" name="Picture 6" descr="A close up of a desert&#10;&#10;Description automatically generated">
            <a:extLst>
              <a:ext uri="{FF2B5EF4-FFF2-40B4-BE49-F238E27FC236}">
                <a16:creationId xmlns:a16="http://schemas.microsoft.com/office/drawing/2014/main" id="{E3FFF833-E978-43D4-A449-B0DC6DBF7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r="738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4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72043-F976-4A31-9D8C-1FB71E76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IE" sz="3700">
                <a:solidFill>
                  <a:srgbClr val="FFFFFF"/>
                </a:solidFill>
              </a:rPr>
              <a:t>Will you use slaves or free labourers?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CCB00-2E7B-4583-AD0E-54D9CFDE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IE" sz="1800">
                <a:solidFill>
                  <a:srgbClr val="FFFFFF"/>
                </a:solidFill>
              </a:rPr>
              <a:t>To build will you use…</a:t>
            </a:r>
          </a:p>
          <a:p>
            <a:pPr marL="457200" indent="-457200">
              <a:buFont typeface="+mj-lt"/>
              <a:buAutoNum type="alphaUcPeriod"/>
            </a:pPr>
            <a:r>
              <a:rPr lang="en-IE" sz="1800">
                <a:solidFill>
                  <a:srgbClr val="FFFFFF"/>
                </a:solidFill>
              </a:rPr>
              <a:t>Slaves</a:t>
            </a:r>
          </a:p>
          <a:p>
            <a:pPr marL="457200" indent="-457200">
              <a:buFont typeface="+mj-lt"/>
              <a:buAutoNum type="alphaUcPeriod"/>
            </a:pPr>
            <a:r>
              <a:rPr lang="en-IE" sz="1800">
                <a:solidFill>
                  <a:srgbClr val="FFFFFF"/>
                </a:solidFill>
              </a:rPr>
              <a:t>Free Labourers</a:t>
            </a:r>
          </a:p>
        </p:txBody>
      </p:sp>
      <p:pic>
        <p:nvPicPr>
          <p:cNvPr id="5" name="Picture 4" descr="A picture containing photo, person, young, old&#10;&#10;Description automatically generated">
            <a:extLst>
              <a:ext uri="{FF2B5EF4-FFF2-40B4-BE49-F238E27FC236}">
                <a16:creationId xmlns:a16="http://schemas.microsoft.com/office/drawing/2014/main" id="{6D228F59-639B-464B-9697-C1AC0E54A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19661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9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1D58-A8E6-45F3-A24D-0BC7557F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Pharaohs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A7BD-7133-4169-8B07-03B67319F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Chose a number Out of 12…</a:t>
            </a:r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71DF533F-CF51-4A63-ADA6-CD22CFAC4B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5" y="640081"/>
            <a:ext cx="2602888" cy="50541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4774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ED660-0C2A-4849-8763-8DA783D3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IE" dirty="0"/>
              <a:t>How do you fair in </a:t>
            </a:r>
            <a:r>
              <a:rPr lang="en-IE" dirty="0" err="1"/>
              <a:t>Duat</a:t>
            </a:r>
            <a:r>
              <a:rPr lang="en-IE" dirty="0"/>
              <a:t>?</a:t>
            </a: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32C89350-01C6-4A68-A27D-1D5E48BB6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4874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BD9832-05FF-4FAA-B1A2-E9A3B1A4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Count you scores: How have the gods judged your reign?</a:t>
            </a:r>
          </a:p>
          <a:p>
            <a:endParaRPr lang="en-US" dirty="0"/>
          </a:p>
          <a:p>
            <a:r>
              <a:rPr lang="en-US" dirty="0"/>
              <a:t>Is your soul lighter than a features? </a:t>
            </a:r>
          </a:p>
          <a:p>
            <a:r>
              <a:rPr lang="en-US" dirty="0"/>
              <a:t>Have you ensured Maat?</a:t>
            </a:r>
          </a:p>
          <a:p>
            <a:r>
              <a:rPr lang="en-US" dirty="0"/>
              <a:t>616 Points – you survive the trial… just.</a:t>
            </a:r>
          </a:p>
          <a:p>
            <a:r>
              <a:rPr lang="en-US" dirty="0"/>
              <a:t>716 Points – you impress the Gods</a:t>
            </a:r>
          </a:p>
          <a:p>
            <a:r>
              <a:rPr lang="en-US" dirty="0"/>
              <a:t>895 Points – you are a god. Osiris reborn!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605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F8DB1C-D888-41D8-8B54-63B626C5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Delegate</a:t>
            </a:r>
          </a:p>
        </p:txBody>
      </p:sp>
      <p:pic>
        <p:nvPicPr>
          <p:cNvPr id="8" name="Picture 7" descr="A stone building&#10;&#10;Description automatically generated">
            <a:extLst>
              <a:ext uri="{FF2B5EF4-FFF2-40B4-BE49-F238E27FC236}">
                <a16:creationId xmlns:a16="http://schemas.microsoft.com/office/drawing/2014/main" id="{3897B2F9-3A0C-4D44-953F-982508F04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2009325"/>
            <a:ext cx="5115347" cy="25193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BE877-DDAB-43DE-A1EA-437461BA3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Pharaoh: Leads group</a:t>
            </a:r>
          </a:p>
          <a:p>
            <a:r>
              <a:rPr lang="en-US" dirty="0"/>
              <a:t>- A Vizier</a:t>
            </a:r>
          </a:p>
          <a:p>
            <a:r>
              <a:rPr lang="en-US" dirty="0"/>
              <a:t>- A High Priest (if applicable)</a:t>
            </a:r>
          </a:p>
          <a:p>
            <a:r>
              <a:rPr lang="en-US" dirty="0"/>
              <a:t>- A General (if applicable).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51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6AED5-B2A0-4FF4-BB96-0F838619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How are you going to manage your kingdom?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0DF6640-B212-4C00-A016-2ED8BC93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>
            <a:normAutofit/>
          </a:bodyPr>
          <a:lstStyle/>
          <a:p>
            <a:r>
              <a:rPr lang="en-US" dirty="0"/>
              <a:t>Will you prioritize…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Army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Administration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Religion</a:t>
            </a:r>
          </a:p>
        </p:txBody>
      </p:sp>
      <p:pic>
        <p:nvPicPr>
          <p:cNvPr id="13" name="Picture 12" descr="A picture containing fabric&#10;&#10;Description automatically generated">
            <a:extLst>
              <a:ext uri="{FF2B5EF4-FFF2-40B4-BE49-F238E27FC236}">
                <a16:creationId xmlns:a16="http://schemas.microsoft.com/office/drawing/2014/main" id="{A742C73E-5075-4735-8056-121B38DBA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6" b="3"/>
          <a:stretch/>
        </p:blipFill>
        <p:spPr>
          <a:xfrm>
            <a:off x="4976027" y="2108200"/>
            <a:ext cx="3044106" cy="183471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176CF-057C-42B9-90B3-3541F65D6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310"/>
          <a:stretch/>
        </p:blipFill>
        <p:spPr>
          <a:xfrm>
            <a:off x="4976027" y="4031897"/>
            <a:ext cx="3030956" cy="1834711"/>
          </a:xfrm>
          <a:prstGeom prst="rect">
            <a:avLst/>
          </a:prstGeom>
        </p:spPr>
      </p:pic>
      <p:pic>
        <p:nvPicPr>
          <p:cNvPr id="9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55B7EF66-B1CA-48EF-BA37-D79864E2D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65"/>
          <a:stretch/>
        </p:blipFill>
        <p:spPr>
          <a:xfrm>
            <a:off x="8111574" y="2108199"/>
            <a:ext cx="3044106" cy="376087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99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DB0-BE48-4CE4-8FED-B5E4993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D09-1BCD-4DBD-BDA3-2B4F42E3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Make simple decisions as a group.</a:t>
            </a:r>
          </a:p>
          <a:p>
            <a:r>
              <a:rPr lang="en-IE" dirty="0"/>
              <a:t>The Pharaoh has the final say on the decision but must listen to her advisors.</a:t>
            </a:r>
          </a:p>
          <a:p>
            <a:r>
              <a:rPr lang="en-IE" dirty="0"/>
              <a:t>Whoever is 2</a:t>
            </a:r>
            <a:r>
              <a:rPr lang="en-IE" baseline="30000" dirty="0"/>
              <a:t>nd</a:t>
            </a:r>
            <a:r>
              <a:rPr lang="en-IE" dirty="0"/>
              <a:t> in command gets to speak directly after the pharaoh – then the others.</a:t>
            </a:r>
          </a:p>
          <a:p>
            <a:r>
              <a:rPr lang="en-IE" dirty="0"/>
              <a:t>Vizier takes records of all points gained and lost.</a:t>
            </a:r>
          </a:p>
          <a:p>
            <a:r>
              <a:rPr lang="en-IE" dirty="0"/>
              <a:t>As you make decisions, you will be assigned points either by the role of the dice or on how wise this decisions is (based on Ancient Egyptian custom of course).</a:t>
            </a:r>
          </a:p>
        </p:txBody>
      </p:sp>
    </p:spTree>
    <p:extLst>
      <p:ext uri="{BB962C8B-B14F-4D97-AF65-F5344CB8AC3E}">
        <p14:creationId xmlns:p14="http://schemas.microsoft.com/office/powerpoint/2010/main" val="397049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A picture containing sign&#10;&#10;Description automatically generated">
            <a:extLst>
              <a:ext uri="{FF2B5EF4-FFF2-40B4-BE49-F238E27FC236}">
                <a16:creationId xmlns:a16="http://schemas.microsoft.com/office/drawing/2014/main" id="{8FC537FD-5E62-4239-9689-78D8C9E3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" y="10"/>
            <a:ext cx="12192031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DC2C3-205B-43A2-B8B8-F25E6BFA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Who will gather your food?</a:t>
            </a:r>
            <a:br>
              <a:rPr 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828C94-DEEA-460A-AFD7-425453BB5C66}"/>
              </a:ext>
            </a:extLst>
          </p:cNvPr>
          <p:cNvSpPr txBox="1"/>
          <p:nvPr/>
        </p:nvSpPr>
        <p:spPr>
          <a:xfrm>
            <a:off x="8315325" y="5166359"/>
            <a:ext cx="3600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3200" dirty="0">
                <a:solidFill>
                  <a:schemeClr val="bg1"/>
                </a:solidFill>
              </a:rPr>
              <a:t>Slaves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3200" dirty="0">
                <a:solidFill>
                  <a:schemeClr val="bg1"/>
                </a:solidFill>
              </a:rPr>
              <a:t>Freemen</a:t>
            </a:r>
          </a:p>
        </p:txBody>
      </p:sp>
    </p:spTree>
    <p:extLst>
      <p:ext uri="{BB962C8B-B14F-4D97-AF65-F5344CB8AC3E}">
        <p14:creationId xmlns:p14="http://schemas.microsoft.com/office/powerpoint/2010/main" val="61759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74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D9613-9B5B-4FFE-BE23-FBBCC8F0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How will you make money from your resources?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coin&#10;&#10;Description automatically generated">
            <a:extLst>
              <a:ext uri="{FF2B5EF4-FFF2-40B4-BE49-F238E27FC236}">
                <a16:creationId xmlns:a16="http://schemas.microsoft.com/office/drawing/2014/main" id="{A275315C-5F5B-4297-854E-F61B9B07F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74" y="640080"/>
            <a:ext cx="5619989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03E54-B3CD-4100-B95A-844CF592DBA6}"/>
              </a:ext>
            </a:extLst>
          </p:cNvPr>
          <p:cNvSpPr txBox="1"/>
          <p:nvPr/>
        </p:nvSpPr>
        <p:spPr>
          <a:xfrm>
            <a:off x="436880" y="3840480"/>
            <a:ext cx="384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Will you prioritise…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Mining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External Trading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Internal Trading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F9D25-49F3-4013-AB82-CC5B3788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88" y="3893543"/>
            <a:ext cx="3015483" cy="1654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dirty="0">
                <a:solidFill>
                  <a:schemeClr val="tx1">
                    <a:lumMod val="95000"/>
                  </a:schemeClr>
                </a:solidFill>
              </a:rPr>
              <a:t>How will you use your newfound wealth?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2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, rug, curtain&#10;&#10;Description automatically generated">
            <a:extLst>
              <a:ext uri="{FF2B5EF4-FFF2-40B4-BE49-F238E27FC236}">
                <a16:creationId xmlns:a16="http://schemas.microsoft.com/office/drawing/2014/main" id="{7812EB6F-870D-4712-B98E-792A2BCDB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r="7857" b="-1"/>
          <a:stretch/>
        </p:blipFill>
        <p:spPr>
          <a:xfrm>
            <a:off x="8" y="824735"/>
            <a:ext cx="3664827" cy="26042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885" y="0"/>
            <a:ext cx="4332545" cy="3131604"/>
          </a:xfrm>
          <a:prstGeom prst="rect">
            <a:avLst/>
          </a:prstGeom>
          <a:solidFill>
            <a:srgbClr val="5C53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6BF7EA0E-FA75-4D60-90EE-10D14B64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r="1965" b="-4"/>
          <a:stretch/>
        </p:blipFill>
        <p:spPr>
          <a:xfrm>
            <a:off x="4354278" y="10"/>
            <a:ext cx="3966436" cy="2952719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EA5A89A-A125-45C0-A626-6727D7FC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79" y="3429000"/>
            <a:ext cx="3966441" cy="2583712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You have money…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Build Temples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Craft treasures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Patronize art &amp; philosophy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You can save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Invest in your army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2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E0343-0713-454F-BB52-FB826704D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r="26933" b="-2"/>
          <a:stretch/>
        </p:blipFill>
        <p:spPr>
          <a:xfrm>
            <a:off x="8942136" y="824734"/>
            <a:ext cx="3249864" cy="47269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8C82076-4E53-4B78-A17E-F0A3BC957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C5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756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CC5FFA88-B827-4F1B-A289-84B4B3677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16130" b="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EFFF75-6AF1-4D88-9443-A68F2163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Invasion from the South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4EE00DF-3192-45FE-84C6-AFE5B3C80C56}"/>
              </a:ext>
            </a:extLst>
          </p:cNvPr>
          <p:cNvSpPr txBox="1"/>
          <p:nvPr/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invested in your army you have a free pass and get 50 points…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Otherwise you must: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Ignore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Battle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Sue for Peace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0708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2" ma:contentTypeDescription="Create a new document." ma:contentTypeScope="" ma:versionID="7e8c4a8158518dba2d7a6500d95ead40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b3cc59587c02b18d41d429292277933c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07009-EE6E-4B64-8E38-D690E14F3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AAB1C5-6270-4DF3-894E-0356527FF8FD}">
  <ds:schemaRefs>
    <ds:schemaRef ds:uri="http://purl.org/dc/terms/"/>
    <ds:schemaRef ds:uri="e994e2ca-6e66-4cfb-89b9-1548a5955a3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eaccf-a245-42c2-b35a-2f5906cd0fb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66EBE8-DF8B-49F7-93C4-F3BD306F8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1530</Words>
  <Application>Microsoft Office PowerPoint</Application>
  <PresentationFormat>Widescreen</PresentationFormat>
  <Paragraphs>169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RetrospectVTI</vt:lpstr>
      <vt:lpstr>Ancient Egypt</vt:lpstr>
      <vt:lpstr>Pharaohs</vt:lpstr>
      <vt:lpstr>Delegate</vt:lpstr>
      <vt:lpstr>How are you going to manage your kingdom?</vt:lpstr>
      <vt:lpstr>Rules</vt:lpstr>
      <vt:lpstr>Who will gather your food? </vt:lpstr>
      <vt:lpstr>How will you make money from your resources?</vt:lpstr>
      <vt:lpstr>How will you use your newfound wealth?</vt:lpstr>
      <vt:lpstr>Invasion from the South</vt:lpstr>
      <vt:lpstr>The Nile hasn’t flooded the last two years – the gods are angry! What do you do?</vt:lpstr>
      <vt:lpstr>A new danger, war with the Hittites – what do you do?</vt:lpstr>
      <vt:lpstr>New Land from the Hittite War: you have new land, new subjects, and new wealth – what do you do?</vt:lpstr>
      <vt:lpstr>Priests demand tribute: do you pay?</vt:lpstr>
      <vt:lpstr>Rebellion</vt:lpstr>
      <vt:lpstr>Time to Marry?</vt:lpstr>
      <vt:lpstr>Rival Religion: a priest of Khnum and a priest of Ra are asking for tribute – who do you pay?</vt:lpstr>
      <vt:lpstr>You’re low on funds:</vt:lpstr>
      <vt:lpstr>You’re legacy: </vt:lpstr>
      <vt:lpstr>Will you use slaves or free labourers?</vt:lpstr>
      <vt:lpstr>How do you fair in Duat?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Seamus O'Sullivan</dc:creator>
  <cp:lastModifiedBy>Seamus O'Sullivan</cp:lastModifiedBy>
  <cp:revision>14</cp:revision>
  <dcterms:created xsi:type="dcterms:W3CDTF">2020-09-13T21:47:11Z</dcterms:created>
  <dcterms:modified xsi:type="dcterms:W3CDTF">2021-02-05T14:36:17Z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