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  <p:sldId id="291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siris" id="{DC8B8740-CD70-4468-A667-149BCA9247E8}">
          <p14:sldIdLst>
            <p14:sldId id="256"/>
            <p14:sldId id="258"/>
            <p14:sldId id="259"/>
            <p14:sldId id="261"/>
          </p14:sldIdLst>
        </p14:section>
        <p14:section name="Isis" id="{532B4468-1377-49A1-93B6-CCCDBE9D345C}">
          <p14:sldIdLst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C983A0-B568-4749-934E-D228617B351E}" v="7" dt="2021-02-05T14:13:11.0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9FEA4-C588-4603-907F-DF82523832E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95CB84F4-7B6B-405A-9FA3-B1ADB7DCCF2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IE" dirty="0">
              <a:solidFill>
                <a:schemeClr val="tx1"/>
              </a:solidFill>
            </a:rPr>
            <a:t>What are the themes of this Myth?</a:t>
          </a:r>
        </a:p>
      </dgm:t>
    </dgm:pt>
    <dgm:pt modelId="{6D63FBC6-FA48-447C-A6E9-DAD154B29BD1}" type="parTrans" cxnId="{E7D89C49-C139-4CA0-8167-1D6E18A102AE}">
      <dgm:prSet/>
      <dgm:spPr/>
      <dgm:t>
        <a:bodyPr/>
        <a:lstStyle/>
        <a:p>
          <a:endParaRPr lang="en-IE"/>
        </a:p>
      </dgm:t>
    </dgm:pt>
    <dgm:pt modelId="{35B232B9-F432-429D-985C-646E62EE755D}" type="sibTrans" cxnId="{E7D89C49-C139-4CA0-8167-1D6E18A102AE}">
      <dgm:prSet/>
      <dgm:spPr/>
      <dgm:t>
        <a:bodyPr/>
        <a:lstStyle/>
        <a:p>
          <a:endParaRPr lang="en-IE"/>
        </a:p>
      </dgm:t>
    </dgm:pt>
    <dgm:pt modelId="{4E8FA183-99C8-44F4-9A7B-199B3B075E5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IE" dirty="0">
              <a:solidFill>
                <a:schemeClr val="tx1"/>
              </a:solidFill>
            </a:rPr>
            <a:t>What does this Myth tell us about Egyptian values?</a:t>
          </a:r>
        </a:p>
      </dgm:t>
    </dgm:pt>
    <dgm:pt modelId="{DFCFD5AA-DEAD-4327-9497-C1721D3D9FBE}" type="parTrans" cxnId="{DBCB04B5-EE64-4775-A242-588E49B9FF13}">
      <dgm:prSet/>
      <dgm:spPr/>
      <dgm:t>
        <a:bodyPr/>
        <a:lstStyle/>
        <a:p>
          <a:endParaRPr lang="en-IE"/>
        </a:p>
      </dgm:t>
    </dgm:pt>
    <dgm:pt modelId="{FCA238E4-6700-4942-B79D-37CC1FF1BE70}" type="sibTrans" cxnId="{DBCB04B5-EE64-4775-A242-588E49B9FF13}">
      <dgm:prSet/>
      <dgm:spPr/>
      <dgm:t>
        <a:bodyPr/>
        <a:lstStyle/>
        <a:p>
          <a:endParaRPr lang="en-IE"/>
        </a:p>
      </dgm:t>
    </dgm:pt>
    <dgm:pt modelId="{8276DA15-986B-46E2-843C-57E1DFA4034A}">
      <dgm:prSet phldrT="[Text]"/>
      <dgm:spPr/>
      <dgm:t>
        <a:bodyPr/>
        <a:lstStyle/>
        <a:p>
          <a:r>
            <a:rPr lang="en-IE" dirty="0">
              <a:solidFill>
                <a:schemeClr val="tx1"/>
              </a:solidFill>
            </a:rPr>
            <a:t>What motivates Seth to do what he does – is this ever justified?</a:t>
          </a:r>
        </a:p>
      </dgm:t>
    </dgm:pt>
    <dgm:pt modelId="{4F48A8B6-F8B9-4D04-B880-2625153B01F1}" type="parTrans" cxnId="{58D73A5D-F090-4A8A-8D03-5FD9D2A2909D}">
      <dgm:prSet/>
      <dgm:spPr/>
      <dgm:t>
        <a:bodyPr/>
        <a:lstStyle/>
        <a:p>
          <a:endParaRPr lang="en-IE"/>
        </a:p>
      </dgm:t>
    </dgm:pt>
    <dgm:pt modelId="{18F70965-88C3-43B7-930A-60058F7D3BCE}" type="sibTrans" cxnId="{58D73A5D-F090-4A8A-8D03-5FD9D2A2909D}">
      <dgm:prSet/>
      <dgm:spPr/>
      <dgm:t>
        <a:bodyPr/>
        <a:lstStyle/>
        <a:p>
          <a:endParaRPr lang="en-IE"/>
        </a:p>
      </dgm:t>
    </dgm:pt>
    <dgm:pt modelId="{905DA32B-A2C3-4926-AFAA-D949B120471A}">
      <dgm:prSet phldrT="[Text]"/>
      <dgm:spPr>
        <a:solidFill>
          <a:srgbClr val="FF0000"/>
        </a:solidFill>
      </dgm:spPr>
      <dgm:t>
        <a:bodyPr/>
        <a:lstStyle/>
        <a:p>
          <a:r>
            <a:rPr lang="en-IE" dirty="0">
              <a:solidFill>
                <a:schemeClr val="tx1"/>
              </a:solidFill>
            </a:rPr>
            <a:t>Is there a message to this Myth?</a:t>
          </a:r>
        </a:p>
      </dgm:t>
    </dgm:pt>
    <dgm:pt modelId="{9EB83BEB-8611-433C-AF80-13C07C2EF884}" type="parTrans" cxnId="{6BED506F-51CE-423F-8BCB-70F0BBF1AFA9}">
      <dgm:prSet/>
      <dgm:spPr/>
      <dgm:t>
        <a:bodyPr/>
        <a:lstStyle/>
        <a:p>
          <a:endParaRPr lang="en-IE"/>
        </a:p>
      </dgm:t>
    </dgm:pt>
    <dgm:pt modelId="{EFDE9445-D96F-4D05-BE76-CDCC4929907C}" type="sibTrans" cxnId="{6BED506F-51CE-423F-8BCB-70F0BBF1AFA9}">
      <dgm:prSet/>
      <dgm:spPr/>
      <dgm:t>
        <a:bodyPr/>
        <a:lstStyle/>
        <a:p>
          <a:endParaRPr lang="en-IE"/>
        </a:p>
      </dgm:t>
    </dgm:pt>
    <dgm:pt modelId="{1D83579F-B45D-4660-8006-0653AA463864}" type="pres">
      <dgm:prSet presAssocID="{3019FEA4-C588-4603-907F-DF82523832E6}" presName="diagram" presStyleCnt="0">
        <dgm:presLayoutVars>
          <dgm:dir/>
          <dgm:resizeHandles val="exact"/>
        </dgm:presLayoutVars>
      </dgm:prSet>
      <dgm:spPr/>
    </dgm:pt>
    <dgm:pt modelId="{D0BA64FF-9A7E-4E18-B0D2-F7ACE4544C6A}" type="pres">
      <dgm:prSet presAssocID="{95CB84F4-7B6B-405A-9FA3-B1ADB7DCCF27}" presName="node" presStyleLbl="node1" presStyleIdx="0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2BC39A55-5393-4C04-B88C-D47D39489C4D}" type="pres">
      <dgm:prSet presAssocID="{35B232B9-F432-429D-985C-646E62EE755D}" presName="sibTrans" presStyleCnt="0"/>
      <dgm:spPr/>
    </dgm:pt>
    <dgm:pt modelId="{460251EF-D782-4F11-842B-23519910C3D4}" type="pres">
      <dgm:prSet presAssocID="{4E8FA183-99C8-44F4-9A7B-199B3B075E57}" presName="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B0F97FE9-A57E-4A82-9F2E-031C9D6990DB}" type="pres">
      <dgm:prSet presAssocID="{FCA238E4-6700-4942-B79D-37CC1FF1BE70}" presName="sibTrans" presStyleCnt="0"/>
      <dgm:spPr/>
    </dgm:pt>
    <dgm:pt modelId="{6866BCE8-B544-4794-8986-39F69F8975C1}" type="pres">
      <dgm:prSet presAssocID="{8276DA15-986B-46E2-843C-57E1DFA4034A}" presName="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</dgm:pt>
    <dgm:pt modelId="{CB90359A-102D-4C7E-A5E7-EBCE22A334C5}" type="pres">
      <dgm:prSet presAssocID="{18F70965-88C3-43B7-930A-60058F7D3BCE}" presName="sibTrans" presStyleCnt="0"/>
      <dgm:spPr/>
    </dgm:pt>
    <dgm:pt modelId="{F0A10682-F92C-410C-BC84-BA415C448EFC}" type="pres">
      <dgm:prSet presAssocID="{905DA32B-A2C3-4926-AFAA-D949B120471A}" presName="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74D29B06-DDFA-476A-B607-D63E7CE9B7B2}" type="presOf" srcId="{95CB84F4-7B6B-405A-9FA3-B1ADB7DCCF27}" destId="{D0BA64FF-9A7E-4E18-B0D2-F7ACE4544C6A}" srcOrd="0" destOrd="0" presId="urn:microsoft.com/office/officeart/2005/8/layout/default"/>
    <dgm:cxn modelId="{58D73A5D-F090-4A8A-8D03-5FD9D2A2909D}" srcId="{3019FEA4-C588-4603-907F-DF82523832E6}" destId="{8276DA15-986B-46E2-843C-57E1DFA4034A}" srcOrd="2" destOrd="0" parTransId="{4F48A8B6-F8B9-4D04-B880-2625153B01F1}" sibTransId="{18F70965-88C3-43B7-930A-60058F7D3BCE}"/>
    <dgm:cxn modelId="{E7D89C49-C139-4CA0-8167-1D6E18A102AE}" srcId="{3019FEA4-C588-4603-907F-DF82523832E6}" destId="{95CB84F4-7B6B-405A-9FA3-B1ADB7DCCF27}" srcOrd="0" destOrd="0" parTransId="{6D63FBC6-FA48-447C-A6E9-DAD154B29BD1}" sibTransId="{35B232B9-F432-429D-985C-646E62EE755D}"/>
    <dgm:cxn modelId="{6BED506F-51CE-423F-8BCB-70F0BBF1AFA9}" srcId="{3019FEA4-C588-4603-907F-DF82523832E6}" destId="{905DA32B-A2C3-4926-AFAA-D949B120471A}" srcOrd="3" destOrd="0" parTransId="{9EB83BEB-8611-433C-AF80-13C07C2EF884}" sibTransId="{EFDE9445-D96F-4D05-BE76-CDCC4929907C}"/>
    <dgm:cxn modelId="{81B66854-DE7E-4B66-AB60-539B30197A2D}" type="presOf" srcId="{8276DA15-986B-46E2-843C-57E1DFA4034A}" destId="{6866BCE8-B544-4794-8986-39F69F8975C1}" srcOrd="0" destOrd="0" presId="urn:microsoft.com/office/officeart/2005/8/layout/default"/>
    <dgm:cxn modelId="{DBCB04B5-EE64-4775-A242-588E49B9FF13}" srcId="{3019FEA4-C588-4603-907F-DF82523832E6}" destId="{4E8FA183-99C8-44F4-9A7B-199B3B075E57}" srcOrd="1" destOrd="0" parTransId="{DFCFD5AA-DEAD-4327-9497-C1721D3D9FBE}" sibTransId="{FCA238E4-6700-4942-B79D-37CC1FF1BE70}"/>
    <dgm:cxn modelId="{A6A90ED5-E15C-4981-BCB1-A09D6E2AE9CB}" type="presOf" srcId="{3019FEA4-C588-4603-907F-DF82523832E6}" destId="{1D83579F-B45D-4660-8006-0653AA463864}" srcOrd="0" destOrd="0" presId="urn:microsoft.com/office/officeart/2005/8/layout/default"/>
    <dgm:cxn modelId="{710884F6-AFD1-4A84-8A19-3C252AEA92DF}" type="presOf" srcId="{4E8FA183-99C8-44F4-9A7B-199B3B075E57}" destId="{460251EF-D782-4F11-842B-23519910C3D4}" srcOrd="0" destOrd="0" presId="urn:microsoft.com/office/officeart/2005/8/layout/default"/>
    <dgm:cxn modelId="{6F3D1CF9-6E4B-4062-9D14-B623AB471EB6}" type="presOf" srcId="{905DA32B-A2C3-4926-AFAA-D949B120471A}" destId="{F0A10682-F92C-410C-BC84-BA415C448EFC}" srcOrd="0" destOrd="0" presId="urn:microsoft.com/office/officeart/2005/8/layout/default"/>
    <dgm:cxn modelId="{45DF62A4-5527-4DC3-BAAD-85DD5D5BF895}" type="presParOf" srcId="{1D83579F-B45D-4660-8006-0653AA463864}" destId="{D0BA64FF-9A7E-4E18-B0D2-F7ACE4544C6A}" srcOrd="0" destOrd="0" presId="urn:microsoft.com/office/officeart/2005/8/layout/default"/>
    <dgm:cxn modelId="{89E64055-78F7-4F3A-845B-4120F526517D}" type="presParOf" srcId="{1D83579F-B45D-4660-8006-0653AA463864}" destId="{2BC39A55-5393-4C04-B88C-D47D39489C4D}" srcOrd="1" destOrd="0" presId="urn:microsoft.com/office/officeart/2005/8/layout/default"/>
    <dgm:cxn modelId="{8F9759BC-EBD1-439A-A259-066F349AA958}" type="presParOf" srcId="{1D83579F-B45D-4660-8006-0653AA463864}" destId="{460251EF-D782-4F11-842B-23519910C3D4}" srcOrd="2" destOrd="0" presId="urn:microsoft.com/office/officeart/2005/8/layout/default"/>
    <dgm:cxn modelId="{7BE66658-AF3D-4B3A-BBED-C750481DD33F}" type="presParOf" srcId="{1D83579F-B45D-4660-8006-0653AA463864}" destId="{B0F97FE9-A57E-4A82-9F2E-031C9D6990DB}" srcOrd="3" destOrd="0" presId="urn:microsoft.com/office/officeart/2005/8/layout/default"/>
    <dgm:cxn modelId="{C920A0B3-C3A9-42DA-9FDC-8F0F94195AA6}" type="presParOf" srcId="{1D83579F-B45D-4660-8006-0653AA463864}" destId="{6866BCE8-B544-4794-8986-39F69F8975C1}" srcOrd="4" destOrd="0" presId="urn:microsoft.com/office/officeart/2005/8/layout/default"/>
    <dgm:cxn modelId="{BA1AA86D-8AAB-46AB-A7D7-7E3F064B2616}" type="presParOf" srcId="{1D83579F-B45D-4660-8006-0653AA463864}" destId="{CB90359A-102D-4C7E-A5E7-EBCE22A334C5}" srcOrd="5" destOrd="0" presId="urn:microsoft.com/office/officeart/2005/8/layout/default"/>
    <dgm:cxn modelId="{C05103E0-D986-4A7D-A276-212858ECF888}" type="presParOf" srcId="{1D83579F-B45D-4660-8006-0653AA463864}" destId="{F0A10682-F92C-410C-BC84-BA415C448EF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A64FF-9A7E-4E18-B0D2-F7ACE4544C6A}">
      <dsp:nvSpPr>
        <dsp:cNvPr id="0" name=""/>
        <dsp:cNvSpPr/>
      </dsp:nvSpPr>
      <dsp:spPr>
        <a:xfrm>
          <a:off x="799" y="396130"/>
          <a:ext cx="3119809" cy="187188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>
              <a:solidFill>
                <a:schemeClr val="tx1"/>
              </a:solidFill>
            </a:rPr>
            <a:t>What are the themes of this Myth?</a:t>
          </a:r>
        </a:p>
      </dsp:txBody>
      <dsp:txXfrm>
        <a:off x="92177" y="487508"/>
        <a:ext cx="2937053" cy="1689129"/>
      </dsp:txXfrm>
    </dsp:sp>
    <dsp:sp modelId="{460251EF-D782-4F11-842B-23519910C3D4}">
      <dsp:nvSpPr>
        <dsp:cNvPr id="0" name=""/>
        <dsp:cNvSpPr/>
      </dsp:nvSpPr>
      <dsp:spPr>
        <a:xfrm>
          <a:off x="3432590" y="396130"/>
          <a:ext cx="3119809" cy="187188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>
              <a:solidFill>
                <a:schemeClr val="tx1"/>
              </a:solidFill>
            </a:rPr>
            <a:t>What does this Myth tell us about Egyptian values?</a:t>
          </a:r>
        </a:p>
      </dsp:txBody>
      <dsp:txXfrm>
        <a:off x="3523968" y="487508"/>
        <a:ext cx="2937053" cy="1689129"/>
      </dsp:txXfrm>
    </dsp:sp>
    <dsp:sp modelId="{6866BCE8-B544-4794-8986-39F69F8975C1}">
      <dsp:nvSpPr>
        <dsp:cNvPr id="0" name=""/>
        <dsp:cNvSpPr/>
      </dsp:nvSpPr>
      <dsp:spPr>
        <a:xfrm>
          <a:off x="799" y="2579996"/>
          <a:ext cx="3119809" cy="18718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>
              <a:solidFill>
                <a:schemeClr val="tx1"/>
              </a:solidFill>
            </a:rPr>
            <a:t>What motivates Seth to do what he does – is this ever justified?</a:t>
          </a:r>
        </a:p>
      </dsp:txBody>
      <dsp:txXfrm>
        <a:off x="92177" y="2671374"/>
        <a:ext cx="2937053" cy="1689129"/>
      </dsp:txXfrm>
    </dsp:sp>
    <dsp:sp modelId="{F0A10682-F92C-410C-BC84-BA415C448EFC}">
      <dsp:nvSpPr>
        <dsp:cNvPr id="0" name=""/>
        <dsp:cNvSpPr/>
      </dsp:nvSpPr>
      <dsp:spPr>
        <a:xfrm>
          <a:off x="3432590" y="2579996"/>
          <a:ext cx="3119809" cy="1871885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>
              <a:solidFill>
                <a:schemeClr val="tx1"/>
              </a:solidFill>
            </a:rPr>
            <a:t>Is there a message to this Myth?</a:t>
          </a:r>
        </a:p>
      </dsp:txBody>
      <dsp:txXfrm>
        <a:off x="3523968" y="2671374"/>
        <a:ext cx="2937053" cy="1689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EC84-7208-40BE-A82E-BC3ACA470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46C1E4-843F-4F1B-9BEE-001F833BD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A4D83-F24F-42B1-BBDC-CFC554A4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C9376-3D87-4E3E-B72C-BE06822CE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5B61B-5157-49C0-937A-2D9A7049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19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A9EC8-5E05-428E-AC46-D6816E8B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45F8FF-9F4B-4B65-B609-6BC051C0B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2B165-F2F8-446C-A357-26D8AC88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BA043-ED3C-4843-94B8-0A536571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F44E6-E920-4014-BBC0-A9C6427D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171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53415-D7D4-471D-BC5F-9AF612290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12BFAD-3758-4ECB-B939-77BE6216C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87CDD-8AE8-4E2B-849B-ED373D0A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AA5B3-3E75-471B-8F18-77CF05D3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AD738-2BBC-4DB9-A37E-90FB6BF7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215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3A0C-A0F9-4AE7-A78F-7F6B16DD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54885-9EB1-483F-B126-9990FD267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1D1F3-8E1B-427F-994E-471E59E58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58150-1DB2-4BAE-921B-4F02ED31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6540B-3FB4-485F-B28B-89C70FDC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369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E9C2B-0A1B-4E3D-9351-CF4911260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1301B-67E8-484E-9A82-49CF04243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50DAB-C152-4151-996F-A2A531B3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00063-C9E6-46EE-9063-9BF43DA6B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E00DD-1876-4D58-9C66-8396D7EB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4193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AB1DB-5A76-473B-9EA4-FAF16F52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FD2AB-DC7D-4945-9B97-5700688B1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0C899-5931-4A13-9812-7DD5FFBEC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E6A72-3DE0-4650-9A05-9A9F9F832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EE970-2328-4A5F-BB53-47785A98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8DE78-80AB-43D5-B28D-1011C3AA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112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1848B-C82C-4B75-9BBB-80152FB6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8D0A4-5FC0-488D-BCC7-7926FFE50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D6C12-9C6B-411B-B47B-BEB2430F3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3000D5-A579-433C-9065-C5D85B051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D5ACCE-F864-4E28-BCE1-251F642FE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FEAF78-56FF-4860-98E8-A035F0B8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46067D-CAED-448C-872F-30784DF8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F3313F-00DE-4503-8031-5E5450F7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523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75D80-5EBE-4CED-8EA8-775DB04E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B8B6A-F86C-4F68-ADF7-F0EB8F61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39619-551F-4C2D-BC1E-4B3D05D4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C1D98-5EB8-4326-81E5-63846D0A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335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8F7D1-8ACD-4A6E-AAD6-24C7BB0FF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CB0A1-E378-42EC-806E-16E0DD7F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4E0C2-83A3-4818-8597-C6B0E76E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969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1E30-1F0F-4C0E-8046-8882CEF9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82DB-CFB4-40A6-AAD2-BFAD2AFE7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3B7C0-06BC-43F6-BDF0-03F6A3221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FD403-E504-4AB2-8D77-78C9A9F8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E56B6-3783-4B02-8EB7-51917756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FDCA3-F74F-42EB-94D2-84F1252E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719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1B45-9432-471B-9477-276238374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ECB65-25DB-41FF-BA19-D00002CCC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CC530-FC43-4D02-8F29-D5E95EF48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B4886-8340-46F1-9B99-BB582EA90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BA079C-2367-4C8C-A843-1EB6A9B8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09FCD-22A6-4CAE-8AA0-924249E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94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C9540-7A91-405B-B298-A65E9054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44F3C-8A78-483B-BD89-87B1B95E0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85189-E457-4E9E-A167-838859592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8A39-039E-4AFF-9F61-383C776EADE6}" type="datetimeFigureOut">
              <a:rPr lang="en-IE" smtClean="0"/>
              <a:t>05/02/2021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9DBA7-CD4B-4713-99F3-965D3EE58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94D9C-7348-43C0-BD53-28D8B232B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1303-7E93-4872-8BA6-2D408C59BF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723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youtu.be/O5dXz1Tq_Y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osophywatch.com/2014/04/18/a-goddess-and-the-christ-sun-the-real-story-of-easter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ycXLG6GeY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holding&#10;&#10;Description automatically generated">
            <a:extLst>
              <a:ext uri="{FF2B5EF4-FFF2-40B4-BE49-F238E27FC236}">
                <a16:creationId xmlns:a16="http://schemas.microsoft.com/office/drawing/2014/main" id="{D33A7083-2DD7-4805-A818-8134D5EA20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4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525FDC-9CD9-463E-8EA4-511BEAC79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IE">
                <a:solidFill>
                  <a:schemeClr val="bg1"/>
                </a:solidFill>
              </a:rPr>
              <a:t>The Story of Osiris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2532-382D-49E5-899A-EC663EE89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7" y="4156276"/>
            <a:ext cx="6274592" cy="2061645"/>
          </a:xfrm>
        </p:spPr>
        <p:txBody>
          <a:bodyPr>
            <a:normAutofit/>
          </a:bodyPr>
          <a:lstStyle/>
          <a:p>
            <a:pPr algn="l"/>
            <a:r>
              <a:rPr lang="en-IE" dirty="0">
                <a:solidFill>
                  <a:schemeClr val="bg1"/>
                </a:solidFill>
              </a:rPr>
              <a:t>- The God of Life and Death</a:t>
            </a:r>
          </a:p>
        </p:txBody>
      </p:sp>
    </p:spTree>
    <p:extLst>
      <p:ext uri="{BB962C8B-B14F-4D97-AF65-F5344CB8AC3E}">
        <p14:creationId xmlns:p14="http://schemas.microsoft.com/office/powerpoint/2010/main" val="384859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cellphone, person, phone, talking&#10;&#10;Description automatically generated">
            <a:extLst>
              <a:ext uri="{FF2B5EF4-FFF2-40B4-BE49-F238E27FC236}">
                <a16:creationId xmlns:a16="http://schemas.microsoft.com/office/drawing/2014/main" id="{E1D09403-76DC-427F-9B97-DB9DC9DAF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76" y="1286934"/>
            <a:ext cx="6815168" cy="425948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5493CFF-E43B-4B10-ACE1-C8A124662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3" y="0"/>
            <a:ext cx="4062127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757D0-B1D7-471C-AEF8-2972BF47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2649" y="3358608"/>
            <a:ext cx="3045883" cy="2831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3600" dirty="0">
                <a:solidFill>
                  <a:schemeClr val="bg1"/>
                </a:solidFill>
              </a:rPr>
              <a:t>How far would you go to out-do a sibling?</a:t>
            </a:r>
          </a:p>
        </p:txBody>
      </p:sp>
    </p:spTree>
    <p:extLst>
      <p:ext uri="{BB962C8B-B14F-4D97-AF65-F5344CB8AC3E}">
        <p14:creationId xmlns:p14="http://schemas.microsoft.com/office/powerpoint/2010/main" val="20953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1F6A5-2FA6-44AD-A6F1-9FF7F22C9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026" y="534248"/>
            <a:ext cx="4888306" cy="1325563"/>
          </a:xfrm>
        </p:spPr>
        <p:txBody>
          <a:bodyPr>
            <a:normAutofit/>
          </a:bodyPr>
          <a:lstStyle/>
          <a:p>
            <a:r>
              <a:rPr lang="en-IE" dirty="0"/>
              <a:t>Osiris vs Seth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809B1F-0726-44C0-B0A1-7FCE2A129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2560321" y="4232366"/>
            <a:ext cx="5610120" cy="2625634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6EE9A0B-C601-4E3F-8541-29CA20DE11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5904411" cy="4406393"/>
          </a:xfrm>
          <a:custGeom>
            <a:avLst/>
            <a:gdLst>
              <a:gd name="connsiteX0" fmla="*/ 2562355 w 6855833"/>
              <a:gd name="connsiteY0" fmla="*/ 0 h 5116428"/>
              <a:gd name="connsiteX1" fmla="*/ 6855833 w 6855833"/>
              <a:gd name="connsiteY1" fmla="*/ 4293479 h 5116428"/>
              <a:gd name="connsiteX2" fmla="*/ 6833667 w 6855833"/>
              <a:gd name="connsiteY2" fmla="*/ 4732462 h 5116428"/>
              <a:gd name="connsiteX3" fmla="*/ 6775067 w 6855833"/>
              <a:gd name="connsiteY3" fmla="*/ 5116428 h 5116428"/>
              <a:gd name="connsiteX4" fmla="*/ 0 w 6855833"/>
              <a:gd name="connsiteY4" fmla="*/ 5116428 h 5116428"/>
              <a:gd name="connsiteX5" fmla="*/ 0 w 6855833"/>
              <a:gd name="connsiteY5" fmla="*/ 854273 h 5116428"/>
              <a:gd name="connsiteX6" fmla="*/ 161831 w 6855833"/>
              <a:gd name="connsiteY6" fmla="*/ 733259 h 5116428"/>
              <a:gd name="connsiteX7" fmla="*/ 2562355 w 6855833"/>
              <a:gd name="connsiteY7" fmla="*/ 0 h 511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5833" h="5116428">
                <a:moveTo>
                  <a:pt x="2562355" y="0"/>
                </a:moveTo>
                <a:cubicBezTo>
                  <a:pt x="4933578" y="0"/>
                  <a:pt x="6855833" y="1922255"/>
                  <a:pt x="6855833" y="4293479"/>
                </a:cubicBezTo>
                <a:cubicBezTo>
                  <a:pt x="6855833" y="4441680"/>
                  <a:pt x="6848324" y="4588128"/>
                  <a:pt x="6833667" y="4732462"/>
                </a:cubicBezTo>
                <a:lnTo>
                  <a:pt x="6775067" y="5116428"/>
                </a:lnTo>
                <a:lnTo>
                  <a:pt x="0" y="5116428"/>
                </a:lnTo>
                <a:lnTo>
                  <a:pt x="0" y="854273"/>
                </a:lnTo>
                <a:lnTo>
                  <a:pt x="161831" y="733259"/>
                </a:lnTo>
                <a:cubicBezTo>
                  <a:pt x="847074" y="270317"/>
                  <a:pt x="1673147" y="0"/>
                  <a:pt x="2562355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picture containing sitting, dark, front, looking&#10;&#10;Description automatically generated">
            <a:extLst>
              <a:ext uri="{FF2B5EF4-FFF2-40B4-BE49-F238E27FC236}">
                <a16:creationId xmlns:a16="http://schemas.microsoft.com/office/drawing/2014/main" id="{C1DAC64A-C57F-4AA3-AEAF-E58E7460BC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6" r="15287"/>
          <a:stretch/>
        </p:blipFill>
        <p:spPr>
          <a:xfrm>
            <a:off x="1" y="10"/>
            <a:ext cx="5681097" cy="4151910"/>
          </a:xfrm>
          <a:custGeom>
            <a:avLst/>
            <a:gdLst/>
            <a:ahLst/>
            <a:cxnLst/>
            <a:rect l="l" t="t" r="r" b="b"/>
            <a:pathLst>
              <a:path w="5681097" h="4151920">
                <a:moveTo>
                  <a:pt x="0" y="0"/>
                </a:moveTo>
                <a:lnTo>
                  <a:pt x="5611423" y="0"/>
                </a:lnTo>
                <a:lnTo>
                  <a:pt x="5663241" y="339527"/>
                </a:lnTo>
                <a:cubicBezTo>
                  <a:pt x="5675049" y="455800"/>
                  <a:pt x="5681097" y="573775"/>
                  <a:pt x="5681097" y="693164"/>
                </a:cubicBezTo>
                <a:cubicBezTo>
                  <a:pt x="5681097" y="2603383"/>
                  <a:pt x="4132560" y="4151920"/>
                  <a:pt x="2222343" y="4151920"/>
                </a:cubicBezTo>
                <a:cubicBezTo>
                  <a:pt x="1386622" y="4151920"/>
                  <a:pt x="620129" y="3855520"/>
                  <a:pt x="22252" y="3362108"/>
                </a:cubicBezTo>
                <a:lnTo>
                  <a:pt x="0" y="3341884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9D9AA-4D48-4CB5-BFEB-5063E91A9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7542" y="1798548"/>
            <a:ext cx="4884189" cy="3578059"/>
          </a:xfrm>
        </p:spPr>
        <p:txBody>
          <a:bodyPr numCol="2" anchor="t">
            <a:normAutofit/>
          </a:bodyPr>
          <a:lstStyle/>
          <a:p>
            <a:r>
              <a:rPr lang="en-IE" sz="1800" dirty="0"/>
              <a:t>Osiris was the god of life and death – the god of the Nile, fertility and agriculture.</a:t>
            </a:r>
          </a:p>
          <a:p>
            <a:r>
              <a:rPr lang="en-IE" sz="1800" dirty="0"/>
              <a:t>He was the legitimate heir to the throne of Egypt.</a:t>
            </a:r>
          </a:p>
          <a:p>
            <a:r>
              <a:rPr lang="en-IE" sz="1800" dirty="0"/>
              <a:t>He was happily married to his wife Isis.</a:t>
            </a:r>
          </a:p>
          <a:p>
            <a:endParaRPr lang="en-IE" sz="1800" dirty="0"/>
          </a:p>
          <a:p>
            <a:r>
              <a:rPr lang="en-IE" sz="1800" dirty="0"/>
              <a:t>Seth was the god of Chaos – of the desert, violence, and foreigners.</a:t>
            </a:r>
          </a:p>
          <a:p>
            <a:r>
              <a:rPr lang="en-IE" sz="1800" dirty="0"/>
              <a:t>He was not given the throne while his brother was.</a:t>
            </a:r>
          </a:p>
          <a:p>
            <a:r>
              <a:rPr lang="en-IE" sz="1800" dirty="0"/>
              <a:t>He was married to Nephthys – but it was not entirely happy.</a:t>
            </a:r>
          </a:p>
        </p:txBody>
      </p:sp>
      <p:pic>
        <p:nvPicPr>
          <p:cNvPr id="6" name="Picture 5" descr="A statue of a person&#10;&#10;Description automatically generated">
            <a:extLst>
              <a:ext uri="{FF2B5EF4-FFF2-40B4-BE49-F238E27FC236}">
                <a16:creationId xmlns:a16="http://schemas.microsoft.com/office/drawing/2014/main" id="{15DED41B-9EBD-4799-95D3-15BFEDEA0A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85" r="-2" b="43382"/>
          <a:stretch/>
        </p:blipFill>
        <p:spPr>
          <a:xfrm>
            <a:off x="2785874" y="4448810"/>
            <a:ext cx="5148922" cy="2409190"/>
          </a:xfrm>
          <a:custGeom>
            <a:avLst/>
            <a:gdLst/>
            <a:ahLst/>
            <a:cxnLst/>
            <a:rect l="l" t="t" r="r" b="b"/>
            <a:pathLst>
              <a:path w="5148922" h="2409190">
                <a:moveTo>
                  <a:pt x="2574461" y="0"/>
                </a:moveTo>
                <a:cubicBezTo>
                  <a:pt x="3911983" y="0"/>
                  <a:pt x="5012087" y="1016507"/>
                  <a:pt x="5144375" y="2319127"/>
                </a:cubicBezTo>
                <a:lnTo>
                  <a:pt x="5148922" y="2409190"/>
                </a:lnTo>
                <a:lnTo>
                  <a:pt x="0" y="2409190"/>
                </a:lnTo>
                <a:lnTo>
                  <a:pt x="4548" y="2319127"/>
                </a:lnTo>
                <a:cubicBezTo>
                  <a:pt x="136837" y="1016507"/>
                  <a:pt x="1236939" y="0"/>
                  <a:pt x="2574461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91260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lay 4">
            <a:extLst>
              <a:ext uri="{FF2B5EF4-FFF2-40B4-BE49-F238E27FC236}">
                <a16:creationId xmlns:a16="http://schemas.microsoft.com/office/drawing/2014/main" id="{02AA7F48-AC6A-4EEF-8C54-7499CF8059B4}"/>
              </a:ext>
            </a:extLst>
          </p:cNvPr>
          <p:cNvSpPr/>
          <p:nvPr/>
        </p:nvSpPr>
        <p:spPr>
          <a:xfrm>
            <a:off x="0" y="0"/>
            <a:ext cx="3924300" cy="6858000"/>
          </a:xfrm>
          <a:prstGeom prst="flowChartDelay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721B47-48A0-4E8F-9E63-D2CD8C1BD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40" y="2519045"/>
            <a:ext cx="2768600" cy="1325563"/>
          </a:xfrm>
        </p:spPr>
        <p:txBody>
          <a:bodyPr>
            <a:normAutofit/>
          </a:bodyPr>
          <a:lstStyle/>
          <a:p>
            <a:r>
              <a:rPr lang="en-IE" b="1" dirty="0"/>
              <a:t>Myth Analysis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39830D7-EE34-47D5-86B9-6EF0169EE1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9369465"/>
              </p:ext>
            </p:extLst>
          </p:nvPr>
        </p:nvGraphicFramePr>
        <p:xfrm>
          <a:off x="4419600" y="1004993"/>
          <a:ext cx="6553200" cy="484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B08239-FFA5-4401-8E29-13AED8790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3943350"/>
            <a:ext cx="3971926" cy="1152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4400" dirty="0">
                <a:hlinkClick r:id="rId7"/>
              </a:rPr>
              <a:t>Death of Osiris</a:t>
            </a:r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val="178982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1BE95C-3D0E-47B3-86A5-24067176B1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312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CE8630F-7B8F-420F-BE19-5304B717B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Isis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9103A6-0545-4096-BB4F-DFBBE1FD1ABA}"/>
              </a:ext>
            </a:extLst>
          </p:cNvPr>
          <p:cNvSpPr txBox="1"/>
          <p:nvPr/>
        </p:nvSpPr>
        <p:spPr>
          <a:xfrm>
            <a:off x="10005183" y="6657945"/>
            <a:ext cx="218681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IE" sz="700">
                <a:solidFill>
                  <a:srgbClr val="FFFFFF"/>
                </a:solidFill>
                <a:hlinkClick r:id="rId3" tooltip="https://theosophywatch.com/2014/04/18/a-goddess-and-the-christ-sun-the-real-story-of-easter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IE" sz="700">
                <a:solidFill>
                  <a:srgbClr val="FFFFFF"/>
                </a:solidFill>
              </a:rPr>
              <a:t> by Unknown Author is licensed under </a:t>
            </a:r>
            <a:r>
              <a:rPr lang="en-IE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IE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29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B706F-2DC2-4E0E-9AE0-A5EF510B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IE">
                <a:solidFill>
                  <a:schemeClr val="bg1"/>
                </a:solidFill>
              </a:rPr>
              <a:t>Watch the following video and complete the tasks: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9AD42-8BDF-4C8F-9A8E-3FE2FE8C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412704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IE" dirty="0">
                <a:solidFill>
                  <a:schemeClr val="bg1"/>
                </a:solidFill>
              </a:rPr>
              <a:t>Summarise the myth.</a:t>
            </a:r>
          </a:p>
          <a:p>
            <a:pPr marL="571500" indent="-571500">
              <a:buFont typeface="+mj-lt"/>
              <a:buAutoNum type="romanUcPeriod"/>
            </a:pPr>
            <a:r>
              <a:rPr lang="en-IE" dirty="0">
                <a:solidFill>
                  <a:schemeClr val="bg1"/>
                </a:solidFill>
              </a:rPr>
              <a:t>Describe the motivations for Isis’ character.</a:t>
            </a:r>
          </a:p>
          <a:p>
            <a:pPr marL="571500" indent="-571500">
              <a:buFont typeface="+mj-lt"/>
              <a:buAutoNum type="romanUcPeriod"/>
            </a:pPr>
            <a:r>
              <a:rPr lang="en-IE" dirty="0">
                <a:solidFill>
                  <a:schemeClr val="bg1"/>
                </a:solidFill>
              </a:rPr>
              <a:t>What do we learn about Egyptian values from this Myth?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hlinkClick r:id="rId2"/>
              </a:rPr>
              <a:t>Isis and the 7 Scorpions</a:t>
            </a:r>
            <a:endParaRPr lang="en-IE" dirty="0">
              <a:solidFill>
                <a:schemeClr val="bg1"/>
              </a:solidFill>
            </a:endParaRPr>
          </a:p>
          <a:p>
            <a:pPr marL="571500" indent="-571500">
              <a:buFont typeface="+mj-lt"/>
              <a:buAutoNum type="romanUcPeriod"/>
            </a:pPr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7250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E29FC2F614C4F8CCA38E47616219B" ma:contentTypeVersion="13" ma:contentTypeDescription="Create a new document." ma:contentTypeScope="" ma:versionID="e70e6206889af6f3f6f6022be6118ce4">
  <xsd:schema xmlns:xsd="http://www.w3.org/2001/XMLSchema" xmlns:xs="http://www.w3.org/2001/XMLSchema" xmlns:p="http://schemas.microsoft.com/office/2006/metadata/properties" xmlns:ns3="e994e2ca-6e66-4cfb-89b9-1548a5955a3d" xmlns:ns4="cb5eaccf-a245-42c2-b35a-2f5906cd0fb6" targetNamespace="http://schemas.microsoft.com/office/2006/metadata/properties" ma:root="true" ma:fieldsID="6200e3c317e2ac245743f6d767db57c1" ns3:_="" ns4:_="">
    <xsd:import namespace="e994e2ca-6e66-4cfb-89b9-1548a5955a3d"/>
    <xsd:import namespace="cb5eaccf-a245-42c2-b35a-2f5906cd0f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4e2ca-6e66-4cfb-89b9-1548a5955a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eaccf-a245-42c2-b35a-2f5906cd0fb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2E6434-51FD-4A43-924F-CDE670691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833A0B-7E73-4972-9A8E-82F66CF3C7F6}">
  <ds:schemaRefs>
    <ds:schemaRef ds:uri="cb5eaccf-a245-42c2-b35a-2f5906cd0fb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994e2ca-6e66-4cfb-89b9-1548a5955a3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788DF6A-3655-4FB1-A415-FEF01AC000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94e2ca-6e66-4cfb-89b9-1548a5955a3d"/>
    <ds:schemaRef ds:uri="cb5eaccf-a245-42c2-b35a-2f5906cd0f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196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Story of Osiris</vt:lpstr>
      <vt:lpstr>PowerPoint Presentation</vt:lpstr>
      <vt:lpstr>Osiris vs Seth</vt:lpstr>
      <vt:lpstr>Myth Analysis</vt:lpstr>
      <vt:lpstr>Isis</vt:lpstr>
      <vt:lpstr>Watch the following video and complete the tasks: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Osiris</dc:title>
  <dc:creator>Seamus O'Sullivan</dc:creator>
  <cp:lastModifiedBy>Seamus O'Sullivan</cp:lastModifiedBy>
  <cp:revision>7</cp:revision>
  <dcterms:created xsi:type="dcterms:W3CDTF">2020-10-11T19:51:16Z</dcterms:created>
  <dcterms:modified xsi:type="dcterms:W3CDTF">2021-02-05T14:13:38Z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0x010100802E29FC2F614C4F8CCA38E47616219B</vt:lpwstr>
  </property>
</Properties>
</file>