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61" r:id="rId8"/>
    <p:sldId id="262" r:id="rId9"/>
    <p:sldId id="259" r:id="rId10"/>
    <p:sldId id="260" r:id="rId11"/>
    <p:sldId id="341"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257DCF-A019-4690-A6AE-ED843704F63A}" type="doc">
      <dgm:prSet loTypeId="urn:microsoft.com/office/officeart/2005/8/layout/default" loCatId="list" qsTypeId="urn:microsoft.com/office/officeart/2005/8/quickstyle/simple5" qsCatId="simple" csTypeId="urn:microsoft.com/office/officeart/2005/8/colors/colorful5" csCatId="colorful" phldr="1"/>
      <dgm:spPr/>
      <dgm:t>
        <a:bodyPr/>
        <a:lstStyle/>
        <a:p>
          <a:endParaRPr lang="en-IE"/>
        </a:p>
      </dgm:t>
    </dgm:pt>
    <dgm:pt modelId="{52D95417-4B0D-4669-9F67-C90CCC57551F}">
      <dgm:prSet phldrT="[Text]"/>
      <dgm:spPr/>
      <dgm:t>
        <a:bodyPr/>
        <a:lstStyle/>
        <a:p>
          <a:r>
            <a:rPr lang="en-IE" dirty="0"/>
            <a:t>Female vs Male</a:t>
          </a:r>
        </a:p>
      </dgm:t>
    </dgm:pt>
    <dgm:pt modelId="{463ECDA7-C5E1-4141-9404-559DD29CAF6E}" type="parTrans" cxnId="{FDF1DADD-A670-44BC-B203-89B8BF8C8360}">
      <dgm:prSet/>
      <dgm:spPr/>
      <dgm:t>
        <a:bodyPr/>
        <a:lstStyle/>
        <a:p>
          <a:endParaRPr lang="en-IE"/>
        </a:p>
      </dgm:t>
    </dgm:pt>
    <dgm:pt modelId="{8602F396-8A88-41C8-9190-3579DCE918C9}" type="sibTrans" cxnId="{FDF1DADD-A670-44BC-B203-89B8BF8C8360}">
      <dgm:prSet/>
      <dgm:spPr/>
      <dgm:t>
        <a:bodyPr/>
        <a:lstStyle/>
        <a:p>
          <a:endParaRPr lang="en-IE"/>
        </a:p>
      </dgm:t>
    </dgm:pt>
    <dgm:pt modelId="{197CAF73-C018-4FBB-A8B7-0092845E7752}">
      <dgm:prSet phldrT="[Text]"/>
      <dgm:spPr/>
      <dgm:t>
        <a:bodyPr/>
        <a:lstStyle/>
        <a:p>
          <a:r>
            <a:rPr lang="en-IE" dirty="0"/>
            <a:t>Individual vs the State</a:t>
          </a:r>
        </a:p>
      </dgm:t>
    </dgm:pt>
    <dgm:pt modelId="{BEF7447C-441B-46C6-A604-7BC40E9906AE}" type="parTrans" cxnId="{9CBB11BA-42B5-4C0C-9BAE-49E35C6A9AA0}">
      <dgm:prSet/>
      <dgm:spPr/>
      <dgm:t>
        <a:bodyPr/>
        <a:lstStyle/>
        <a:p>
          <a:endParaRPr lang="en-IE"/>
        </a:p>
      </dgm:t>
    </dgm:pt>
    <dgm:pt modelId="{E3387384-628A-43E1-9733-3268682DADF9}" type="sibTrans" cxnId="{9CBB11BA-42B5-4C0C-9BAE-49E35C6A9AA0}">
      <dgm:prSet/>
      <dgm:spPr/>
      <dgm:t>
        <a:bodyPr/>
        <a:lstStyle/>
        <a:p>
          <a:endParaRPr lang="en-IE"/>
        </a:p>
      </dgm:t>
    </dgm:pt>
    <dgm:pt modelId="{8E26E424-8813-4E6D-AB9F-02546735AEEA}">
      <dgm:prSet phldrT="[Text]"/>
      <dgm:spPr/>
      <dgm:t>
        <a:bodyPr/>
        <a:lstStyle/>
        <a:p>
          <a:r>
            <a:rPr lang="en-IE" dirty="0"/>
            <a:t>Old vs Young</a:t>
          </a:r>
        </a:p>
      </dgm:t>
    </dgm:pt>
    <dgm:pt modelId="{0E54CF5E-7E82-4B0F-83BA-20607EACB86E}" type="parTrans" cxnId="{439FA9C7-94E3-4636-B797-1BEDE162ABB2}">
      <dgm:prSet/>
      <dgm:spPr/>
      <dgm:t>
        <a:bodyPr/>
        <a:lstStyle/>
        <a:p>
          <a:endParaRPr lang="en-IE"/>
        </a:p>
      </dgm:t>
    </dgm:pt>
    <dgm:pt modelId="{63177CCF-5322-4D20-A6B9-705849A49088}" type="sibTrans" cxnId="{439FA9C7-94E3-4636-B797-1BEDE162ABB2}">
      <dgm:prSet/>
      <dgm:spPr/>
      <dgm:t>
        <a:bodyPr/>
        <a:lstStyle/>
        <a:p>
          <a:endParaRPr lang="en-IE"/>
        </a:p>
      </dgm:t>
    </dgm:pt>
    <dgm:pt modelId="{D35691C2-B73D-42D6-A65D-557AF58CDC56}">
      <dgm:prSet phldrT="[Text]"/>
      <dgm:spPr/>
      <dgm:t>
        <a:bodyPr/>
        <a:lstStyle/>
        <a:p>
          <a:r>
            <a:rPr lang="en-IE" dirty="0"/>
            <a:t>Divine Law vs Man’s Law</a:t>
          </a:r>
        </a:p>
      </dgm:t>
    </dgm:pt>
    <dgm:pt modelId="{7E8FEA41-9312-4AE7-8C81-9D7F0FF57E18}" type="parTrans" cxnId="{AFCC4A0A-C3E6-42C2-9B8A-A57CAA3EC80A}">
      <dgm:prSet/>
      <dgm:spPr/>
      <dgm:t>
        <a:bodyPr/>
        <a:lstStyle/>
        <a:p>
          <a:endParaRPr lang="en-IE"/>
        </a:p>
      </dgm:t>
    </dgm:pt>
    <dgm:pt modelId="{774BF821-C0E1-482A-823D-E52AA42029A1}" type="sibTrans" cxnId="{AFCC4A0A-C3E6-42C2-9B8A-A57CAA3EC80A}">
      <dgm:prSet/>
      <dgm:spPr/>
      <dgm:t>
        <a:bodyPr/>
        <a:lstStyle/>
        <a:p>
          <a:endParaRPr lang="en-IE"/>
        </a:p>
      </dgm:t>
    </dgm:pt>
    <dgm:pt modelId="{30C47D06-6F76-4354-97F0-9CB7DBFA9EFF}" type="pres">
      <dgm:prSet presAssocID="{F1257DCF-A019-4690-A6AE-ED843704F63A}" presName="diagram" presStyleCnt="0">
        <dgm:presLayoutVars>
          <dgm:dir/>
          <dgm:resizeHandles val="exact"/>
        </dgm:presLayoutVars>
      </dgm:prSet>
      <dgm:spPr/>
    </dgm:pt>
    <dgm:pt modelId="{B767ED93-E62D-4481-A127-BB8C89195695}" type="pres">
      <dgm:prSet presAssocID="{52D95417-4B0D-4669-9F67-C90CCC57551F}" presName="node" presStyleLbl="node1" presStyleIdx="0" presStyleCnt="4">
        <dgm:presLayoutVars>
          <dgm:bulletEnabled val="1"/>
        </dgm:presLayoutVars>
      </dgm:prSet>
      <dgm:spPr/>
    </dgm:pt>
    <dgm:pt modelId="{12CAE284-6B55-401E-B129-E418229D01D5}" type="pres">
      <dgm:prSet presAssocID="{8602F396-8A88-41C8-9190-3579DCE918C9}" presName="sibTrans" presStyleCnt="0"/>
      <dgm:spPr/>
    </dgm:pt>
    <dgm:pt modelId="{A43F80B4-8058-403A-8E11-9B25638B45C2}" type="pres">
      <dgm:prSet presAssocID="{197CAF73-C018-4FBB-A8B7-0092845E7752}" presName="node" presStyleLbl="node1" presStyleIdx="1" presStyleCnt="4">
        <dgm:presLayoutVars>
          <dgm:bulletEnabled val="1"/>
        </dgm:presLayoutVars>
      </dgm:prSet>
      <dgm:spPr/>
    </dgm:pt>
    <dgm:pt modelId="{B3A5E512-DAA2-4893-A501-910B87DCD8D7}" type="pres">
      <dgm:prSet presAssocID="{E3387384-628A-43E1-9733-3268682DADF9}" presName="sibTrans" presStyleCnt="0"/>
      <dgm:spPr/>
    </dgm:pt>
    <dgm:pt modelId="{5F2579E1-EF95-416E-93A5-5133C4691AD8}" type="pres">
      <dgm:prSet presAssocID="{8E26E424-8813-4E6D-AB9F-02546735AEEA}" presName="node" presStyleLbl="node1" presStyleIdx="2" presStyleCnt="4">
        <dgm:presLayoutVars>
          <dgm:bulletEnabled val="1"/>
        </dgm:presLayoutVars>
      </dgm:prSet>
      <dgm:spPr/>
    </dgm:pt>
    <dgm:pt modelId="{3569B87D-71B1-46E0-A190-6A50ACC74EDA}" type="pres">
      <dgm:prSet presAssocID="{63177CCF-5322-4D20-A6B9-705849A49088}" presName="sibTrans" presStyleCnt="0"/>
      <dgm:spPr/>
    </dgm:pt>
    <dgm:pt modelId="{036C5F6D-10C4-4850-9B87-0762E9295813}" type="pres">
      <dgm:prSet presAssocID="{D35691C2-B73D-42D6-A65D-557AF58CDC56}" presName="node" presStyleLbl="node1" presStyleIdx="3" presStyleCnt="4">
        <dgm:presLayoutVars>
          <dgm:bulletEnabled val="1"/>
        </dgm:presLayoutVars>
      </dgm:prSet>
      <dgm:spPr/>
    </dgm:pt>
  </dgm:ptLst>
  <dgm:cxnLst>
    <dgm:cxn modelId="{AFCC4A0A-C3E6-42C2-9B8A-A57CAA3EC80A}" srcId="{F1257DCF-A019-4690-A6AE-ED843704F63A}" destId="{D35691C2-B73D-42D6-A65D-557AF58CDC56}" srcOrd="3" destOrd="0" parTransId="{7E8FEA41-9312-4AE7-8C81-9D7F0FF57E18}" sibTransId="{774BF821-C0E1-482A-823D-E52AA42029A1}"/>
    <dgm:cxn modelId="{F977D3A6-12FC-40EE-91D9-3855EFEB1E61}" type="presOf" srcId="{F1257DCF-A019-4690-A6AE-ED843704F63A}" destId="{30C47D06-6F76-4354-97F0-9CB7DBFA9EFF}" srcOrd="0" destOrd="0" presId="urn:microsoft.com/office/officeart/2005/8/layout/default"/>
    <dgm:cxn modelId="{9CBB11BA-42B5-4C0C-9BAE-49E35C6A9AA0}" srcId="{F1257DCF-A019-4690-A6AE-ED843704F63A}" destId="{197CAF73-C018-4FBB-A8B7-0092845E7752}" srcOrd="1" destOrd="0" parTransId="{BEF7447C-441B-46C6-A604-7BC40E9906AE}" sibTransId="{E3387384-628A-43E1-9733-3268682DADF9}"/>
    <dgm:cxn modelId="{439FA9C7-94E3-4636-B797-1BEDE162ABB2}" srcId="{F1257DCF-A019-4690-A6AE-ED843704F63A}" destId="{8E26E424-8813-4E6D-AB9F-02546735AEEA}" srcOrd="2" destOrd="0" parTransId="{0E54CF5E-7E82-4B0F-83BA-20607EACB86E}" sibTransId="{63177CCF-5322-4D20-A6B9-705849A49088}"/>
    <dgm:cxn modelId="{860568C8-2CF5-489E-AE5A-6C36428E9E41}" type="presOf" srcId="{D35691C2-B73D-42D6-A65D-557AF58CDC56}" destId="{036C5F6D-10C4-4850-9B87-0762E9295813}" srcOrd="0" destOrd="0" presId="urn:microsoft.com/office/officeart/2005/8/layout/default"/>
    <dgm:cxn modelId="{0712C3D3-9018-4FC5-A62C-6621D2E373A9}" type="presOf" srcId="{197CAF73-C018-4FBB-A8B7-0092845E7752}" destId="{A43F80B4-8058-403A-8E11-9B25638B45C2}" srcOrd="0" destOrd="0" presId="urn:microsoft.com/office/officeart/2005/8/layout/default"/>
    <dgm:cxn modelId="{FDF1DADD-A670-44BC-B203-89B8BF8C8360}" srcId="{F1257DCF-A019-4690-A6AE-ED843704F63A}" destId="{52D95417-4B0D-4669-9F67-C90CCC57551F}" srcOrd="0" destOrd="0" parTransId="{463ECDA7-C5E1-4141-9404-559DD29CAF6E}" sibTransId="{8602F396-8A88-41C8-9190-3579DCE918C9}"/>
    <dgm:cxn modelId="{924305F4-D6CA-4D46-B752-FE290ACFD805}" type="presOf" srcId="{8E26E424-8813-4E6D-AB9F-02546735AEEA}" destId="{5F2579E1-EF95-416E-93A5-5133C4691AD8}" srcOrd="0" destOrd="0" presId="urn:microsoft.com/office/officeart/2005/8/layout/default"/>
    <dgm:cxn modelId="{8FBF9DF9-F7AB-4C0E-85C3-31218FD7BF8B}" type="presOf" srcId="{52D95417-4B0D-4669-9F67-C90CCC57551F}" destId="{B767ED93-E62D-4481-A127-BB8C89195695}" srcOrd="0" destOrd="0" presId="urn:microsoft.com/office/officeart/2005/8/layout/default"/>
    <dgm:cxn modelId="{B6F1A782-6397-494B-A6B9-D38F679CFE9A}" type="presParOf" srcId="{30C47D06-6F76-4354-97F0-9CB7DBFA9EFF}" destId="{B767ED93-E62D-4481-A127-BB8C89195695}" srcOrd="0" destOrd="0" presId="urn:microsoft.com/office/officeart/2005/8/layout/default"/>
    <dgm:cxn modelId="{466712DB-21F6-44A4-957E-4254A14B3FEC}" type="presParOf" srcId="{30C47D06-6F76-4354-97F0-9CB7DBFA9EFF}" destId="{12CAE284-6B55-401E-B129-E418229D01D5}" srcOrd="1" destOrd="0" presId="urn:microsoft.com/office/officeart/2005/8/layout/default"/>
    <dgm:cxn modelId="{88883F65-B240-4B76-9269-67B515D8C26E}" type="presParOf" srcId="{30C47D06-6F76-4354-97F0-9CB7DBFA9EFF}" destId="{A43F80B4-8058-403A-8E11-9B25638B45C2}" srcOrd="2" destOrd="0" presId="urn:microsoft.com/office/officeart/2005/8/layout/default"/>
    <dgm:cxn modelId="{DDE883C4-1CAA-4C8D-BB02-EDB4F1BB981B}" type="presParOf" srcId="{30C47D06-6F76-4354-97F0-9CB7DBFA9EFF}" destId="{B3A5E512-DAA2-4893-A501-910B87DCD8D7}" srcOrd="3" destOrd="0" presId="urn:microsoft.com/office/officeart/2005/8/layout/default"/>
    <dgm:cxn modelId="{5AB3A9EF-E393-483E-82E2-66D456F338B9}" type="presParOf" srcId="{30C47D06-6F76-4354-97F0-9CB7DBFA9EFF}" destId="{5F2579E1-EF95-416E-93A5-5133C4691AD8}" srcOrd="4" destOrd="0" presId="urn:microsoft.com/office/officeart/2005/8/layout/default"/>
    <dgm:cxn modelId="{BC6B81A4-5BFC-49B3-A88B-91B137295313}" type="presParOf" srcId="{30C47D06-6F76-4354-97F0-9CB7DBFA9EFF}" destId="{3569B87D-71B1-46E0-A190-6A50ACC74EDA}" srcOrd="5" destOrd="0" presId="urn:microsoft.com/office/officeart/2005/8/layout/default"/>
    <dgm:cxn modelId="{7661FD28-051F-4D1E-8150-A40A0767A482}" type="presParOf" srcId="{30C47D06-6F76-4354-97F0-9CB7DBFA9EFF}" destId="{036C5F6D-10C4-4850-9B87-0762E929581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67ED93-E62D-4481-A127-BB8C89195695}">
      <dsp:nvSpPr>
        <dsp:cNvPr id="0" name=""/>
        <dsp:cNvSpPr/>
      </dsp:nvSpPr>
      <dsp:spPr>
        <a:xfrm>
          <a:off x="237184" y="862"/>
          <a:ext cx="2910533" cy="174632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IE" sz="3800" kern="1200" dirty="0"/>
            <a:t>Female vs Male</a:t>
          </a:r>
        </a:p>
      </dsp:txBody>
      <dsp:txXfrm>
        <a:off x="237184" y="862"/>
        <a:ext cx="2910533" cy="1746320"/>
      </dsp:txXfrm>
    </dsp:sp>
    <dsp:sp modelId="{A43F80B4-8058-403A-8E11-9B25638B45C2}">
      <dsp:nvSpPr>
        <dsp:cNvPr id="0" name=""/>
        <dsp:cNvSpPr/>
      </dsp:nvSpPr>
      <dsp:spPr>
        <a:xfrm>
          <a:off x="3438771" y="862"/>
          <a:ext cx="2910533" cy="1746320"/>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IE" sz="3800" kern="1200" dirty="0"/>
            <a:t>Individual vs the State</a:t>
          </a:r>
        </a:p>
      </dsp:txBody>
      <dsp:txXfrm>
        <a:off x="3438771" y="862"/>
        <a:ext cx="2910533" cy="1746320"/>
      </dsp:txXfrm>
    </dsp:sp>
    <dsp:sp modelId="{5F2579E1-EF95-416E-93A5-5133C4691AD8}">
      <dsp:nvSpPr>
        <dsp:cNvPr id="0" name=""/>
        <dsp:cNvSpPr/>
      </dsp:nvSpPr>
      <dsp:spPr>
        <a:xfrm>
          <a:off x="237184" y="2038236"/>
          <a:ext cx="2910533" cy="1746320"/>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IE" sz="3800" kern="1200" dirty="0"/>
            <a:t>Old vs Young</a:t>
          </a:r>
        </a:p>
      </dsp:txBody>
      <dsp:txXfrm>
        <a:off x="237184" y="2038236"/>
        <a:ext cx="2910533" cy="1746320"/>
      </dsp:txXfrm>
    </dsp:sp>
    <dsp:sp modelId="{036C5F6D-10C4-4850-9B87-0762E9295813}">
      <dsp:nvSpPr>
        <dsp:cNvPr id="0" name=""/>
        <dsp:cNvSpPr/>
      </dsp:nvSpPr>
      <dsp:spPr>
        <a:xfrm>
          <a:off x="3438771" y="2038236"/>
          <a:ext cx="2910533" cy="1746320"/>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IE" sz="3800" kern="1200" dirty="0"/>
            <a:t>Divine Law vs Man’s Law</a:t>
          </a:r>
        </a:p>
      </dsp:txBody>
      <dsp:txXfrm>
        <a:off x="3438771" y="2038236"/>
        <a:ext cx="2910533" cy="174632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5449E-7DFB-4B20-B7CF-06BD122626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0DECCCB7-CD0E-4238-9EF7-83AC2D375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8FD588-85AA-45A4-87FE-F40219BFEC99}"/>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5" name="Footer Placeholder 4">
            <a:extLst>
              <a:ext uri="{FF2B5EF4-FFF2-40B4-BE49-F238E27FC236}">
                <a16:creationId xmlns:a16="http://schemas.microsoft.com/office/drawing/2014/main" id="{4AAAC173-167A-4B58-A27E-A85AE1D6A95F}"/>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FD7F4F9-3A4C-439F-AB8E-8F9AD4DB3875}"/>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30776983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EE945F-0578-4D9B-9404-9B43F1197253}"/>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8912A897-1FB1-43EC-ADB0-BA9103B4C1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EA9AFEE-FB2B-4D85-9D50-CF5D3F987131}"/>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5" name="Footer Placeholder 4">
            <a:extLst>
              <a:ext uri="{FF2B5EF4-FFF2-40B4-BE49-F238E27FC236}">
                <a16:creationId xmlns:a16="http://schemas.microsoft.com/office/drawing/2014/main" id="{0B513D3D-BBF3-4C6C-B1DC-2FF52A6C12C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0B29BB9-B299-4547-A92C-4DF2E771CF4D}"/>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2485450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9524DA-653B-495D-8412-630AAB9B41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0F0DABE-7497-44C5-A7BC-169D603F88B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B6382CD-C736-4E4D-9E47-935E090DAFA8}"/>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5" name="Footer Placeholder 4">
            <a:extLst>
              <a:ext uri="{FF2B5EF4-FFF2-40B4-BE49-F238E27FC236}">
                <a16:creationId xmlns:a16="http://schemas.microsoft.com/office/drawing/2014/main" id="{A039BB5B-BDB0-49CB-80A7-F278EDEA95E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C461FAE-C8E8-424F-B5ED-2DB27CB09801}"/>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1299715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AA88D-D617-4C16-A986-281EE209750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717B214-1EFB-4A80-8C25-F493623EB9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C117A2D-013E-4754-8956-8356E5F8F476}"/>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5" name="Footer Placeholder 4">
            <a:extLst>
              <a:ext uri="{FF2B5EF4-FFF2-40B4-BE49-F238E27FC236}">
                <a16:creationId xmlns:a16="http://schemas.microsoft.com/office/drawing/2014/main" id="{11C0CAE7-D1E9-4AD9-8DA7-CB6AF3BFA43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76EF06C-9C30-4AE5-93CF-4246BD66360E}"/>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3492619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DC0C8-C6B1-4040-AE0E-BD895718AB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5791B44B-6479-4978-AF32-25450A6CA7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F210E-2C66-49D9-BE0B-C906635C16E1}"/>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5" name="Footer Placeholder 4">
            <a:extLst>
              <a:ext uri="{FF2B5EF4-FFF2-40B4-BE49-F238E27FC236}">
                <a16:creationId xmlns:a16="http://schemas.microsoft.com/office/drawing/2014/main" id="{56599A04-44CA-45E2-B0EC-EA7AF1088FE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8F0137E-78DD-4113-AE46-3F470DF135F4}"/>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2066497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7D4C5-9D58-4E7F-80B8-9B4F1D8E9A5F}"/>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17C8474-79F0-425B-B450-D030AA5B7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646AE55A-A5D2-4595-B7BA-A809C6153EB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B293EE3B-E72F-472E-A175-6F5C70DEB5E3}"/>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6" name="Footer Placeholder 5">
            <a:extLst>
              <a:ext uri="{FF2B5EF4-FFF2-40B4-BE49-F238E27FC236}">
                <a16:creationId xmlns:a16="http://schemas.microsoft.com/office/drawing/2014/main" id="{BC8BE757-FA0F-4CA6-A0FC-1345576ACE6C}"/>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3CFA1A5-D43A-40C1-8477-7AA16F23B85E}"/>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2293884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DBB28-17E2-42E0-A5D2-0E46180E1548}"/>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94F9C50-D359-4FC5-9F44-3312820D5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A8AE84-DDDA-441C-AFC9-C1FB252FEA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52D57EC6-DAAB-4520-8158-1C7266BFFC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BF95423-A48D-48A8-A532-B99C3B5227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28921079-446A-43A3-965C-696CE012D871}"/>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8" name="Footer Placeholder 7">
            <a:extLst>
              <a:ext uri="{FF2B5EF4-FFF2-40B4-BE49-F238E27FC236}">
                <a16:creationId xmlns:a16="http://schemas.microsoft.com/office/drawing/2014/main" id="{BD8F7534-B7BF-4070-8161-AE188C57CF19}"/>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D7EDE5B-03B4-44C3-82C3-A8A438E41B76}"/>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40790787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33077-F953-442E-9732-39F25EA9328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65394D2B-8DA7-4067-BEB2-8A3B47D152C4}"/>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4" name="Footer Placeholder 3">
            <a:extLst>
              <a:ext uri="{FF2B5EF4-FFF2-40B4-BE49-F238E27FC236}">
                <a16:creationId xmlns:a16="http://schemas.microsoft.com/office/drawing/2014/main" id="{9D2A67D3-264B-424B-A9DA-D36617E1BAE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21C288AC-5CC7-4528-9567-6CE63D523E73}"/>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1308256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45C29C-D710-440F-B105-6A33EB53475A}"/>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3" name="Footer Placeholder 2">
            <a:extLst>
              <a:ext uri="{FF2B5EF4-FFF2-40B4-BE49-F238E27FC236}">
                <a16:creationId xmlns:a16="http://schemas.microsoft.com/office/drawing/2014/main" id="{5962FCFE-CEEB-4895-95D2-D041A9B5A84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026AED10-5DDC-41AC-9CC1-4C3BFCA7C62F}"/>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3785579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3607-3793-4B04-8CA3-0740CFB3C4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98E8881-0F75-4860-8F21-721C9A31F7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E740EF70-81D7-4061-9348-AD72549422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C75693-CE6A-401E-996D-D93628C2A31E}"/>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6" name="Footer Placeholder 5">
            <a:extLst>
              <a:ext uri="{FF2B5EF4-FFF2-40B4-BE49-F238E27FC236}">
                <a16:creationId xmlns:a16="http://schemas.microsoft.com/office/drawing/2014/main" id="{1A66C760-550A-475D-874A-96F3747670B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6C307726-4340-4437-B8BC-D2F32EDA568B}"/>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1604570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9D73-78FA-4FBC-8148-DCD27F9DA5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67E0EBB-B9DB-4C75-AF05-BCE2D6A735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DB7F904A-07D4-407C-96A3-D6E4DAB06E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26BE69-6DF5-494D-8FAF-CD6C5B492683}"/>
              </a:ext>
            </a:extLst>
          </p:cNvPr>
          <p:cNvSpPr>
            <a:spLocks noGrp="1"/>
          </p:cNvSpPr>
          <p:nvPr>
            <p:ph type="dt" sz="half" idx="10"/>
          </p:nvPr>
        </p:nvSpPr>
        <p:spPr/>
        <p:txBody>
          <a:bodyPr/>
          <a:lstStyle/>
          <a:p>
            <a:fld id="{14B50CFC-DD87-42C8-A534-24C15B659B12}" type="datetimeFigureOut">
              <a:rPr lang="en-IE" smtClean="0"/>
              <a:t>20/02/2021</a:t>
            </a:fld>
            <a:endParaRPr lang="en-IE"/>
          </a:p>
        </p:txBody>
      </p:sp>
      <p:sp>
        <p:nvSpPr>
          <p:cNvPr id="6" name="Footer Placeholder 5">
            <a:extLst>
              <a:ext uri="{FF2B5EF4-FFF2-40B4-BE49-F238E27FC236}">
                <a16:creationId xmlns:a16="http://schemas.microsoft.com/office/drawing/2014/main" id="{DF776FB6-E15D-4A58-91E1-69C2C1C9659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719A0E4-B29C-49B2-AA21-B6651906AA20}"/>
              </a:ext>
            </a:extLst>
          </p:cNvPr>
          <p:cNvSpPr>
            <a:spLocks noGrp="1"/>
          </p:cNvSpPr>
          <p:nvPr>
            <p:ph type="sldNum" sz="quarter" idx="12"/>
          </p:nvPr>
        </p:nvSpPr>
        <p:spPr/>
        <p:txBody>
          <a:bodyPr/>
          <a:lstStyle/>
          <a:p>
            <a:fld id="{E8CF2910-37ED-47D7-8260-8C58480E4531}" type="slidenum">
              <a:rPr lang="en-IE" smtClean="0"/>
              <a:t>‹#›</a:t>
            </a:fld>
            <a:endParaRPr lang="en-IE"/>
          </a:p>
        </p:txBody>
      </p:sp>
    </p:spTree>
    <p:extLst>
      <p:ext uri="{BB962C8B-B14F-4D97-AF65-F5344CB8AC3E}">
        <p14:creationId xmlns:p14="http://schemas.microsoft.com/office/powerpoint/2010/main" val="168253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1B394E-F24E-462E-B894-4001251B7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99C082A-FFC5-4958-8BC3-989ABD7AF9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5E7D20F-AA18-42EB-9986-17D7B231C4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50CFC-DD87-42C8-A534-24C15B659B12}" type="datetimeFigureOut">
              <a:rPr lang="en-IE" smtClean="0"/>
              <a:t>20/02/2021</a:t>
            </a:fld>
            <a:endParaRPr lang="en-IE"/>
          </a:p>
        </p:txBody>
      </p:sp>
      <p:sp>
        <p:nvSpPr>
          <p:cNvPr id="5" name="Footer Placeholder 4">
            <a:extLst>
              <a:ext uri="{FF2B5EF4-FFF2-40B4-BE49-F238E27FC236}">
                <a16:creationId xmlns:a16="http://schemas.microsoft.com/office/drawing/2014/main" id="{024DD749-1D91-45B3-902A-55EA0034F1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014A05E6-142E-49AE-B90D-5612935E8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F2910-37ED-47D7-8260-8C58480E4531}" type="slidenum">
              <a:rPr lang="en-IE" smtClean="0"/>
              <a:t>‹#›</a:t>
            </a:fld>
            <a:endParaRPr lang="en-IE"/>
          </a:p>
        </p:txBody>
      </p:sp>
    </p:spTree>
    <p:extLst>
      <p:ext uri="{BB962C8B-B14F-4D97-AF65-F5344CB8AC3E}">
        <p14:creationId xmlns:p14="http://schemas.microsoft.com/office/powerpoint/2010/main" val="352895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youtu.be/eVRU5MVYNiw"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 Id="rId9"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text, ground, outdoor, nature&#10;&#10;Description automatically generated">
            <a:extLst>
              <a:ext uri="{FF2B5EF4-FFF2-40B4-BE49-F238E27FC236}">
                <a16:creationId xmlns:a16="http://schemas.microsoft.com/office/drawing/2014/main" id="{F69FA1E6-F02E-4EAC-860C-E95FC62C212C}"/>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7279"/>
          <a:stretch/>
        </p:blipFill>
        <p:spPr>
          <a:xfrm>
            <a:off x="20" y="1"/>
            <a:ext cx="12191980" cy="6857999"/>
          </a:xfrm>
          <a:prstGeom prst="rect">
            <a:avLst/>
          </a:prstGeom>
        </p:spPr>
      </p:pic>
      <p:sp>
        <p:nvSpPr>
          <p:cNvPr id="2" name="Title 1">
            <a:extLst>
              <a:ext uri="{FF2B5EF4-FFF2-40B4-BE49-F238E27FC236}">
                <a16:creationId xmlns:a16="http://schemas.microsoft.com/office/drawing/2014/main" id="{94E694A5-0AFD-435B-AF20-56F7F5136157}"/>
              </a:ext>
            </a:extLst>
          </p:cNvPr>
          <p:cNvSpPr>
            <a:spLocks noGrp="1"/>
          </p:cNvSpPr>
          <p:nvPr>
            <p:ph type="ctrTitle"/>
          </p:nvPr>
        </p:nvSpPr>
        <p:spPr>
          <a:xfrm>
            <a:off x="1524000" y="1122362"/>
            <a:ext cx="9144000" cy="2900518"/>
          </a:xfrm>
        </p:spPr>
        <p:txBody>
          <a:bodyPr>
            <a:normAutofit/>
          </a:bodyPr>
          <a:lstStyle/>
          <a:p>
            <a:r>
              <a:rPr lang="en-IE">
                <a:solidFill>
                  <a:srgbClr val="FFFFFF"/>
                </a:solidFill>
              </a:rPr>
              <a:t>Antigone</a:t>
            </a:r>
          </a:p>
        </p:txBody>
      </p:sp>
      <p:sp>
        <p:nvSpPr>
          <p:cNvPr id="3" name="Subtitle 2">
            <a:extLst>
              <a:ext uri="{FF2B5EF4-FFF2-40B4-BE49-F238E27FC236}">
                <a16:creationId xmlns:a16="http://schemas.microsoft.com/office/drawing/2014/main" id="{9775379F-D66D-4C37-98C3-CAFAFA5468A4}"/>
              </a:ext>
            </a:extLst>
          </p:cNvPr>
          <p:cNvSpPr>
            <a:spLocks noGrp="1"/>
          </p:cNvSpPr>
          <p:nvPr>
            <p:ph type="subTitle" idx="1"/>
          </p:nvPr>
        </p:nvSpPr>
        <p:spPr>
          <a:xfrm>
            <a:off x="1524000" y="4159404"/>
            <a:ext cx="9144000" cy="1098395"/>
          </a:xfrm>
        </p:spPr>
        <p:txBody>
          <a:bodyPr>
            <a:normAutofit/>
          </a:bodyPr>
          <a:lstStyle/>
          <a:p>
            <a:r>
              <a:rPr lang="en-IE">
                <a:solidFill>
                  <a:srgbClr val="FFFFFF"/>
                </a:solidFill>
              </a:rPr>
              <a:t>Ancient Greek Drama</a:t>
            </a:r>
          </a:p>
        </p:txBody>
      </p:sp>
    </p:spTree>
    <p:extLst>
      <p:ext uri="{BB962C8B-B14F-4D97-AF65-F5344CB8AC3E}">
        <p14:creationId xmlns:p14="http://schemas.microsoft.com/office/powerpoint/2010/main" val="45835537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atue on top of building">
            <a:extLst>
              <a:ext uri="{FF2B5EF4-FFF2-40B4-BE49-F238E27FC236}">
                <a16:creationId xmlns:a16="http://schemas.microsoft.com/office/drawing/2014/main" id="{35E71C83-EEA7-4AA2-ACCE-0065A7F8BBA3}"/>
              </a:ext>
            </a:extLst>
          </p:cNvPr>
          <p:cNvPicPr>
            <a:picLocks noChangeAspect="1"/>
          </p:cNvPicPr>
          <p:nvPr/>
        </p:nvPicPr>
        <p:blipFill rotWithShape="1">
          <a:blip r:embed="rId2">
            <a:alphaModFix amt="40000"/>
          </a:blip>
          <a:srcRect l="17141" r="609" b="-1"/>
          <a:stretch/>
        </p:blipFill>
        <p:spPr>
          <a:xfrm>
            <a:off x="20" y="10"/>
            <a:ext cx="8450297" cy="6857990"/>
          </a:xfrm>
          <a:prstGeom prst="rect">
            <a:avLst/>
          </a:prstGeom>
        </p:spPr>
      </p:pic>
      <p:sp>
        <p:nvSpPr>
          <p:cNvPr id="2" name="Title 1">
            <a:extLst>
              <a:ext uri="{FF2B5EF4-FFF2-40B4-BE49-F238E27FC236}">
                <a16:creationId xmlns:a16="http://schemas.microsoft.com/office/drawing/2014/main" id="{EE64FF9C-616E-4EBF-9406-39ED3E055685}"/>
              </a:ext>
            </a:extLst>
          </p:cNvPr>
          <p:cNvSpPr>
            <a:spLocks noGrp="1"/>
          </p:cNvSpPr>
          <p:nvPr>
            <p:ph type="title"/>
          </p:nvPr>
        </p:nvSpPr>
        <p:spPr>
          <a:xfrm>
            <a:off x="838201" y="365125"/>
            <a:ext cx="5251316" cy="1627636"/>
          </a:xfrm>
        </p:spPr>
        <p:txBody>
          <a:bodyPr>
            <a:normAutofit/>
          </a:bodyPr>
          <a:lstStyle/>
          <a:p>
            <a:r>
              <a:rPr lang="en-IE">
                <a:solidFill>
                  <a:srgbClr val="FFFFFF"/>
                </a:solidFill>
              </a:rPr>
              <a:t>Question</a:t>
            </a:r>
          </a:p>
        </p:txBody>
      </p:sp>
      <p:sp>
        <p:nvSpPr>
          <p:cNvPr id="3" name="Content Placeholder 2">
            <a:extLst>
              <a:ext uri="{FF2B5EF4-FFF2-40B4-BE49-F238E27FC236}">
                <a16:creationId xmlns:a16="http://schemas.microsoft.com/office/drawing/2014/main" id="{33748580-7736-4629-A32D-7D7F0E0C2868}"/>
              </a:ext>
            </a:extLst>
          </p:cNvPr>
          <p:cNvSpPr>
            <a:spLocks noGrp="1"/>
          </p:cNvSpPr>
          <p:nvPr>
            <p:ph idx="1"/>
          </p:nvPr>
        </p:nvSpPr>
        <p:spPr>
          <a:xfrm>
            <a:off x="838200" y="2219785"/>
            <a:ext cx="4619621" cy="3957178"/>
          </a:xfrm>
        </p:spPr>
        <p:txBody>
          <a:bodyPr>
            <a:normAutofit/>
          </a:bodyPr>
          <a:lstStyle/>
          <a:p>
            <a:pPr marL="0" indent="0">
              <a:buNone/>
            </a:pPr>
            <a:r>
              <a:rPr lang="en-IE" sz="2000">
                <a:solidFill>
                  <a:srgbClr val="FFFFFF"/>
                </a:solidFill>
              </a:rPr>
              <a:t>Would you ever break the law? What would it take for you to break the law?</a:t>
            </a:r>
          </a:p>
          <a:p>
            <a:pPr marL="0" indent="0">
              <a:buNone/>
            </a:pPr>
            <a:endParaRPr lang="en-IE" sz="2000">
              <a:solidFill>
                <a:srgbClr val="FFFFFF"/>
              </a:solidFill>
            </a:endParaRPr>
          </a:p>
          <a:p>
            <a:pPr marL="0" indent="0">
              <a:buNone/>
            </a:pPr>
            <a:r>
              <a:rPr lang="en-IE" sz="2000">
                <a:solidFill>
                  <a:srgbClr val="FFFFFF"/>
                </a:solidFill>
              </a:rPr>
              <a:t>Is there any circumstance were you can be justified in breaking the law?</a:t>
            </a:r>
          </a:p>
        </p:txBody>
      </p:sp>
      <p:pic>
        <p:nvPicPr>
          <p:cNvPr id="6" name="Picture 5" descr="A picture containing text&#10;&#10;Description automatically generated">
            <a:extLst>
              <a:ext uri="{FF2B5EF4-FFF2-40B4-BE49-F238E27FC236}">
                <a16:creationId xmlns:a16="http://schemas.microsoft.com/office/drawing/2014/main" id="{9D67B36D-A216-4450-AF5A-C2DF577568D8}"/>
              </a:ext>
            </a:extLst>
          </p:cNvPr>
          <p:cNvPicPr>
            <a:picLocks noChangeAspect="1"/>
          </p:cNvPicPr>
          <p:nvPr/>
        </p:nvPicPr>
        <p:blipFill rotWithShape="1">
          <a:blip r:embed="rId3">
            <a:extLst>
              <a:ext uri="{28A0092B-C50C-407E-A947-70E740481C1C}">
                <a14:useLocalDpi xmlns:a14="http://schemas.microsoft.com/office/drawing/2010/main" val="0"/>
              </a:ext>
            </a:extLst>
          </a:blip>
          <a:srcRect l="13053"/>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56736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336DC-7251-4329-8760-DF941C6680F5}"/>
              </a:ext>
            </a:extLst>
          </p:cNvPr>
          <p:cNvSpPr>
            <a:spLocks noGrp="1"/>
          </p:cNvSpPr>
          <p:nvPr>
            <p:ph type="title"/>
          </p:nvPr>
        </p:nvSpPr>
        <p:spPr>
          <a:xfrm>
            <a:off x="4965430" y="629268"/>
            <a:ext cx="6586491" cy="1286160"/>
          </a:xfrm>
        </p:spPr>
        <p:txBody>
          <a:bodyPr anchor="b">
            <a:normAutofit/>
          </a:bodyPr>
          <a:lstStyle/>
          <a:p>
            <a:r>
              <a:rPr lang="en-IE" dirty="0"/>
              <a:t>Antigone: Backstory</a:t>
            </a:r>
          </a:p>
        </p:txBody>
      </p:sp>
      <p:sp>
        <p:nvSpPr>
          <p:cNvPr id="3" name="Content Placeholder 2">
            <a:extLst>
              <a:ext uri="{FF2B5EF4-FFF2-40B4-BE49-F238E27FC236}">
                <a16:creationId xmlns:a16="http://schemas.microsoft.com/office/drawing/2014/main" id="{A3DE8C1D-166B-407B-AC62-A564CD69488E}"/>
              </a:ext>
            </a:extLst>
          </p:cNvPr>
          <p:cNvSpPr>
            <a:spLocks noGrp="1"/>
          </p:cNvSpPr>
          <p:nvPr>
            <p:ph idx="1"/>
          </p:nvPr>
        </p:nvSpPr>
        <p:spPr>
          <a:xfrm>
            <a:off x="4965431" y="2438400"/>
            <a:ext cx="6586489" cy="3785419"/>
          </a:xfrm>
        </p:spPr>
        <p:txBody>
          <a:bodyPr>
            <a:normAutofit/>
          </a:bodyPr>
          <a:lstStyle/>
          <a:p>
            <a:r>
              <a:rPr lang="en-IE" sz="2000" dirty="0"/>
              <a:t>The story of Antigone is a sequel to two Myths: </a:t>
            </a:r>
            <a:r>
              <a:rPr lang="en-IE" sz="2000" i="1" dirty="0"/>
              <a:t>Oedipus</a:t>
            </a:r>
            <a:r>
              <a:rPr lang="en-IE" sz="2000" dirty="0"/>
              <a:t> and </a:t>
            </a:r>
            <a:r>
              <a:rPr lang="en-IE" sz="2000" i="1" dirty="0"/>
              <a:t>the 7 Against Thebes</a:t>
            </a:r>
            <a:r>
              <a:rPr lang="en-IE" sz="2000" dirty="0"/>
              <a:t>.</a:t>
            </a:r>
          </a:p>
          <a:p>
            <a:r>
              <a:rPr lang="en-IE" sz="2000" i="1" dirty="0"/>
              <a:t>Oedipus</a:t>
            </a:r>
            <a:r>
              <a:rPr lang="en-IE" sz="2000" dirty="0"/>
              <a:t> is the story of a baby abandoned at birth, raised by foster parents, told by prophecy that he would kill his father and marry his mother. So, he flees his home, only to meet his father at a crossroad and kill him in an argument, save his “home” town of Thebes from the Sphinx and be rewarded with a marriage to the queen (unknown to all, his actual mother!).</a:t>
            </a:r>
            <a:r>
              <a:rPr lang="en-IE" sz="2000" i="1" dirty="0"/>
              <a:t> </a:t>
            </a:r>
          </a:p>
          <a:p>
            <a:r>
              <a:rPr lang="en-IE" sz="2000" dirty="0"/>
              <a:t>You can guess what he, his wife, and their 4 children felt when they found out!</a:t>
            </a:r>
          </a:p>
          <a:p>
            <a:pPr marL="0" indent="0">
              <a:buNone/>
            </a:pPr>
            <a:endParaRPr lang="en-IE" sz="2000" dirty="0"/>
          </a:p>
        </p:txBody>
      </p:sp>
      <p:pic>
        <p:nvPicPr>
          <p:cNvPr id="7" name="Picture 6" descr="A picture containing person, wall&#10;&#10;Description automatically generated">
            <a:extLst>
              <a:ext uri="{FF2B5EF4-FFF2-40B4-BE49-F238E27FC236}">
                <a16:creationId xmlns:a16="http://schemas.microsoft.com/office/drawing/2014/main" id="{DA8000CB-2B76-421D-A29B-519AEDA12FCE}"/>
              </a:ext>
            </a:extLst>
          </p:cNvPr>
          <p:cNvPicPr>
            <a:picLocks noChangeAspect="1"/>
          </p:cNvPicPr>
          <p:nvPr/>
        </p:nvPicPr>
        <p:blipFill rotWithShape="1">
          <a:blip r:embed="rId2">
            <a:extLst>
              <a:ext uri="{28A0092B-C50C-407E-A947-70E740481C1C}">
                <a14:useLocalDpi xmlns:a14="http://schemas.microsoft.com/office/drawing/2010/main" val="0"/>
              </a:ext>
            </a:extLst>
          </a:blip>
          <a:srcRect l="5676" r="5676"/>
          <a:stretch/>
        </p:blipFill>
        <p:spPr>
          <a:xfrm>
            <a:off x="20" y="10"/>
            <a:ext cx="4635571" cy="6857990"/>
          </a:xfrm>
          <a:prstGeom prst="rect">
            <a:avLst/>
          </a:prstGeom>
          <a:effectLst/>
        </p:spPr>
      </p:pic>
      <p:cxnSp>
        <p:nvCxnSpPr>
          <p:cNvPr id="23" name="Straight Connector 2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473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325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60A4D-22A2-4302-9036-54A503D986B1}"/>
              </a:ext>
            </a:extLst>
          </p:cNvPr>
          <p:cNvSpPr>
            <a:spLocks noGrp="1"/>
          </p:cNvSpPr>
          <p:nvPr>
            <p:ph type="title"/>
          </p:nvPr>
        </p:nvSpPr>
        <p:spPr>
          <a:xfrm>
            <a:off x="4965430" y="629268"/>
            <a:ext cx="6586491" cy="1286160"/>
          </a:xfrm>
        </p:spPr>
        <p:txBody>
          <a:bodyPr anchor="b">
            <a:normAutofit/>
          </a:bodyPr>
          <a:lstStyle/>
          <a:p>
            <a:r>
              <a:rPr lang="en-IE"/>
              <a:t>7 Against Thebes</a:t>
            </a:r>
            <a:endParaRPr lang="en-IE" dirty="0"/>
          </a:p>
        </p:txBody>
      </p:sp>
      <p:sp>
        <p:nvSpPr>
          <p:cNvPr id="3" name="Content Placeholder 2">
            <a:extLst>
              <a:ext uri="{FF2B5EF4-FFF2-40B4-BE49-F238E27FC236}">
                <a16:creationId xmlns:a16="http://schemas.microsoft.com/office/drawing/2014/main" id="{AB90A35A-6CD3-42E2-9B97-F9E0352F0924}"/>
              </a:ext>
            </a:extLst>
          </p:cNvPr>
          <p:cNvSpPr>
            <a:spLocks noGrp="1"/>
          </p:cNvSpPr>
          <p:nvPr>
            <p:ph idx="1"/>
          </p:nvPr>
        </p:nvSpPr>
        <p:spPr>
          <a:xfrm>
            <a:off x="4965431" y="2115117"/>
            <a:ext cx="6586489" cy="4742883"/>
          </a:xfrm>
        </p:spPr>
        <p:txBody>
          <a:bodyPr>
            <a:normAutofit lnSpcReduction="10000"/>
          </a:bodyPr>
          <a:lstStyle/>
          <a:p>
            <a:r>
              <a:rPr lang="en-IE" sz="2000" dirty="0"/>
              <a:t>Once Oedipus is found to be the (unknowing) murderer of his father and the husband of his mother, Jocasta (his wife/mother) kills herself, and Oedipus blinds himself. H</a:t>
            </a:r>
          </a:p>
          <a:p>
            <a:r>
              <a:rPr lang="en-IE" sz="2000" dirty="0"/>
              <a:t>His throne is taken to him and given </a:t>
            </a:r>
            <a:r>
              <a:rPr lang="en-IE" sz="2000" i="1" dirty="0"/>
              <a:t>in trust</a:t>
            </a:r>
            <a:r>
              <a:rPr lang="en-IE" sz="2000" dirty="0"/>
              <a:t> to his uncle (brother-in-law) </a:t>
            </a:r>
            <a:r>
              <a:rPr lang="en-IE" sz="2000" b="1" dirty="0"/>
              <a:t>Creon</a:t>
            </a:r>
            <a:r>
              <a:rPr lang="en-IE" sz="2000" dirty="0"/>
              <a:t>. </a:t>
            </a:r>
          </a:p>
          <a:p>
            <a:r>
              <a:rPr lang="en-IE" sz="2000" dirty="0"/>
              <a:t>Soon Oedipus is exiled accompanied only by his daughter </a:t>
            </a:r>
            <a:r>
              <a:rPr lang="en-IE" sz="2000" b="1" dirty="0"/>
              <a:t>Antigone</a:t>
            </a:r>
            <a:r>
              <a:rPr lang="en-IE" sz="2000" dirty="0"/>
              <a:t>. </a:t>
            </a:r>
          </a:p>
          <a:p>
            <a:r>
              <a:rPr lang="en-IE" sz="2000" dirty="0"/>
              <a:t>When his two sons, </a:t>
            </a:r>
            <a:r>
              <a:rPr lang="en-IE" sz="2000" b="1" dirty="0"/>
              <a:t>Polynices </a:t>
            </a:r>
            <a:r>
              <a:rPr lang="en-IE" sz="2000" dirty="0"/>
              <a:t>and</a:t>
            </a:r>
            <a:r>
              <a:rPr lang="en-IE" sz="2000" b="1" dirty="0"/>
              <a:t> Eteocles</a:t>
            </a:r>
            <a:r>
              <a:rPr lang="en-IE" sz="2000" dirty="0"/>
              <a:t>, grow to manhood they decide to rotate the command of the city. But, soon this doesn’t work. Eteocles refuses to give the throne; Polynices flees to Argos, marries the princess and returns with 6 heroes to attack Thebes.</a:t>
            </a:r>
          </a:p>
          <a:p>
            <a:r>
              <a:rPr lang="en-IE" sz="2000" b="1" dirty="0"/>
              <a:t>Oedipus in the meantime dies in exile (in Athens) and his daughter, Antigone, returns to the city.</a:t>
            </a:r>
          </a:p>
          <a:p>
            <a:r>
              <a:rPr lang="en-IE" sz="2000" dirty="0"/>
              <a:t>In the attack of the 7 heroes on Thebes, both Polynices and Eteocles kill each other simultaneously. </a:t>
            </a:r>
          </a:p>
        </p:txBody>
      </p:sp>
      <p:pic>
        <p:nvPicPr>
          <p:cNvPr id="4" name="Picture 3" descr="A group of people dancing&#10;&#10;Description automatically generated with medium confidence">
            <a:extLst>
              <a:ext uri="{FF2B5EF4-FFF2-40B4-BE49-F238E27FC236}">
                <a16:creationId xmlns:a16="http://schemas.microsoft.com/office/drawing/2014/main" id="{C65E8CE3-20FF-44B8-BD68-DDC9CCDD44E3}"/>
              </a:ext>
            </a:extLst>
          </p:cNvPr>
          <p:cNvPicPr>
            <a:picLocks noChangeAspect="1"/>
          </p:cNvPicPr>
          <p:nvPr/>
        </p:nvPicPr>
        <p:blipFill rotWithShape="1">
          <a:blip r:embed="rId2">
            <a:extLst>
              <a:ext uri="{28A0092B-C50C-407E-A947-70E740481C1C}">
                <a14:useLocalDpi xmlns:a14="http://schemas.microsoft.com/office/drawing/2010/main" val="0"/>
              </a:ext>
            </a:extLst>
          </a:blip>
          <a:srcRect l="15079" r="44364"/>
          <a:stretch/>
        </p:blipFill>
        <p:spPr>
          <a:xfrm>
            <a:off x="20" y="10"/>
            <a:ext cx="4635571" cy="6857990"/>
          </a:xfrm>
          <a:prstGeom prst="rect">
            <a:avLst/>
          </a:prstGeom>
          <a:effectLst/>
        </p:spPr>
      </p:pic>
      <p:cxnSp>
        <p:nvCxnSpPr>
          <p:cNvPr id="21"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BC935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208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A85CD3-0939-4183-AEE9-D962A12C16B0}"/>
              </a:ext>
            </a:extLst>
          </p:cNvPr>
          <p:cNvSpPr>
            <a:spLocks noGrp="1"/>
          </p:cNvSpPr>
          <p:nvPr>
            <p:ph type="title"/>
          </p:nvPr>
        </p:nvSpPr>
        <p:spPr>
          <a:xfrm>
            <a:off x="589560" y="856180"/>
            <a:ext cx="4560584" cy="1128068"/>
          </a:xfrm>
        </p:spPr>
        <p:txBody>
          <a:bodyPr anchor="ctr">
            <a:normAutofit/>
          </a:bodyPr>
          <a:lstStyle/>
          <a:p>
            <a:r>
              <a:rPr lang="en-IE" sz="4000"/>
              <a:t>Tragedy</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2897AD-A7A1-44DC-9FDD-AE4F28D7E967}"/>
              </a:ext>
            </a:extLst>
          </p:cNvPr>
          <p:cNvSpPr>
            <a:spLocks noGrp="1"/>
          </p:cNvSpPr>
          <p:nvPr>
            <p:ph idx="1"/>
          </p:nvPr>
        </p:nvSpPr>
        <p:spPr>
          <a:xfrm>
            <a:off x="590719" y="2330505"/>
            <a:ext cx="4559425" cy="4317183"/>
          </a:xfrm>
        </p:spPr>
        <p:txBody>
          <a:bodyPr anchor="ctr">
            <a:normAutofit lnSpcReduction="10000"/>
          </a:bodyPr>
          <a:lstStyle/>
          <a:p>
            <a:r>
              <a:rPr lang="en-IE" sz="1600" dirty="0"/>
              <a:t>As you can see Greek stories make Soap Operas seem tame.</a:t>
            </a:r>
          </a:p>
          <a:p>
            <a:r>
              <a:rPr lang="en-IE" sz="1600" dirty="0"/>
              <a:t>This is because the Greeks were fascinated by big concepts and heroes with </a:t>
            </a:r>
            <a:r>
              <a:rPr lang="en-IE" sz="1600" i="1" dirty="0"/>
              <a:t>tragic flaws</a:t>
            </a:r>
            <a:r>
              <a:rPr lang="en-IE" sz="1600" dirty="0"/>
              <a:t> or (in the Greek) </a:t>
            </a:r>
            <a:r>
              <a:rPr lang="en-IE" sz="1600" i="1" dirty="0" err="1"/>
              <a:t>harmatia</a:t>
            </a:r>
            <a:r>
              <a:rPr lang="en-IE" sz="1600" dirty="0"/>
              <a:t>.</a:t>
            </a:r>
          </a:p>
          <a:p>
            <a:r>
              <a:rPr lang="en-IE" sz="1600" dirty="0"/>
              <a:t>All Greek tragic heroes have some flaw which leads to their downfall.</a:t>
            </a:r>
          </a:p>
          <a:p>
            <a:pPr lvl="1">
              <a:buFont typeface="Courier New" panose="02070309020205020404" pitchFamily="49" charset="0"/>
              <a:buChar char="o"/>
            </a:pPr>
            <a:r>
              <a:rPr lang="en-IE" sz="1600" dirty="0"/>
              <a:t>Can you think of any heroes from your favourite stories who had a tragic flaw leading to their downfall? What was their flaw?</a:t>
            </a:r>
          </a:p>
          <a:p>
            <a:r>
              <a:rPr lang="en-IE" sz="1600" dirty="0"/>
              <a:t>Why we enjoy these types of stories is unclear. But, the Greek philosopher Aristotle believed it was something he called </a:t>
            </a:r>
            <a:r>
              <a:rPr lang="en-IE" sz="1600" i="1" dirty="0"/>
              <a:t>catharsis</a:t>
            </a:r>
            <a:r>
              <a:rPr lang="en-IE" sz="1600" dirty="0"/>
              <a:t>. This means: </a:t>
            </a:r>
            <a:r>
              <a:rPr lang="en-IE" sz="1600" i="1" dirty="0"/>
              <a:t>the release of emotion</a:t>
            </a:r>
            <a:r>
              <a:rPr lang="en-IE" sz="1600" dirty="0"/>
              <a:t>. In a sense, we feel what the hero feels and release our own feelings.</a:t>
            </a:r>
          </a:p>
          <a:p>
            <a:pPr marL="0" indent="0">
              <a:buNone/>
            </a:pPr>
            <a:r>
              <a:rPr lang="en-IE" sz="1600" dirty="0">
                <a:hlinkClick r:id="rId2"/>
              </a:rPr>
              <a:t>Ted-Ed: Tragic Hero</a:t>
            </a:r>
            <a:endParaRPr lang="en-IE" sz="16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text, clipart&#10;&#10;Description automatically generated">
            <a:extLst>
              <a:ext uri="{FF2B5EF4-FFF2-40B4-BE49-F238E27FC236}">
                <a16:creationId xmlns:a16="http://schemas.microsoft.com/office/drawing/2014/main" id="{36D312C1-082F-4C62-B1FB-C6E9F6BB8AC3}"/>
              </a:ext>
            </a:extLst>
          </p:cNvPr>
          <p:cNvPicPr>
            <a:picLocks noChangeAspect="1"/>
          </p:cNvPicPr>
          <p:nvPr/>
        </p:nvPicPr>
        <p:blipFill rotWithShape="1">
          <a:blip r:embed="rId3">
            <a:extLst>
              <a:ext uri="{28A0092B-C50C-407E-A947-70E740481C1C}">
                <a14:useLocalDpi xmlns:a14="http://schemas.microsoft.com/office/drawing/2010/main" val="0"/>
              </a:ext>
            </a:extLst>
          </a:blip>
          <a:srcRect l="7296" r="34678" b="2"/>
          <a:stretch/>
        </p:blipFill>
        <p:spPr>
          <a:xfrm>
            <a:off x="5977788" y="799352"/>
            <a:ext cx="5425410" cy="5259296"/>
          </a:xfrm>
          <a:prstGeom prst="rect">
            <a:avLst/>
          </a:prstGeom>
        </p:spPr>
      </p:pic>
    </p:spTree>
    <p:extLst>
      <p:ext uri="{BB962C8B-B14F-4D97-AF65-F5344CB8AC3E}">
        <p14:creationId xmlns:p14="http://schemas.microsoft.com/office/powerpoint/2010/main" val="2444814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07D67-A83A-4D91-9F45-6064CA0DBD90}"/>
              </a:ext>
            </a:extLst>
          </p:cNvPr>
          <p:cNvSpPr>
            <a:spLocks noGrp="1"/>
          </p:cNvSpPr>
          <p:nvPr>
            <p:ph type="title"/>
          </p:nvPr>
        </p:nvSpPr>
        <p:spPr>
          <a:xfrm>
            <a:off x="4965430" y="629268"/>
            <a:ext cx="6586491" cy="1286160"/>
          </a:xfrm>
        </p:spPr>
        <p:txBody>
          <a:bodyPr anchor="b">
            <a:normAutofit/>
          </a:bodyPr>
          <a:lstStyle/>
          <a:p>
            <a:r>
              <a:rPr lang="en-IE" dirty="0"/>
              <a:t>Main Characters</a:t>
            </a:r>
          </a:p>
        </p:txBody>
      </p:sp>
      <p:sp>
        <p:nvSpPr>
          <p:cNvPr id="3" name="Content Placeholder 2">
            <a:extLst>
              <a:ext uri="{FF2B5EF4-FFF2-40B4-BE49-F238E27FC236}">
                <a16:creationId xmlns:a16="http://schemas.microsoft.com/office/drawing/2014/main" id="{F19AE18A-8260-482D-9665-A6317F76CAF1}"/>
              </a:ext>
            </a:extLst>
          </p:cNvPr>
          <p:cNvSpPr>
            <a:spLocks noGrp="1"/>
          </p:cNvSpPr>
          <p:nvPr>
            <p:ph idx="1"/>
          </p:nvPr>
        </p:nvSpPr>
        <p:spPr>
          <a:xfrm>
            <a:off x="4965431" y="2438400"/>
            <a:ext cx="6586489" cy="3785419"/>
          </a:xfrm>
        </p:spPr>
        <p:txBody>
          <a:bodyPr>
            <a:normAutofit/>
          </a:bodyPr>
          <a:lstStyle/>
          <a:p>
            <a:pPr marL="0" indent="0">
              <a:buNone/>
            </a:pPr>
            <a:r>
              <a:rPr lang="en-IE" sz="1700"/>
              <a:t>Antigone – Daughter of Oedipus.</a:t>
            </a:r>
          </a:p>
          <a:p>
            <a:pPr marL="0" indent="0">
              <a:buNone/>
            </a:pPr>
            <a:r>
              <a:rPr lang="en-IE" sz="1700"/>
              <a:t>Ismene – her sister.</a:t>
            </a:r>
          </a:p>
          <a:p>
            <a:pPr marL="0" indent="0">
              <a:buNone/>
            </a:pPr>
            <a:r>
              <a:rPr lang="en-IE" sz="1700"/>
              <a:t>Creon – King of Thebes, Uncle to Antigone.</a:t>
            </a:r>
          </a:p>
          <a:p>
            <a:pPr marL="0" indent="0">
              <a:buNone/>
            </a:pPr>
            <a:r>
              <a:rPr lang="en-IE" sz="1700"/>
              <a:t>Polynices – Antigone’s brother, who is left unburied.</a:t>
            </a:r>
          </a:p>
          <a:p>
            <a:pPr marL="0" indent="0">
              <a:buNone/>
            </a:pPr>
            <a:r>
              <a:rPr lang="en-IE" sz="1700"/>
              <a:t>Eteocles – Antigone’s brother, who was buried.</a:t>
            </a:r>
          </a:p>
          <a:p>
            <a:pPr marL="0" indent="0">
              <a:buNone/>
            </a:pPr>
            <a:r>
              <a:rPr lang="en-IE" sz="1700"/>
              <a:t>Haemon – Creon’s son and Antigone’s fiancée.</a:t>
            </a:r>
          </a:p>
          <a:p>
            <a:pPr marL="0" indent="0">
              <a:buNone/>
            </a:pPr>
            <a:r>
              <a:rPr lang="en-IE" sz="1700"/>
              <a:t>Tiresias – a blind seer/oracle.</a:t>
            </a:r>
          </a:p>
          <a:p>
            <a:pPr marL="0" indent="0">
              <a:buNone/>
            </a:pPr>
            <a:r>
              <a:rPr lang="en-IE" sz="1700"/>
              <a:t>Eurydice – Creon’s wife</a:t>
            </a:r>
          </a:p>
          <a:p>
            <a:pPr marL="0" indent="0">
              <a:buNone/>
            </a:pPr>
            <a:r>
              <a:rPr lang="en-IE" sz="1700"/>
              <a:t>Soldier</a:t>
            </a:r>
          </a:p>
          <a:p>
            <a:pPr marL="0" indent="0">
              <a:buNone/>
            </a:pPr>
            <a:r>
              <a:rPr lang="en-IE" sz="1700"/>
              <a:t>Messenger</a:t>
            </a:r>
          </a:p>
          <a:p>
            <a:pPr marL="0" indent="0">
              <a:buNone/>
            </a:pPr>
            <a:endParaRPr lang="en-IE" sz="1700"/>
          </a:p>
        </p:txBody>
      </p:sp>
      <p:pic>
        <p:nvPicPr>
          <p:cNvPr id="5" name="Picture 4" descr="Male lion resting in his cave">
            <a:extLst>
              <a:ext uri="{FF2B5EF4-FFF2-40B4-BE49-F238E27FC236}">
                <a16:creationId xmlns:a16="http://schemas.microsoft.com/office/drawing/2014/main" id="{128DDAA4-2951-4AA7-964F-A8278A33B268}"/>
              </a:ext>
            </a:extLst>
          </p:cNvPr>
          <p:cNvPicPr>
            <a:picLocks noChangeAspect="1"/>
          </p:cNvPicPr>
          <p:nvPr/>
        </p:nvPicPr>
        <p:blipFill rotWithShape="1">
          <a:blip r:embed="rId2"/>
          <a:srcRect l="21812" r="3306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A7702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831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1F51B-0D74-4B23-80E6-7E82608A541B}"/>
              </a:ext>
            </a:extLst>
          </p:cNvPr>
          <p:cNvSpPr>
            <a:spLocks noGrp="1"/>
          </p:cNvSpPr>
          <p:nvPr>
            <p:ph type="title"/>
          </p:nvPr>
        </p:nvSpPr>
        <p:spPr>
          <a:xfrm>
            <a:off x="4965430" y="629268"/>
            <a:ext cx="6586491" cy="1286160"/>
          </a:xfrm>
        </p:spPr>
        <p:txBody>
          <a:bodyPr anchor="b">
            <a:normAutofit/>
          </a:bodyPr>
          <a:lstStyle/>
          <a:p>
            <a:r>
              <a:rPr lang="en-IE" dirty="0"/>
              <a:t>Major Themes</a:t>
            </a:r>
          </a:p>
        </p:txBody>
      </p:sp>
      <p:sp>
        <p:nvSpPr>
          <p:cNvPr id="3" name="Content Placeholder 2">
            <a:extLst>
              <a:ext uri="{FF2B5EF4-FFF2-40B4-BE49-F238E27FC236}">
                <a16:creationId xmlns:a16="http://schemas.microsoft.com/office/drawing/2014/main" id="{D1949B9B-DD0E-4A94-9ED9-C2EE08726710}"/>
              </a:ext>
            </a:extLst>
          </p:cNvPr>
          <p:cNvSpPr>
            <a:spLocks noGrp="1"/>
          </p:cNvSpPr>
          <p:nvPr>
            <p:ph idx="1"/>
          </p:nvPr>
        </p:nvSpPr>
        <p:spPr>
          <a:xfrm>
            <a:off x="838200" y="1825625"/>
            <a:ext cx="3053080" cy="4351338"/>
          </a:xfrm>
        </p:spPr>
        <p:txBody>
          <a:bodyPr/>
          <a:lstStyle/>
          <a:p>
            <a:pPr marL="0" indent="0">
              <a:buNone/>
            </a:pPr>
            <a:r>
              <a:rPr lang="en-IE" dirty="0"/>
              <a:t>The best way to analyse this play is by looking at the central conflicts.</a:t>
            </a:r>
          </a:p>
          <a:p>
            <a:pPr marL="0" indent="0">
              <a:buNone/>
            </a:pPr>
            <a:endParaRPr lang="en-IE" dirty="0"/>
          </a:p>
          <a:p>
            <a:pPr marL="0" indent="0">
              <a:buNone/>
            </a:pPr>
            <a:r>
              <a:rPr lang="en-IE" dirty="0"/>
              <a:t>Greek loved conflicting views – the more opposite each other, the better.</a:t>
            </a:r>
          </a:p>
        </p:txBody>
      </p:sp>
      <p:cxnSp>
        <p:nvCxnSpPr>
          <p:cNvPr id="19" name="Straight Connector 1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C9008C02-5A5C-4259-A864-60AD741D33AA}"/>
              </a:ext>
            </a:extLst>
          </p:cNvPr>
          <p:cNvGraphicFramePr/>
          <p:nvPr>
            <p:extLst>
              <p:ext uri="{D42A27DB-BD31-4B8C-83A1-F6EECF244321}">
                <p14:modId xmlns:p14="http://schemas.microsoft.com/office/powerpoint/2010/main" val="3304413515"/>
              </p:ext>
            </p:extLst>
          </p:nvPr>
        </p:nvGraphicFramePr>
        <p:xfrm>
          <a:off x="4965431" y="2438400"/>
          <a:ext cx="6586489" cy="37854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154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E5F17139-31EE-46AC-B04F-DBBD852DD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DE787C-C183-4824-89E9-D3CAC72B9577}"/>
              </a:ext>
            </a:extLst>
          </p:cNvPr>
          <p:cNvSpPr>
            <a:spLocks noGrp="1"/>
          </p:cNvSpPr>
          <p:nvPr>
            <p:ph type="title"/>
          </p:nvPr>
        </p:nvSpPr>
        <p:spPr>
          <a:xfrm>
            <a:off x="1331088" y="565739"/>
            <a:ext cx="9745883" cy="1124949"/>
          </a:xfrm>
        </p:spPr>
        <p:txBody>
          <a:bodyPr>
            <a:normAutofit/>
          </a:bodyPr>
          <a:lstStyle/>
          <a:p>
            <a:r>
              <a:rPr lang="en-IE">
                <a:solidFill>
                  <a:schemeClr val="bg1"/>
                </a:solidFill>
              </a:rPr>
              <a:t>Other themes</a:t>
            </a:r>
          </a:p>
        </p:txBody>
      </p:sp>
      <p:sp>
        <p:nvSpPr>
          <p:cNvPr id="26" name="Freeform: Shape 25">
            <a:extLst>
              <a:ext uri="{FF2B5EF4-FFF2-40B4-BE49-F238E27FC236}">
                <a16:creationId xmlns:a16="http://schemas.microsoft.com/office/drawing/2014/main" id="{AAD42DD4-86F6-4FD2-869F-32D35E310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81037"/>
            <a:ext cx="1170294" cy="274629"/>
          </a:xfrm>
          <a:custGeom>
            <a:avLst/>
            <a:gdLst>
              <a:gd name="connsiteX0" fmla="*/ 453342 w 1170294"/>
              <a:gd name="connsiteY0" fmla="*/ 0 h 274629"/>
              <a:gd name="connsiteX1" fmla="*/ 689085 w 1170294"/>
              <a:gd name="connsiteY1" fmla="*/ 235744 h 274629"/>
              <a:gd name="connsiteX2" fmla="*/ 924829 w 1170294"/>
              <a:gd name="connsiteY2" fmla="*/ 0 h 274629"/>
              <a:gd name="connsiteX3" fmla="*/ 1170294 w 1170294"/>
              <a:gd name="connsiteY3" fmla="*/ 24546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577 h 274629"/>
              <a:gd name="connsiteX11" fmla="*/ 215168 w 1170294"/>
              <a:gd name="connsiteY11" fmla="*/ 23574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5744"/>
                </a:lnTo>
                <a:lnTo>
                  <a:pt x="924829" y="0"/>
                </a:lnTo>
                <a:lnTo>
                  <a:pt x="1170294" y="245465"/>
                </a:lnTo>
                <a:lnTo>
                  <a:pt x="1153282" y="264908"/>
                </a:lnTo>
                <a:lnTo>
                  <a:pt x="924829" y="38885"/>
                </a:lnTo>
                <a:lnTo>
                  <a:pt x="689085" y="274629"/>
                </a:lnTo>
                <a:lnTo>
                  <a:pt x="453342" y="38885"/>
                </a:lnTo>
                <a:lnTo>
                  <a:pt x="215168" y="274629"/>
                </a:lnTo>
                <a:lnTo>
                  <a:pt x="0" y="59462"/>
                </a:lnTo>
                <a:lnTo>
                  <a:pt x="0" y="20577"/>
                </a:lnTo>
                <a:lnTo>
                  <a:pt x="215168" y="235744"/>
                </a:lnTo>
                <a:close/>
              </a:path>
            </a:pathLst>
          </a:cu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chemeClr val="lt1"/>
              </a:solidFill>
            </a:endParaRPr>
          </a:p>
        </p:txBody>
      </p:sp>
      <p:sp>
        <p:nvSpPr>
          <p:cNvPr id="28" name="Freeform: Shape 27">
            <a:extLst>
              <a:ext uri="{FF2B5EF4-FFF2-40B4-BE49-F238E27FC236}">
                <a16:creationId xmlns:a16="http://schemas.microsoft.com/office/drawing/2014/main" id="{4C36B8C5-0DEB-41B5-911D-572E2E835E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16069"/>
            <a:ext cx="1170294" cy="274629"/>
          </a:xfrm>
          <a:custGeom>
            <a:avLst/>
            <a:gdLst>
              <a:gd name="connsiteX0" fmla="*/ 453342 w 1170294"/>
              <a:gd name="connsiteY0" fmla="*/ 0 h 274629"/>
              <a:gd name="connsiteX1" fmla="*/ 689085 w 1170294"/>
              <a:gd name="connsiteY1" fmla="*/ 238174 h 274629"/>
              <a:gd name="connsiteX2" fmla="*/ 924829 w 1170294"/>
              <a:gd name="connsiteY2" fmla="*/ 0 h 274629"/>
              <a:gd name="connsiteX3" fmla="*/ 1170294 w 1170294"/>
              <a:gd name="connsiteY3" fmla="*/ 247895 h 274629"/>
              <a:gd name="connsiteX4" fmla="*/ 1153282 w 1170294"/>
              <a:gd name="connsiteY4" fmla="*/ 264908 h 274629"/>
              <a:gd name="connsiteX5" fmla="*/ 924829 w 1170294"/>
              <a:gd name="connsiteY5" fmla="*/ 38885 h 274629"/>
              <a:gd name="connsiteX6" fmla="*/ 689085 w 1170294"/>
              <a:gd name="connsiteY6" fmla="*/ 274629 h 274629"/>
              <a:gd name="connsiteX7" fmla="*/ 453342 w 1170294"/>
              <a:gd name="connsiteY7" fmla="*/ 38885 h 274629"/>
              <a:gd name="connsiteX8" fmla="*/ 215168 w 1170294"/>
              <a:gd name="connsiteY8" fmla="*/ 274629 h 274629"/>
              <a:gd name="connsiteX9" fmla="*/ 0 w 1170294"/>
              <a:gd name="connsiteY9" fmla="*/ 59462 h 274629"/>
              <a:gd name="connsiteX10" fmla="*/ 0 w 1170294"/>
              <a:gd name="connsiteY10" fmla="*/ 20789 h 274629"/>
              <a:gd name="connsiteX11" fmla="*/ 215168 w 1170294"/>
              <a:gd name="connsiteY11" fmla="*/ 238174 h 27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0294" h="274629">
                <a:moveTo>
                  <a:pt x="453342" y="0"/>
                </a:moveTo>
                <a:lnTo>
                  <a:pt x="689085" y="238174"/>
                </a:lnTo>
                <a:lnTo>
                  <a:pt x="924829" y="0"/>
                </a:lnTo>
                <a:lnTo>
                  <a:pt x="1170294" y="247895"/>
                </a:lnTo>
                <a:lnTo>
                  <a:pt x="1153282" y="264908"/>
                </a:lnTo>
                <a:lnTo>
                  <a:pt x="924829" y="38885"/>
                </a:lnTo>
                <a:lnTo>
                  <a:pt x="689085" y="274629"/>
                </a:lnTo>
                <a:lnTo>
                  <a:pt x="453342" y="38885"/>
                </a:lnTo>
                <a:lnTo>
                  <a:pt x="215168" y="274629"/>
                </a:lnTo>
                <a:lnTo>
                  <a:pt x="0" y="59462"/>
                </a:lnTo>
                <a:lnTo>
                  <a:pt x="0" y="20789"/>
                </a:lnTo>
                <a:lnTo>
                  <a:pt x="215168" y="23817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5DC987A-A8C7-4C23-9BF5-33E9F6F21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6766" y="2256427"/>
            <a:ext cx="10855283" cy="3963398"/>
          </a:xfrm>
          <a:prstGeom prst="rect">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213F2CF-C6DF-4CE1-A6F0-E3B1BFBB0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256427"/>
            <a:ext cx="10853849" cy="3955009"/>
          </a:xfrm>
          <a:prstGeom prst="rect">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4325C15-4820-4911-B66E-A5F917CFA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5106" y="2125615"/>
            <a:ext cx="10855283" cy="3974760"/>
          </a:xfrm>
          <a:prstGeom prst="rect">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EC646B19-300E-4983-92B4-3F0E12CEB5F0}"/>
              </a:ext>
            </a:extLst>
          </p:cNvPr>
          <p:cNvGrpSpPr/>
          <p:nvPr/>
        </p:nvGrpSpPr>
        <p:grpSpPr>
          <a:xfrm>
            <a:off x="1093694" y="2846810"/>
            <a:ext cx="10260105" cy="2529161"/>
            <a:chOff x="843333" y="2706488"/>
            <a:chExt cx="10505332" cy="2589610"/>
          </a:xfrm>
        </p:grpSpPr>
        <p:sp>
          <p:nvSpPr>
            <p:cNvPr id="12" name="Rectangle: Rounded Corners 11" descr="Skull with solid fill">
              <a:extLst>
                <a:ext uri="{FF2B5EF4-FFF2-40B4-BE49-F238E27FC236}">
                  <a16:creationId xmlns:a16="http://schemas.microsoft.com/office/drawing/2014/main" id="{03AFA7E3-1D07-442E-860E-BE46D7C66B6C}"/>
                </a:ext>
              </a:extLst>
            </p:cNvPr>
            <p:cNvSpPr/>
            <p:nvPr/>
          </p:nvSpPr>
          <p:spPr>
            <a:xfrm>
              <a:off x="843333" y="2706488"/>
              <a:ext cx="2443028" cy="1683246"/>
            </a:xfrm>
            <a:prstGeom prst="round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l="28325" t="18354" r="29752" b="20438"/>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Freeform: Shape 12">
              <a:extLst>
                <a:ext uri="{FF2B5EF4-FFF2-40B4-BE49-F238E27FC236}">
                  <a16:creationId xmlns:a16="http://schemas.microsoft.com/office/drawing/2014/main" id="{63B19B14-CABC-4CB4-B29B-12ED6D2CC399}"/>
                </a:ext>
              </a:extLst>
            </p:cNvPr>
            <p:cNvSpPr/>
            <p:nvPr/>
          </p:nvSpPr>
          <p:spPr>
            <a:xfrm>
              <a:off x="843333" y="4389735"/>
              <a:ext cx="2443028" cy="906363"/>
            </a:xfrm>
            <a:custGeom>
              <a:avLst/>
              <a:gdLst>
                <a:gd name="connsiteX0" fmla="*/ 0 w 2443028"/>
                <a:gd name="connsiteY0" fmla="*/ 0 h 906363"/>
                <a:gd name="connsiteX1" fmla="*/ 2443028 w 2443028"/>
                <a:gd name="connsiteY1" fmla="*/ 0 h 906363"/>
                <a:gd name="connsiteX2" fmla="*/ 2443028 w 2443028"/>
                <a:gd name="connsiteY2" fmla="*/ 906363 h 906363"/>
                <a:gd name="connsiteX3" fmla="*/ 0 w 2443028"/>
                <a:gd name="connsiteY3" fmla="*/ 906363 h 906363"/>
                <a:gd name="connsiteX4" fmla="*/ 0 w 2443028"/>
                <a:gd name="connsiteY4" fmla="*/ 0 h 9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028" h="906363">
                  <a:moveTo>
                    <a:pt x="0" y="0"/>
                  </a:moveTo>
                  <a:lnTo>
                    <a:pt x="2443028" y="0"/>
                  </a:lnTo>
                  <a:lnTo>
                    <a:pt x="2443028" y="906363"/>
                  </a:lnTo>
                  <a:lnTo>
                    <a:pt x="0" y="906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5816" tIns="305816" rIns="305816" bIns="0" numCol="1" spcCol="1270" anchor="t" anchorCtr="0">
              <a:normAutofit/>
            </a:bodyPr>
            <a:lstStyle/>
            <a:p>
              <a:pPr marL="0" lvl="0" indent="0" algn="ctr" defTabSz="1911350">
                <a:lnSpc>
                  <a:spcPct val="90000"/>
                </a:lnSpc>
                <a:spcBef>
                  <a:spcPct val="0"/>
                </a:spcBef>
                <a:spcAft>
                  <a:spcPct val="35000"/>
                </a:spcAft>
                <a:buNone/>
              </a:pPr>
              <a:r>
                <a:rPr lang="en-IE" sz="3900" kern="1200"/>
                <a:t>Death</a:t>
              </a:r>
            </a:p>
          </p:txBody>
        </p:sp>
        <p:sp>
          <p:nvSpPr>
            <p:cNvPr id="14" name="Rectangle: Rounded Corners 13" descr="Family with two children with solid fill">
              <a:extLst>
                <a:ext uri="{FF2B5EF4-FFF2-40B4-BE49-F238E27FC236}">
                  <a16:creationId xmlns:a16="http://schemas.microsoft.com/office/drawing/2014/main" id="{F6DFC919-6214-4E78-86D4-38BA87E830BE}"/>
                </a:ext>
              </a:extLst>
            </p:cNvPr>
            <p:cNvSpPr/>
            <p:nvPr/>
          </p:nvSpPr>
          <p:spPr>
            <a:xfrm>
              <a:off x="3530768" y="2706488"/>
              <a:ext cx="2443028" cy="1683246"/>
            </a:xfrm>
            <a:prstGeom prst="round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Freeform: Shape 14">
              <a:extLst>
                <a:ext uri="{FF2B5EF4-FFF2-40B4-BE49-F238E27FC236}">
                  <a16:creationId xmlns:a16="http://schemas.microsoft.com/office/drawing/2014/main" id="{691F93B2-1D8C-461F-92E2-8E647AEF5A05}"/>
                </a:ext>
              </a:extLst>
            </p:cNvPr>
            <p:cNvSpPr/>
            <p:nvPr/>
          </p:nvSpPr>
          <p:spPr>
            <a:xfrm>
              <a:off x="3530768" y="4389735"/>
              <a:ext cx="2443028" cy="906363"/>
            </a:xfrm>
            <a:custGeom>
              <a:avLst/>
              <a:gdLst>
                <a:gd name="connsiteX0" fmla="*/ 0 w 2443028"/>
                <a:gd name="connsiteY0" fmla="*/ 0 h 906363"/>
                <a:gd name="connsiteX1" fmla="*/ 2443028 w 2443028"/>
                <a:gd name="connsiteY1" fmla="*/ 0 h 906363"/>
                <a:gd name="connsiteX2" fmla="*/ 2443028 w 2443028"/>
                <a:gd name="connsiteY2" fmla="*/ 906363 h 906363"/>
                <a:gd name="connsiteX3" fmla="*/ 0 w 2443028"/>
                <a:gd name="connsiteY3" fmla="*/ 906363 h 906363"/>
                <a:gd name="connsiteX4" fmla="*/ 0 w 2443028"/>
                <a:gd name="connsiteY4" fmla="*/ 0 h 9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028" h="906363">
                  <a:moveTo>
                    <a:pt x="0" y="0"/>
                  </a:moveTo>
                  <a:lnTo>
                    <a:pt x="2443028" y="0"/>
                  </a:lnTo>
                  <a:lnTo>
                    <a:pt x="2443028" y="906363"/>
                  </a:lnTo>
                  <a:lnTo>
                    <a:pt x="0" y="906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5816" tIns="305816" rIns="305816" bIns="0" numCol="1" spcCol="1270" anchor="t" anchorCtr="0">
              <a:normAutofit/>
            </a:bodyPr>
            <a:lstStyle/>
            <a:p>
              <a:pPr marL="0" lvl="0" indent="0" algn="ctr" defTabSz="1911350">
                <a:lnSpc>
                  <a:spcPct val="90000"/>
                </a:lnSpc>
                <a:spcBef>
                  <a:spcPct val="0"/>
                </a:spcBef>
                <a:spcAft>
                  <a:spcPct val="35000"/>
                </a:spcAft>
                <a:buNone/>
              </a:pPr>
              <a:r>
                <a:rPr lang="en-IE" sz="3900" kern="1200"/>
                <a:t>Incest</a:t>
              </a:r>
            </a:p>
          </p:txBody>
        </p:sp>
        <p:sp>
          <p:nvSpPr>
            <p:cNvPr id="16" name="Rectangle: Rounded Corners 15" descr="Scales of justice with solid fill">
              <a:extLst>
                <a:ext uri="{FF2B5EF4-FFF2-40B4-BE49-F238E27FC236}">
                  <a16:creationId xmlns:a16="http://schemas.microsoft.com/office/drawing/2014/main" id="{228379E8-716C-42E2-90AA-798854B53449}"/>
                </a:ext>
              </a:extLst>
            </p:cNvPr>
            <p:cNvSpPr/>
            <p:nvPr/>
          </p:nvSpPr>
          <p:spPr>
            <a:xfrm>
              <a:off x="6218202" y="2706488"/>
              <a:ext cx="2443028" cy="1683246"/>
            </a:xfrm>
            <a:prstGeom prst="round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7" name="Freeform: Shape 16">
              <a:extLst>
                <a:ext uri="{FF2B5EF4-FFF2-40B4-BE49-F238E27FC236}">
                  <a16:creationId xmlns:a16="http://schemas.microsoft.com/office/drawing/2014/main" id="{6A436182-0E13-4F8E-9555-F4587F3AEF94}"/>
                </a:ext>
              </a:extLst>
            </p:cNvPr>
            <p:cNvSpPr/>
            <p:nvPr/>
          </p:nvSpPr>
          <p:spPr>
            <a:xfrm>
              <a:off x="6218202" y="4389735"/>
              <a:ext cx="2443028" cy="906363"/>
            </a:xfrm>
            <a:custGeom>
              <a:avLst/>
              <a:gdLst>
                <a:gd name="connsiteX0" fmla="*/ 0 w 2443028"/>
                <a:gd name="connsiteY0" fmla="*/ 0 h 906363"/>
                <a:gd name="connsiteX1" fmla="*/ 2443028 w 2443028"/>
                <a:gd name="connsiteY1" fmla="*/ 0 h 906363"/>
                <a:gd name="connsiteX2" fmla="*/ 2443028 w 2443028"/>
                <a:gd name="connsiteY2" fmla="*/ 906363 h 906363"/>
                <a:gd name="connsiteX3" fmla="*/ 0 w 2443028"/>
                <a:gd name="connsiteY3" fmla="*/ 906363 h 906363"/>
                <a:gd name="connsiteX4" fmla="*/ 0 w 2443028"/>
                <a:gd name="connsiteY4" fmla="*/ 0 h 9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028" h="906363">
                  <a:moveTo>
                    <a:pt x="0" y="0"/>
                  </a:moveTo>
                  <a:lnTo>
                    <a:pt x="2443028" y="0"/>
                  </a:lnTo>
                  <a:lnTo>
                    <a:pt x="2443028" y="906363"/>
                  </a:lnTo>
                  <a:lnTo>
                    <a:pt x="0" y="906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5816" tIns="305816" rIns="305816" bIns="0" numCol="1" spcCol="1270" anchor="t" anchorCtr="0">
              <a:normAutofit/>
            </a:bodyPr>
            <a:lstStyle/>
            <a:p>
              <a:pPr marL="0" lvl="0" indent="0" algn="ctr" defTabSz="1911350">
                <a:lnSpc>
                  <a:spcPct val="90000"/>
                </a:lnSpc>
                <a:spcBef>
                  <a:spcPct val="0"/>
                </a:spcBef>
                <a:spcAft>
                  <a:spcPct val="35000"/>
                </a:spcAft>
                <a:buNone/>
              </a:pPr>
              <a:r>
                <a:rPr lang="en-IE" sz="3900" kern="1200"/>
                <a:t>Justice</a:t>
              </a:r>
            </a:p>
          </p:txBody>
        </p:sp>
        <p:sp>
          <p:nvSpPr>
            <p:cNvPr id="18" name="Rectangle: Rounded Corners 17" descr="User Crown Female with solid fill">
              <a:extLst>
                <a:ext uri="{FF2B5EF4-FFF2-40B4-BE49-F238E27FC236}">
                  <a16:creationId xmlns:a16="http://schemas.microsoft.com/office/drawing/2014/main" id="{03B3E9A6-1E7A-40E1-98D2-5595BE64328E}"/>
                </a:ext>
              </a:extLst>
            </p:cNvPr>
            <p:cNvSpPr/>
            <p:nvPr/>
          </p:nvSpPr>
          <p:spPr>
            <a:xfrm>
              <a:off x="8905637" y="2706488"/>
              <a:ext cx="2443028" cy="1683246"/>
            </a:xfrm>
            <a:prstGeom prst="roundRect">
              <a:avLst/>
            </a:prstGeom>
            <a:blipFill dpi="0"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l="19504" t="9537" r="22306" b="5503"/>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Freeform: Shape 18">
              <a:extLst>
                <a:ext uri="{FF2B5EF4-FFF2-40B4-BE49-F238E27FC236}">
                  <a16:creationId xmlns:a16="http://schemas.microsoft.com/office/drawing/2014/main" id="{6A1655A2-0A52-434F-B040-BEEA43D3FC95}"/>
                </a:ext>
              </a:extLst>
            </p:cNvPr>
            <p:cNvSpPr/>
            <p:nvPr/>
          </p:nvSpPr>
          <p:spPr>
            <a:xfrm>
              <a:off x="8905637" y="4389735"/>
              <a:ext cx="2443028" cy="906363"/>
            </a:xfrm>
            <a:custGeom>
              <a:avLst/>
              <a:gdLst>
                <a:gd name="connsiteX0" fmla="*/ 0 w 2443028"/>
                <a:gd name="connsiteY0" fmla="*/ 0 h 906363"/>
                <a:gd name="connsiteX1" fmla="*/ 2443028 w 2443028"/>
                <a:gd name="connsiteY1" fmla="*/ 0 h 906363"/>
                <a:gd name="connsiteX2" fmla="*/ 2443028 w 2443028"/>
                <a:gd name="connsiteY2" fmla="*/ 906363 h 906363"/>
                <a:gd name="connsiteX3" fmla="*/ 0 w 2443028"/>
                <a:gd name="connsiteY3" fmla="*/ 906363 h 906363"/>
                <a:gd name="connsiteX4" fmla="*/ 0 w 2443028"/>
                <a:gd name="connsiteY4" fmla="*/ 0 h 906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3028" h="906363">
                  <a:moveTo>
                    <a:pt x="0" y="0"/>
                  </a:moveTo>
                  <a:lnTo>
                    <a:pt x="2443028" y="0"/>
                  </a:lnTo>
                  <a:lnTo>
                    <a:pt x="2443028" y="906363"/>
                  </a:lnTo>
                  <a:lnTo>
                    <a:pt x="0" y="9063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05816" tIns="305816" rIns="305816" bIns="0" numCol="1" spcCol="1270" anchor="t" anchorCtr="0">
              <a:normAutofit/>
            </a:bodyPr>
            <a:lstStyle/>
            <a:p>
              <a:pPr marL="0" lvl="0" indent="0" algn="ctr" defTabSz="1911350">
                <a:lnSpc>
                  <a:spcPct val="90000"/>
                </a:lnSpc>
                <a:spcBef>
                  <a:spcPct val="0"/>
                </a:spcBef>
                <a:spcAft>
                  <a:spcPct val="35000"/>
                </a:spcAft>
                <a:buNone/>
              </a:pPr>
              <a:r>
                <a:rPr lang="en-IE" sz="3900" kern="1200"/>
                <a:t>Power</a:t>
              </a:r>
            </a:p>
          </p:txBody>
        </p:sp>
      </p:grpSp>
    </p:spTree>
    <p:extLst>
      <p:ext uri="{BB962C8B-B14F-4D97-AF65-F5344CB8AC3E}">
        <p14:creationId xmlns:p14="http://schemas.microsoft.com/office/powerpoint/2010/main" val="19793685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2E29FC2F614C4F8CCA38E47616219B" ma:contentTypeVersion="13" ma:contentTypeDescription="Create a new document." ma:contentTypeScope="" ma:versionID="e70e6206889af6f3f6f6022be6118ce4">
  <xsd:schema xmlns:xsd="http://www.w3.org/2001/XMLSchema" xmlns:xs="http://www.w3.org/2001/XMLSchema" xmlns:p="http://schemas.microsoft.com/office/2006/metadata/properties" xmlns:ns3="e994e2ca-6e66-4cfb-89b9-1548a5955a3d" xmlns:ns4="cb5eaccf-a245-42c2-b35a-2f5906cd0fb6" targetNamespace="http://schemas.microsoft.com/office/2006/metadata/properties" ma:root="true" ma:fieldsID="6200e3c317e2ac245743f6d767db57c1" ns3:_="" ns4:_="">
    <xsd:import namespace="e994e2ca-6e66-4cfb-89b9-1548a5955a3d"/>
    <xsd:import namespace="cb5eaccf-a245-42c2-b35a-2f5906cd0fb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94e2ca-6e66-4cfb-89b9-1548a5955a3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b5eaccf-a245-42c2-b35a-2f5906cd0fb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A839F96-BCB2-45D0-8FD6-BDD23F1FCD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94e2ca-6e66-4cfb-89b9-1548a5955a3d"/>
    <ds:schemaRef ds:uri="cb5eaccf-a245-42c2-b35a-2f5906cd0f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C562F6-8075-488B-9BBA-7C33CD452125}">
  <ds:schemaRefs>
    <ds:schemaRef ds:uri="http://schemas.microsoft.com/sharepoint/v3/contenttype/forms"/>
  </ds:schemaRefs>
</ds:datastoreItem>
</file>

<file path=customXml/itemProps3.xml><?xml version="1.0" encoding="utf-8"?>
<ds:datastoreItem xmlns:ds="http://schemas.openxmlformats.org/officeDocument/2006/customXml" ds:itemID="{DECA4A7A-AAC8-4568-8463-D90AC429A844}">
  <ds:schemaRefs>
    <ds:schemaRef ds:uri="http://purl.org/dc/elements/1.1/"/>
    <ds:schemaRef ds:uri="http://schemas.microsoft.com/office/2006/metadata/properties"/>
    <ds:schemaRef ds:uri="cb5eaccf-a245-42c2-b35a-2f5906cd0fb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e994e2ca-6e66-4cfb-89b9-1548a5955a3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48</TotalTime>
  <Words>563</Words>
  <Application>Microsoft Office PowerPoint</Application>
  <PresentationFormat>Widescreen</PresentationFormat>
  <Paragraphs>48</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Courier New</vt:lpstr>
      <vt:lpstr>Office Theme</vt:lpstr>
      <vt:lpstr>Antigone</vt:lpstr>
      <vt:lpstr>Question</vt:lpstr>
      <vt:lpstr>Antigone: Backstory</vt:lpstr>
      <vt:lpstr>7 Against Thebes</vt:lpstr>
      <vt:lpstr>Tragedy</vt:lpstr>
      <vt:lpstr>Main Characters</vt:lpstr>
      <vt:lpstr>Major Themes</vt:lpstr>
      <vt:lpstr>Other themes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Antigone</dc:title>
  <dc:creator>Seamus O'Sullivan</dc:creator>
  <cp:lastModifiedBy>Seamus O'Sullivan</cp:lastModifiedBy>
  <cp:revision>6</cp:revision>
  <dcterms:created xsi:type="dcterms:W3CDTF">2021-02-20T16:39:01Z</dcterms:created>
  <dcterms:modified xsi:type="dcterms:W3CDTF">2021-02-20T17:27:04Z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0x010100802E29FC2F614C4F8CCA38E47616219B</vt:lpwstr>
  </property>
</Properties>
</file>