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57" r:id="rId4"/>
    <p:sldId id="259" r:id="rId5"/>
    <p:sldId id="260" r:id="rId6"/>
    <p:sldId id="273" r:id="rId7"/>
    <p:sldId id="258" r:id="rId8"/>
    <p:sldId id="274" r:id="rId9"/>
    <p:sldId id="261" r:id="rId10"/>
    <p:sldId id="275" r:id="rId11"/>
    <p:sldId id="262" r:id="rId12"/>
    <p:sldId id="263" r:id="rId13"/>
    <p:sldId id="268" r:id="rId14"/>
    <p:sldId id="269" r:id="rId15"/>
    <p:sldId id="270" r:id="rId16"/>
    <p:sldId id="271" r:id="rId17"/>
    <p:sldId id="272" r:id="rId18"/>
    <p:sldId id="265" r:id="rId19"/>
    <p:sldId id="278" r:id="rId20"/>
    <p:sldId id="279" r:id="rId21"/>
    <p:sldId id="276" r:id="rId22"/>
    <p:sldId id="277" r:id="rId23"/>
    <p:sldId id="280" r:id="rId24"/>
    <p:sldId id="281" r:id="rId25"/>
    <p:sldId id="282" r:id="rId26"/>
    <p:sldId id="283" r:id="rId27"/>
    <p:sldId id="284" r:id="rId28"/>
    <p:sldId id="285" r:id="rId29"/>
    <p:sldId id="286" r:id="rId30"/>
    <p:sldId id="287" r:id="rId31"/>
    <p:sldId id="288" r:id="rId32"/>
    <p:sldId id="289" r:id="rId33"/>
    <p:sldId id="290" r:id="rId34"/>
    <p:sldId id="266" r:id="rId35"/>
    <p:sldId id="291" r:id="rId36"/>
    <p:sldId id="298" r:id="rId37"/>
    <p:sldId id="292" r:id="rId38"/>
    <p:sldId id="293" r:id="rId39"/>
    <p:sldId id="295" r:id="rId40"/>
    <p:sldId id="296" r:id="rId41"/>
    <p:sldId id="297" r:id="rId42"/>
    <p:sldId id="299" r:id="rId43"/>
    <p:sldId id="300" r:id="rId44"/>
    <p:sldId id="301" r:id="rId45"/>
    <p:sldId id="30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ods" id="{A050717D-461A-4BD9-AE64-FFBD2E3FD5FB}">
          <p14:sldIdLst>
            <p14:sldId id="256"/>
          </p14:sldIdLst>
        </p14:section>
        <p14:section name="The Beginning" id="{FD43CC15-B7F5-4183-AF13-F7F01950D220}">
          <p14:sldIdLst>
            <p14:sldId id="264"/>
            <p14:sldId id="257"/>
            <p14:sldId id="259"/>
            <p14:sldId id="260"/>
            <p14:sldId id="273"/>
            <p14:sldId id="258"/>
            <p14:sldId id="274"/>
            <p14:sldId id="261"/>
            <p14:sldId id="275"/>
            <p14:sldId id="262"/>
          </p14:sldIdLst>
        </p14:section>
        <p14:section name="The Titans" id="{D1A15C9C-E370-4504-89A2-A6EEEC11D77E}">
          <p14:sldIdLst>
            <p14:sldId id="263"/>
            <p14:sldId id="268"/>
            <p14:sldId id="269"/>
            <p14:sldId id="270"/>
            <p14:sldId id="271"/>
            <p14:sldId id="272"/>
          </p14:sldIdLst>
        </p14:section>
        <p14:section name="Profile of Olympians" id="{063C7874-9DB7-48C9-B8A9-D0D249F31D3A}">
          <p14:sldIdLst>
            <p14:sldId id="265"/>
            <p14:sldId id="278"/>
            <p14:sldId id="279"/>
            <p14:sldId id="276"/>
            <p14:sldId id="277"/>
            <p14:sldId id="280"/>
            <p14:sldId id="281"/>
            <p14:sldId id="282"/>
            <p14:sldId id="283"/>
            <p14:sldId id="284"/>
            <p14:sldId id="285"/>
            <p14:sldId id="286"/>
            <p14:sldId id="287"/>
            <p14:sldId id="288"/>
            <p14:sldId id="289"/>
            <p14:sldId id="290"/>
          </p14:sldIdLst>
        </p14:section>
        <p14:section name="Visual Sources" id="{8B115CD3-0867-432A-8809-D66E81EC14AE}">
          <p14:sldIdLst>
            <p14:sldId id="266"/>
            <p14:sldId id="291"/>
            <p14:sldId id="298"/>
            <p14:sldId id="292"/>
            <p14:sldId id="293"/>
            <p14:sldId id="295"/>
            <p14:sldId id="296"/>
            <p14:sldId id="297"/>
            <p14:sldId id="299"/>
            <p14:sldId id="300"/>
            <p14:sldId id="301"/>
            <p14:sldId id="30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29" autoAdjust="0"/>
    <p:restoredTop sz="94660"/>
  </p:normalViewPr>
  <p:slideViewPr>
    <p:cSldViewPr snapToGrid="0">
      <p:cViewPr varScale="1">
        <p:scale>
          <a:sx n="67" d="100"/>
          <a:sy n="67" d="100"/>
        </p:scale>
        <p:origin x="65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6FB4E-4F35-488C-AECF-8BF9CE74FB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9BDF47F4-576F-478F-B2F8-DA5E5F61D7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7A681951-B118-4A15-AAEA-162A0972194F}"/>
              </a:ext>
            </a:extLst>
          </p:cNvPr>
          <p:cNvSpPr>
            <a:spLocks noGrp="1"/>
          </p:cNvSpPr>
          <p:nvPr>
            <p:ph type="dt" sz="half" idx="10"/>
          </p:nvPr>
        </p:nvSpPr>
        <p:spPr/>
        <p:txBody>
          <a:bodyPr/>
          <a:lstStyle/>
          <a:p>
            <a:fld id="{E34EA103-93DE-4279-9A31-3E5BCD3B2AB4}" type="datetimeFigureOut">
              <a:rPr lang="en-IE" smtClean="0"/>
              <a:t>02/03/2021</a:t>
            </a:fld>
            <a:endParaRPr lang="en-IE"/>
          </a:p>
        </p:txBody>
      </p:sp>
      <p:sp>
        <p:nvSpPr>
          <p:cNvPr id="5" name="Footer Placeholder 4">
            <a:extLst>
              <a:ext uri="{FF2B5EF4-FFF2-40B4-BE49-F238E27FC236}">
                <a16:creationId xmlns:a16="http://schemas.microsoft.com/office/drawing/2014/main" id="{AD7AEAA0-2F67-4700-B9C3-492B46C3859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65E42CD-E6CE-4EC3-8CB9-B1FC1FDA7B98}"/>
              </a:ext>
            </a:extLst>
          </p:cNvPr>
          <p:cNvSpPr>
            <a:spLocks noGrp="1"/>
          </p:cNvSpPr>
          <p:nvPr>
            <p:ph type="sldNum" sz="quarter" idx="12"/>
          </p:nvPr>
        </p:nvSpPr>
        <p:spPr/>
        <p:txBody>
          <a:bodyPr/>
          <a:lstStyle/>
          <a:p>
            <a:fld id="{26687587-1CF7-46F1-A829-B9798808C506}" type="slidenum">
              <a:rPr lang="en-IE" smtClean="0"/>
              <a:t>‹#›</a:t>
            </a:fld>
            <a:endParaRPr lang="en-IE"/>
          </a:p>
        </p:txBody>
      </p:sp>
    </p:spTree>
    <p:extLst>
      <p:ext uri="{BB962C8B-B14F-4D97-AF65-F5344CB8AC3E}">
        <p14:creationId xmlns:p14="http://schemas.microsoft.com/office/powerpoint/2010/main" val="2792787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4A535-7D33-4461-BE9C-5A9A84E87CBB}"/>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ADF6B2E3-F889-44BB-8077-7AE260DF4C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5D066A1-BF59-497D-A819-99E3ED09B63F}"/>
              </a:ext>
            </a:extLst>
          </p:cNvPr>
          <p:cNvSpPr>
            <a:spLocks noGrp="1"/>
          </p:cNvSpPr>
          <p:nvPr>
            <p:ph type="dt" sz="half" idx="10"/>
          </p:nvPr>
        </p:nvSpPr>
        <p:spPr/>
        <p:txBody>
          <a:bodyPr/>
          <a:lstStyle/>
          <a:p>
            <a:fld id="{E34EA103-93DE-4279-9A31-3E5BCD3B2AB4}" type="datetimeFigureOut">
              <a:rPr lang="en-IE" smtClean="0"/>
              <a:t>02/03/2021</a:t>
            </a:fld>
            <a:endParaRPr lang="en-IE"/>
          </a:p>
        </p:txBody>
      </p:sp>
      <p:sp>
        <p:nvSpPr>
          <p:cNvPr id="5" name="Footer Placeholder 4">
            <a:extLst>
              <a:ext uri="{FF2B5EF4-FFF2-40B4-BE49-F238E27FC236}">
                <a16:creationId xmlns:a16="http://schemas.microsoft.com/office/drawing/2014/main" id="{2F2DF867-8D65-4B5A-997D-962A5BAA570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12B9CF1-9C2C-4B0F-8090-B2C63405A934}"/>
              </a:ext>
            </a:extLst>
          </p:cNvPr>
          <p:cNvSpPr>
            <a:spLocks noGrp="1"/>
          </p:cNvSpPr>
          <p:nvPr>
            <p:ph type="sldNum" sz="quarter" idx="12"/>
          </p:nvPr>
        </p:nvSpPr>
        <p:spPr/>
        <p:txBody>
          <a:bodyPr/>
          <a:lstStyle/>
          <a:p>
            <a:fld id="{26687587-1CF7-46F1-A829-B9798808C506}" type="slidenum">
              <a:rPr lang="en-IE" smtClean="0"/>
              <a:t>‹#›</a:t>
            </a:fld>
            <a:endParaRPr lang="en-IE"/>
          </a:p>
        </p:txBody>
      </p:sp>
    </p:spTree>
    <p:extLst>
      <p:ext uri="{BB962C8B-B14F-4D97-AF65-F5344CB8AC3E}">
        <p14:creationId xmlns:p14="http://schemas.microsoft.com/office/powerpoint/2010/main" val="2495481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C29394-AF6F-471E-8DC5-8D558BA4523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768080F8-97C7-446F-9BA5-CFE03C7B0C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E29AB86-9437-4BA8-96CC-08DF5E1B5E9E}"/>
              </a:ext>
            </a:extLst>
          </p:cNvPr>
          <p:cNvSpPr>
            <a:spLocks noGrp="1"/>
          </p:cNvSpPr>
          <p:nvPr>
            <p:ph type="dt" sz="half" idx="10"/>
          </p:nvPr>
        </p:nvSpPr>
        <p:spPr/>
        <p:txBody>
          <a:bodyPr/>
          <a:lstStyle/>
          <a:p>
            <a:fld id="{E34EA103-93DE-4279-9A31-3E5BCD3B2AB4}" type="datetimeFigureOut">
              <a:rPr lang="en-IE" smtClean="0"/>
              <a:t>02/03/2021</a:t>
            </a:fld>
            <a:endParaRPr lang="en-IE"/>
          </a:p>
        </p:txBody>
      </p:sp>
      <p:sp>
        <p:nvSpPr>
          <p:cNvPr id="5" name="Footer Placeholder 4">
            <a:extLst>
              <a:ext uri="{FF2B5EF4-FFF2-40B4-BE49-F238E27FC236}">
                <a16:creationId xmlns:a16="http://schemas.microsoft.com/office/drawing/2014/main" id="{5344D69C-D923-4B84-B636-5B184881165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D1A4480-E2BA-47BA-B98A-45B34EB75A85}"/>
              </a:ext>
            </a:extLst>
          </p:cNvPr>
          <p:cNvSpPr>
            <a:spLocks noGrp="1"/>
          </p:cNvSpPr>
          <p:nvPr>
            <p:ph type="sldNum" sz="quarter" idx="12"/>
          </p:nvPr>
        </p:nvSpPr>
        <p:spPr/>
        <p:txBody>
          <a:bodyPr/>
          <a:lstStyle/>
          <a:p>
            <a:fld id="{26687587-1CF7-46F1-A829-B9798808C506}" type="slidenum">
              <a:rPr lang="en-IE" smtClean="0"/>
              <a:t>‹#›</a:t>
            </a:fld>
            <a:endParaRPr lang="en-IE"/>
          </a:p>
        </p:txBody>
      </p:sp>
    </p:spTree>
    <p:extLst>
      <p:ext uri="{BB962C8B-B14F-4D97-AF65-F5344CB8AC3E}">
        <p14:creationId xmlns:p14="http://schemas.microsoft.com/office/powerpoint/2010/main" val="2107666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333FB-98A9-4C8F-ABBA-5CDE04EFADBF}"/>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311D4CFB-8AF9-4D0E-90C1-1FD226BE48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E8795BB-FBF4-4385-AB4D-1C174D1FF742}"/>
              </a:ext>
            </a:extLst>
          </p:cNvPr>
          <p:cNvSpPr>
            <a:spLocks noGrp="1"/>
          </p:cNvSpPr>
          <p:nvPr>
            <p:ph type="dt" sz="half" idx="10"/>
          </p:nvPr>
        </p:nvSpPr>
        <p:spPr/>
        <p:txBody>
          <a:bodyPr/>
          <a:lstStyle/>
          <a:p>
            <a:fld id="{E34EA103-93DE-4279-9A31-3E5BCD3B2AB4}" type="datetimeFigureOut">
              <a:rPr lang="en-IE" smtClean="0"/>
              <a:t>02/03/2021</a:t>
            </a:fld>
            <a:endParaRPr lang="en-IE"/>
          </a:p>
        </p:txBody>
      </p:sp>
      <p:sp>
        <p:nvSpPr>
          <p:cNvPr id="5" name="Footer Placeholder 4">
            <a:extLst>
              <a:ext uri="{FF2B5EF4-FFF2-40B4-BE49-F238E27FC236}">
                <a16:creationId xmlns:a16="http://schemas.microsoft.com/office/drawing/2014/main" id="{0D950A93-939A-4F6B-8841-78729A0A265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7165021-DACD-481B-A326-88BF050E7C10}"/>
              </a:ext>
            </a:extLst>
          </p:cNvPr>
          <p:cNvSpPr>
            <a:spLocks noGrp="1"/>
          </p:cNvSpPr>
          <p:nvPr>
            <p:ph type="sldNum" sz="quarter" idx="12"/>
          </p:nvPr>
        </p:nvSpPr>
        <p:spPr/>
        <p:txBody>
          <a:bodyPr/>
          <a:lstStyle/>
          <a:p>
            <a:fld id="{26687587-1CF7-46F1-A829-B9798808C506}" type="slidenum">
              <a:rPr lang="en-IE" smtClean="0"/>
              <a:t>‹#›</a:t>
            </a:fld>
            <a:endParaRPr lang="en-IE"/>
          </a:p>
        </p:txBody>
      </p:sp>
    </p:spTree>
    <p:extLst>
      <p:ext uri="{BB962C8B-B14F-4D97-AF65-F5344CB8AC3E}">
        <p14:creationId xmlns:p14="http://schemas.microsoft.com/office/powerpoint/2010/main" val="264261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F1CC4-E15E-4107-A8D7-2C6D5EBDBC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286C909E-4022-46E2-9576-D036359DF0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7E853F-1B09-4788-8491-45EB28D13E6B}"/>
              </a:ext>
            </a:extLst>
          </p:cNvPr>
          <p:cNvSpPr>
            <a:spLocks noGrp="1"/>
          </p:cNvSpPr>
          <p:nvPr>
            <p:ph type="dt" sz="half" idx="10"/>
          </p:nvPr>
        </p:nvSpPr>
        <p:spPr/>
        <p:txBody>
          <a:bodyPr/>
          <a:lstStyle/>
          <a:p>
            <a:fld id="{E34EA103-93DE-4279-9A31-3E5BCD3B2AB4}" type="datetimeFigureOut">
              <a:rPr lang="en-IE" smtClean="0"/>
              <a:t>02/03/2021</a:t>
            </a:fld>
            <a:endParaRPr lang="en-IE"/>
          </a:p>
        </p:txBody>
      </p:sp>
      <p:sp>
        <p:nvSpPr>
          <p:cNvPr id="5" name="Footer Placeholder 4">
            <a:extLst>
              <a:ext uri="{FF2B5EF4-FFF2-40B4-BE49-F238E27FC236}">
                <a16:creationId xmlns:a16="http://schemas.microsoft.com/office/drawing/2014/main" id="{A2B301D5-C2DC-43F5-82A6-79EFDC77EC4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71C8BCA-A633-4BBC-BEBE-68089938D9E1}"/>
              </a:ext>
            </a:extLst>
          </p:cNvPr>
          <p:cNvSpPr>
            <a:spLocks noGrp="1"/>
          </p:cNvSpPr>
          <p:nvPr>
            <p:ph type="sldNum" sz="quarter" idx="12"/>
          </p:nvPr>
        </p:nvSpPr>
        <p:spPr/>
        <p:txBody>
          <a:bodyPr/>
          <a:lstStyle/>
          <a:p>
            <a:fld id="{26687587-1CF7-46F1-A829-B9798808C506}" type="slidenum">
              <a:rPr lang="en-IE" smtClean="0"/>
              <a:t>‹#›</a:t>
            </a:fld>
            <a:endParaRPr lang="en-IE"/>
          </a:p>
        </p:txBody>
      </p:sp>
    </p:spTree>
    <p:extLst>
      <p:ext uri="{BB962C8B-B14F-4D97-AF65-F5344CB8AC3E}">
        <p14:creationId xmlns:p14="http://schemas.microsoft.com/office/powerpoint/2010/main" val="1252295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9BBC2-4683-4D59-ADE4-99095CF6B95B}"/>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CD966DCA-DE9E-46CE-824F-78A79E4C09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B6B3FD6F-F205-4D4F-B253-A843B5631D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43BADECE-8803-4F47-B011-1275A95D27DE}"/>
              </a:ext>
            </a:extLst>
          </p:cNvPr>
          <p:cNvSpPr>
            <a:spLocks noGrp="1"/>
          </p:cNvSpPr>
          <p:nvPr>
            <p:ph type="dt" sz="half" idx="10"/>
          </p:nvPr>
        </p:nvSpPr>
        <p:spPr/>
        <p:txBody>
          <a:bodyPr/>
          <a:lstStyle/>
          <a:p>
            <a:fld id="{E34EA103-93DE-4279-9A31-3E5BCD3B2AB4}" type="datetimeFigureOut">
              <a:rPr lang="en-IE" smtClean="0"/>
              <a:t>02/03/2021</a:t>
            </a:fld>
            <a:endParaRPr lang="en-IE"/>
          </a:p>
        </p:txBody>
      </p:sp>
      <p:sp>
        <p:nvSpPr>
          <p:cNvPr id="6" name="Footer Placeholder 5">
            <a:extLst>
              <a:ext uri="{FF2B5EF4-FFF2-40B4-BE49-F238E27FC236}">
                <a16:creationId xmlns:a16="http://schemas.microsoft.com/office/drawing/2014/main" id="{7369E5F8-C23F-44D2-A47B-A5FC672593BD}"/>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5D30FF7-92AB-4DFC-8CB5-DF4C21F1832E}"/>
              </a:ext>
            </a:extLst>
          </p:cNvPr>
          <p:cNvSpPr>
            <a:spLocks noGrp="1"/>
          </p:cNvSpPr>
          <p:nvPr>
            <p:ph type="sldNum" sz="quarter" idx="12"/>
          </p:nvPr>
        </p:nvSpPr>
        <p:spPr/>
        <p:txBody>
          <a:bodyPr/>
          <a:lstStyle/>
          <a:p>
            <a:fld id="{26687587-1CF7-46F1-A829-B9798808C506}" type="slidenum">
              <a:rPr lang="en-IE" smtClean="0"/>
              <a:t>‹#›</a:t>
            </a:fld>
            <a:endParaRPr lang="en-IE"/>
          </a:p>
        </p:txBody>
      </p:sp>
    </p:spTree>
    <p:extLst>
      <p:ext uri="{BB962C8B-B14F-4D97-AF65-F5344CB8AC3E}">
        <p14:creationId xmlns:p14="http://schemas.microsoft.com/office/powerpoint/2010/main" val="431321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41595-C9D0-4F1D-9C66-A0BD4EC5D14D}"/>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68C518D-00CB-46D1-AAA3-7BC68F996B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1828A9-6D23-4AAF-8FFB-339D008D03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C3FEE46A-251D-4B07-B9BA-5E81AFFD63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012213-9D79-46AE-B927-BCB298D6A6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D47A27C2-481B-4B1F-BE39-D7E6E83A273F}"/>
              </a:ext>
            </a:extLst>
          </p:cNvPr>
          <p:cNvSpPr>
            <a:spLocks noGrp="1"/>
          </p:cNvSpPr>
          <p:nvPr>
            <p:ph type="dt" sz="half" idx="10"/>
          </p:nvPr>
        </p:nvSpPr>
        <p:spPr/>
        <p:txBody>
          <a:bodyPr/>
          <a:lstStyle/>
          <a:p>
            <a:fld id="{E34EA103-93DE-4279-9A31-3E5BCD3B2AB4}" type="datetimeFigureOut">
              <a:rPr lang="en-IE" smtClean="0"/>
              <a:t>02/03/2021</a:t>
            </a:fld>
            <a:endParaRPr lang="en-IE"/>
          </a:p>
        </p:txBody>
      </p:sp>
      <p:sp>
        <p:nvSpPr>
          <p:cNvPr id="8" name="Footer Placeholder 7">
            <a:extLst>
              <a:ext uri="{FF2B5EF4-FFF2-40B4-BE49-F238E27FC236}">
                <a16:creationId xmlns:a16="http://schemas.microsoft.com/office/drawing/2014/main" id="{66856454-8993-4A33-9E9E-70D000CC38DD}"/>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A08CF62C-0594-497B-846C-E39FE4946121}"/>
              </a:ext>
            </a:extLst>
          </p:cNvPr>
          <p:cNvSpPr>
            <a:spLocks noGrp="1"/>
          </p:cNvSpPr>
          <p:nvPr>
            <p:ph type="sldNum" sz="quarter" idx="12"/>
          </p:nvPr>
        </p:nvSpPr>
        <p:spPr/>
        <p:txBody>
          <a:bodyPr/>
          <a:lstStyle/>
          <a:p>
            <a:fld id="{26687587-1CF7-46F1-A829-B9798808C506}" type="slidenum">
              <a:rPr lang="en-IE" smtClean="0"/>
              <a:t>‹#›</a:t>
            </a:fld>
            <a:endParaRPr lang="en-IE"/>
          </a:p>
        </p:txBody>
      </p:sp>
    </p:spTree>
    <p:extLst>
      <p:ext uri="{BB962C8B-B14F-4D97-AF65-F5344CB8AC3E}">
        <p14:creationId xmlns:p14="http://schemas.microsoft.com/office/powerpoint/2010/main" val="3857364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FA0E3-46B3-4505-9429-C99CD660CE70}"/>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785CC4B9-0CB7-43AD-AFE7-F3DE6A1F96F7}"/>
              </a:ext>
            </a:extLst>
          </p:cNvPr>
          <p:cNvSpPr>
            <a:spLocks noGrp="1"/>
          </p:cNvSpPr>
          <p:nvPr>
            <p:ph type="dt" sz="half" idx="10"/>
          </p:nvPr>
        </p:nvSpPr>
        <p:spPr/>
        <p:txBody>
          <a:bodyPr/>
          <a:lstStyle/>
          <a:p>
            <a:fld id="{E34EA103-93DE-4279-9A31-3E5BCD3B2AB4}" type="datetimeFigureOut">
              <a:rPr lang="en-IE" smtClean="0"/>
              <a:t>02/03/2021</a:t>
            </a:fld>
            <a:endParaRPr lang="en-IE"/>
          </a:p>
        </p:txBody>
      </p:sp>
      <p:sp>
        <p:nvSpPr>
          <p:cNvPr id="4" name="Footer Placeholder 3">
            <a:extLst>
              <a:ext uri="{FF2B5EF4-FFF2-40B4-BE49-F238E27FC236}">
                <a16:creationId xmlns:a16="http://schemas.microsoft.com/office/drawing/2014/main" id="{CC4E5E25-73FC-4726-8A9F-1DEBB28DB350}"/>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406CE639-225F-4BA5-8C61-FBA8B486C945}"/>
              </a:ext>
            </a:extLst>
          </p:cNvPr>
          <p:cNvSpPr>
            <a:spLocks noGrp="1"/>
          </p:cNvSpPr>
          <p:nvPr>
            <p:ph type="sldNum" sz="quarter" idx="12"/>
          </p:nvPr>
        </p:nvSpPr>
        <p:spPr/>
        <p:txBody>
          <a:bodyPr/>
          <a:lstStyle/>
          <a:p>
            <a:fld id="{26687587-1CF7-46F1-A829-B9798808C506}" type="slidenum">
              <a:rPr lang="en-IE" smtClean="0"/>
              <a:t>‹#›</a:t>
            </a:fld>
            <a:endParaRPr lang="en-IE"/>
          </a:p>
        </p:txBody>
      </p:sp>
    </p:spTree>
    <p:extLst>
      <p:ext uri="{BB962C8B-B14F-4D97-AF65-F5344CB8AC3E}">
        <p14:creationId xmlns:p14="http://schemas.microsoft.com/office/powerpoint/2010/main" val="1450561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642DE1-4DD7-4671-BF7B-D495FD1D0FC4}"/>
              </a:ext>
            </a:extLst>
          </p:cNvPr>
          <p:cNvSpPr>
            <a:spLocks noGrp="1"/>
          </p:cNvSpPr>
          <p:nvPr>
            <p:ph type="dt" sz="half" idx="10"/>
          </p:nvPr>
        </p:nvSpPr>
        <p:spPr/>
        <p:txBody>
          <a:bodyPr/>
          <a:lstStyle/>
          <a:p>
            <a:fld id="{E34EA103-93DE-4279-9A31-3E5BCD3B2AB4}" type="datetimeFigureOut">
              <a:rPr lang="en-IE" smtClean="0"/>
              <a:t>02/03/2021</a:t>
            </a:fld>
            <a:endParaRPr lang="en-IE"/>
          </a:p>
        </p:txBody>
      </p:sp>
      <p:sp>
        <p:nvSpPr>
          <p:cNvPr id="3" name="Footer Placeholder 2">
            <a:extLst>
              <a:ext uri="{FF2B5EF4-FFF2-40B4-BE49-F238E27FC236}">
                <a16:creationId xmlns:a16="http://schemas.microsoft.com/office/drawing/2014/main" id="{6D2B0A20-86A0-41FA-9699-95B2B38F3AD3}"/>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7588CC58-98C5-4314-A8F3-9B1CA54CB56D}"/>
              </a:ext>
            </a:extLst>
          </p:cNvPr>
          <p:cNvSpPr>
            <a:spLocks noGrp="1"/>
          </p:cNvSpPr>
          <p:nvPr>
            <p:ph type="sldNum" sz="quarter" idx="12"/>
          </p:nvPr>
        </p:nvSpPr>
        <p:spPr/>
        <p:txBody>
          <a:bodyPr/>
          <a:lstStyle/>
          <a:p>
            <a:fld id="{26687587-1CF7-46F1-A829-B9798808C506}" type="slidenum">
              <a:rPr lang="en-IE" smtClean="0"/>
              <a:t>‹#›</a:t>
            </a:fld>
            <a:endParaRPr lang="en-IE"/>
          </a:p>
        </p:txBody>
      </p:sp>
    </p:spTree>
    <p:extLst>
      <p:ext uri="{BB962C8B-B14F-4D97-AF65-F5344CB8AC3E}">
        <p14:creationId xmlns:p14="http://schemas.microsoft.com/office/powerpoint/2010/main" val="779062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6086E-FB3F-4E86-8273-AFB32C3811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EBAD102-77EC-4D47-B5C6-4876F0E236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90AB8915-D475-468C-A2ED-5EA5484E2E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3E330D-CC77-466B-AB74-40B1E84F2F16}"/>
              </a:ext>
            </a:extLst>
          </p:cNvPr>
          <p:cNvSpPr>
            <a:spLocks noGrp="1"/>
          </p:cNvSpPr>
          <p:nvPr>
            <p:ph type="dt" sz="half" idx="10"/>
          </p:nvPr>
        </p:nvSpPr>
        <p:spPr/>
        <p:txBody>
          <a:bodyPr/>
          <a:lstStyle/>
          <a:p>
            <a:fld id="{E34EA103-93DE-4279-9A31-3E5BCD3B2AB4}" type="datetimeFigureOut">
              <a:rPr lang="en-IE" smtClean="0"/>
              <a:t>02/03/2021</a:t>
            </a:fld>
            <a:endParaRPr lang="en-IE"/>
          </a:p>
        </p:txBody>
      </p:sp>
      <p:sp>
        <p:nvSpPr>
          <p:cNvPr id="6" name="Footer Placeholder 5">
            <a:extLst>
              <a:ext uri="{FF2B5EF4-FFF2-40B4-BE49-F238E27FC236}">
                <a16:creationId xmlns:a16="http://schemas.microsoft.com/office/drawing/2014/main" id="{1724AA15-80F4-44EA-B48C-FEF490905C9E}"/>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E61E738B-A8A6-49B5-A76F-91F1E489F599}"/>
              </a:ext>
            </a:extLst>
          </p:cNvPr>
          <p:cNvSpPr>
            <a:spLocks noGrp="1"/>
          </p:cNvSpPr>
          <p:nvPr>
            <p:ph type="sldNum" sz="quarter" idx="12"/>
          </p:nvPr>
        </p:nvSpPr>
        <p:spPr/>
        <p:txBody>
          <a:bodyPr/>
          <a:lstStyle/>
          <a:p>
            <a:fld id="{26687587-1CF7-46F1-A829-B9798808C506}" type="slidenum">
              <a:rPr lang="en-IE" smtClean="0"/>
              <a:t>‹#›</a:t>
            </a:fld>
            <a:endParaRPr lang="en-IE"/>
          </a:p>
        </p:txBody>
      </p:sp>
    </p:spTree>
    <p:extLst>
      <p:ext uri="{BB962C8B-B14F-4D97-AF65-F5344CB8AC3E}">
        <p14:creationId xmlns:p14="http://schemas.microsoft.com/office/powerpoint/2010/main" val="3276175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C896C-4024-4D4A-8593-FFC9079EC7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C809ECCF-3C29-4856-AAF3-7F1983EC55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2F11F352-5199-4EAE-A6F1-42D77781E7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4A9CF9-98BB-4552-9FFB-7BF6E9668378}"/>
              </a:ext>
            </a:extLst>
          </p:cNvPr>
          <p:cNvSpPr>
            <a:spLocks noGrp="1"/>
          </p:cNvSpPr>
          <p:nvPr>
            <p:ph type="dt" sz="half" idx="10"/>
          </p:nvPr>
        </p:nvSpPr>
        <p:spPr/>
        <p:txBody>
          <a:bodyPr/>
          <a:lstStyle/>
          <a:p>
            <a:fld id="{E34EA103-93DE-4279-9A31-3E5BCD3B2AB4}" type="datetimeFigureOut">
              <a:rPr lang="en-IE" smtClean="0"/>
              <a:t>02/03/2021</a:t>
            </a:fld>
            <a:endParaRPr lang="en-IE"/>
          </a:p>
        </p:txBody>
      </p:sp>
      <p:sp>
        <p:nvSpPr>
          <p:cNvPr id="6" name="Footer Placeholder 5">
            <a:extLst>
              <a:ext uri="{FF2B5EF4-FFF2-40B4-BE49-F238E27FC236}">
                <a16:creationId xmlns:a16="http://schemas.microsoft.com/office/drawing/2014/main" id="{FF8187E9-C4B4-40FB-8309-DB726A5ED0E3}"/>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9BB7DF8C-8E9D-4C03-ADA6-9B5869C428F8}"/>
              </a:ext>
            </a:extLst>
          </p:cNvPr>
          <p:cNvSpPr>
            <a:spLocks noGrp="1"/>
          </p:cNvSpPr>
          <p:nvPr>
            <p:ph type="sldNum" sz="quarter" idx="12"/>
          </p:nvPr>
        </p:nvSpPr>
        <p:spPr/>
        <p:txBody>
          <a:bodyPr/>
          <a:lstStyle/>
          <a:p>
            <a:fld id="{26687587-1CF7-46F1-A829-B9798808C506}" type="slidenum">
              <a:rPr lang="en-IE" smtClean="0"/>
              <a:t>‹#›</a:t>
            </a:fld>
            <a:endParaRPr lang="en-IE"/>
          </a:p>
        </p:txBody>
      </p:sp>
    </p:spTree>
    <p:extLst>
      <p:ext uri="{BB962C8B-B14F-4D97-AF65-F5344CB8AC3E}">
        <p14:creationId xmlns:p14="http://schemas.microsoft.com/office/powerpoint/2010/main" val="3654436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B2F750-59EF-4FA7-830E-6F8E3EFB96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5206ECBC-BBAB-4851-815F-4D61FFAB1E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FA5044F-89B4-40EE-9F1F-04B836D403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4EA103-93DE-4279-9A31-3E5BCD3B2AB4}" type="datetimeFigureOut">
              <a:rPr lang="en-IE" smtClean="0"/>
              <a:t>02/03/2021</a:t>
            </a:fld>
            <a:endParaRPr lang="en-IE"/>
          </a:p>
        </p:txBody>
      </p:sp>
      <p:sp>
        <p:nvSpPr>
          <p:cNvPr id="5" name="Footer Placeholder 4">
            <a:extLst>
              <a:ext uri="{FF2B5EF4-FFF2-40B4-BE49-F238E27FC236}">
                <a16:creationId xmlns:a16="http://schemas.microsoft.com/office/drawing/2014/main" id="{63D7871A-D1B2-4BA2-9681-94483C25F8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137B50E7-1910-4D42-81AB-4A5218DEEB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87587-1CF7-46F1-A829-B9798808C506}" type="slidenum">
              <a:rPr lang="en-IE" smtClean="0"/>
              <a:t>‹#›</a:t>
            </a:fld>
            <a:endParaRPr lang="en-IE"/>
          </a:p>
        </p:txBody>
      </p:sp>
    </p:spTree>
    <p:extLst>
      <p:ext uri="{BB962C8B-B14F-4D97-AF65-F5344CB8AC3E}">
        <p14:creationId xmlns:p14="http://schemas.microsoft.com/office/powerpoint/2010/main" val="3390185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7.xml"/><Relationship Id="rId5" Type="http://schemas.openxmlformats.org/officeDocument/2006/relationships/image" Target="../media/image61.jpg"/><Relationship Id="rId4" Type="http://schemas.openxmlformats.org/officeDocument/2006/relationships/image" Target="../media/image60.jpg"/></Relationships>
</file>

<file path=ppt/slides/_rels/slide4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outdoor, posing, group&#10;&#10;Description automatically generated">
            <a:extLst>
              <a:ext uri="{FF2B5EF4-FFF2-40B4-BE49-F238E27FC236}">
                <a16:creationId xmlns:a16="http://schemas.microsoft.com/office/drawing/2014/main" id="{6126805A-2BA6-4407-B052-B885D3F4A3A5}"/>
              </a:ext>
            </a:extLst>
          </p:cNvPr>
          <p:cNvPicPr>
            <a:picLocks noChangeAspect="1"/>
          </p:cNvPicPr>
          <p:nvPr/>
        </p:nvPicPr>
        <p:blipFill rotWithShape="1">
          <a:blip r:embed="rId2">
            <a:extLst>
              <a:ext uri="{28A0092B-C50C-407E-A947-70E740481C1C}">
                <a14:useLocalDpi xmlns:a14="http://schemas.microsoft.com/office/drawing/2010/main" val="0"/>
              </a:ext>
            </a:extLst>
          </a:blip>
          <a:srcRect t="29032" r="-2" b="807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EF70145-8B0C-4881-A5F3-545321DDAE4C}"/>
              </a:ext>
            </a:extLst>
          </p:cNvPr>
          <p:cNvSpPr>
            <a:spLocks noGrp="1"/>
          </p:cNvSpPr>
          <p:nvPr>
            <p:ph type="ctrTitle"/>
          </p:nvPr>
        </p:nvSpPr>
        <p:spPr>
          <a:xfrm>
            <a:off x="477981" y="1122363"/>
            <a:ext cx="4023360" cy="3204134"/>
          </a:xfrm>
        </p:spPr>
        <p:txBody>
          <a:bodyPr anchor="b">
            <a:normAutofit/>
          </a:bodyPr>
          <a:lstStyle/>
          <a:p>
            <a:pPr algn="l"/>
            <a:r>
              <a:rPr lang="en-IE" sz="4800" dirty="0"/>
              <a:t>The Gods</a:t>
            </a:r>
          </a:p>
        </p:txBody>
      </p:sp>
      <p:sp>
        <p:nvSpPr>
          <p:cNvPr id="3" name="Subtitle 2">
            <a:extLst>
              <a:ext uri="{FF2B5EF4-FFF2-40B4-BE49-F238E27FC236}">
                <a16:creationId xmlns:a16="http://schemas.microsoft.com/office/drawing/2014/main" id="{8A575D96-588E-4B30-B15F-CA504B6D99C9}"/>
              </a:ext>
            </a:extLst>
          </p:cNvPr>
          <p:cNvSpPr>
            <a:spLocks noGrp="1"/>
          </p:cNvSpPr>
          <p:nvPr>
            <p:ph type="subTitle" idx="1"/>
          </p:nvPr>
        </p:nvSpPr>
        <p:spPr>
          <a:xfrm>
            <a:off x="477980" y="4872922"/>
            <a:ext cx="4023359" cy="1208141"/>
          </a:xfrm>
        </p:spPr>
        <p:txBody>
          <a:bodyPr>
            <a:normAutofit/>
          </a:bodyPr>
          <a:lstStyle/>
          <a:p>
            <a:pPr algn="l"/>
            <a:r>
              <a:rPr lang="en-IE" sz="2000" dirty="0"/>
              <a:t>Greek and Roman</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284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6416C2-82E7-4359-A52F-206B35DDCFF6}"/>
              </a:ext>
            </a:extLst>
          </p:cNvPr>
          <p:cNvSpPr>
            <a:spLocks noGrp="1"/>
          </p:cNvSpPr>
          <p:nvPr>
            <p:ph type="title"/>
          </p:nvPr>
        </p:nvSpPr>
        <p:spPr>
          <a:xfrm>
            <a:off x="589560" y="856180"/>
            <a:ext cx="4560584" cy="1128068"/>
          </a:xfrm>
        </p:spPr>
        <p:txBody>
          <a:bodyPr anchor="ctr">
            <a:normAutofit/>
          </a:bodyPr>
          <a:lstStyle/>
          <a:p>
            <a:r>
              <a:rPr lang="en-IE" sz="4000"/>
              <a:t>Stimulus Question</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5D9F7BE-5E4E-428E-8C35-35C756A3A96B}"/>
              </a:ext>
            </a:extLst>
          </p:cNvPr>
          <p:cNvSpPr>
            <a:spLocks noGrp="1"/>
          </p:cNvSpPr>
          <p:nvPr>
            <p:ph idx="1"/>
          </p:nvPr>
        </p:nvSpPr>
        <p:spPr>
          <a:xfrm>
            <a:off x="590719" y="2330505"/>
            <a:ext cx="4559425" cy="3979585"/>
          </a:xfrm>
        </p:spPr>
        <p:txBody>
          <a:bodyPr anchor="ctr">
            <a:normAutofit/>
          </a:bodyPr>
          <a:lstStyle/>
          <a:p>
            <a:r>
              <a:rPr lang="en-IE" sz="2000" dirty="0"/>
              <a:t>Study the image in this slide:</a:t>
            </a:r>
          </a:p>
          <a:p>
            <a:pPr marL="857250" lvl="1" indent="-400050">
              <a:buFont typeface="+mj-lt"/>
              <a:buAutoNum type="romanUcPeriod"/>
            </a:pPr>
            <a:r>
              <a:rPr lang="en-IE" sz="2000" dirty="0"/>
              <a:t>Describe this Mosaic</a:t>
            </a:r>
          </a:p>
          <a:p>
            <a:pPr marL="857250" lvl="1" indent="-400050">
              <a:buFont typeface="+mj-lt"/>
              <a:buAutoNum type="romanUcPeriod"/>
            </a:pPr>
            <a:r>
              <a:rPr lang="en-IE" sz="2000" dirty="0"/>
              <a:t>Who are the </a:t>
            </a:r>
            <a:r>
              <a:rPr lang="en-IE" sz="2000" i="1" dirty="0"/>
              <a:t>figures </a:t>
            </a:r>
            <a:r>
              <a:rPr lang="en-IE" sz="2000" dirty="0"/>
              <a:t>in the picture?</a:t>
            </a:r>
          </a:p>
          <a:p>
            <a:pPr marL="857250" lvl="1" indent="-400050">
              <a:buFont typeface="+mj-lt"/>
              <a:buAutoNum type="romanUcPeriod"/>
            </a:pPr>
            <a:r>
              <a:rPr lang="en-IE" sz="2000" dirty="0"/>
              <a:t>How might you tell which figure is Uranos/Caelus and which Gaia/Terra?</a:t>
            </a:r>
          </a:p>
          <a:p>
            <a:endParaRPr lang="en-IE" sz="2000" dirty="0"/>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p&#10;&#10;Description automatically generated with medium confidence">
            <a:extLst>
              <a:ext uri="{FF2B5EF4-FFF2-40B4-BE49-F238E27FC236}">
                <a16:creationId xmlns:a16="http://schemas.microsoft.com/office/drawing/2014/main" id="{51A17D17-92DA-4910-A70A-8D7A4880769D}"/>
              </a:ext>
            </a:extLst>
          </p:cNvPr>
          <p:cNvPicPr>
            <a:picLocks noChangeAspect="1"/>
          </p:cNvPicPr>
          <p:nvPr/>
        </p:nvPicPr>
        <p:blipFill rotWithShape="1">
          <a:blip r:embed="rId2">
            <a:extLst>
              <a:ext uri="{28A0092B-C50C-407E-A947-70E740481C1C}">
                <a14:useLocalDpi xmlns:a14="http://schemas.microsoft.com/office/drawing/2010/main" val="0"/>
              </a:ext>
            </a:extLst>
          </a:blip>
          <a:srcRect r="5612" b="2"/>
          <a:stretch/>
        </p:blipFill>
        <p:spPr>
          <a:xfrm>
            <a:off x="5977788" y="799352"/>
            <a:ext cx="5425410" cy="5259296"/>
          </a:xfrm>
          <a:prstGeom prst="rect">
            <a:avLst/>
          </a:prstGeom>
        </p:spPr>
      </p:pic>
    </p:spTree>
    <p:extLst>
      <p:ext uri="{BB962C8B-B14F-4D97-AF65-F5344CB8AC3E}">
        <p14:creationId xmlns:p14="http://schemas.microsoft.com/office/powerpoint/2010/main" val="3559250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CA756B4A-A33B-4068-8569-6A7ED692D79D}"/>
              </a:ext>
            </a:extLst>
          </p:cNvPr>
          <p:cNvPicPr>
            <a:picLocks noChangeAspect="1"/>
          </p:cNvPicPr>
          <p:nvPr/>
        </p:nvPicPr>
        <p:blipFill rotWithShape="1">
          <a:blip r:embed="rId2">
            <a:extLst>
              <a:ext uri="{28A0092B-C50C-407E-A947-70E740481C1C}">
                <a14:useLocalDpi xmlns:a14="http://schemas.microsoft.com/office/drawing/2010/main" val="0"/>
              </a:ext>
            </a:extLst>
          </a:blip>
          <a:srcRect t="3647" r="-2" b="2298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descr="A picture containing text&#10;&#10;Description automatically generated">
            <a:extLst>
              <a:ext uri="{FF2B5EF4-FFF2-40B4-BE49-F238E27FC236}">
                <a16:creationId xmlns:a16="http://schemas.microsoft.com/office/drawing/2014/main" id="{B264BF11-171D-4E13-9706-2B6BD626C0C1}"/>
              </a:ext>
            </a:extLst>
          </p:cNvPr>
          <p:cNvPicPr>
            <a:picLocks noChangeAspect="1"/>
          </p:cNvPicPr>
          <p:nvPr/>
        </p:nvPicPr>
        <p:blipFill rotWithShape="1">
          <a:blip r:embed="rId3">
            <a:extLst>
              <a:ext uri="{28A0092B-C50C-407E-A947-70E740481C1C}">
                <a14:useLocalDpi xmlns:a14="http://schemas.microsoft.com/office/drawing/2010/main" val="0"/>
              </a:ext>
            </a:extLst>
          </a:blip>
          <a:srcRect t="19583" r="-2" b="-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4" name="Freeform: Shape 13">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95E172D0-3132-4DAF-9789-1DA7FF0ACEB2}"/>
              </a:ext>
            </a:extLst>
          </p:cNvPr>
          <p:cNvSpPr>
            <a:spLocks noGrp="1"/>
          </p:cNvSpPr>
          <p:nvPr>
            <p:ph type="title"/>
          </p:nvPr>
        </p:nvSpPr>
        <p:spPr>
          <a:xfrm>
            <a:off x="448056" y="859536"/>
            <a:ext cx="4832802" cy="1243584"/>
          </a:xfrm>
        </p:spPr>
        <p:txBody>
          <a:bodyPr>
            <a:normAutofit/>
          </a:bodyPr>
          <a:lstStyle/>
          <a:p>
            <a:r>
              <a:rPr lang="en-IE" sz="3400"/>
              <a:t>Downfall of Uranos</a:t>
            </a:r>
          </a:p>
        </p:txBody>
      </p:sp>
      <p:sp>
        <p:nvSpPr>
          <p:cNvPr id="18" name="Rectangle 17">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0" name="Rectangle 19">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2704EC9-988A-45EB-AFA4-1AEA2087EB8B}"/>
              </a:ext>
            </a:extLst>
          </p:cNvPr>
          <p:cNvSpPr>
            <a:spLocks noGrp="1"/>
          </p:cNvSpPr>
          <p:nvPr>
            <p:ph idx="1"/>
          </p:nvPr>
        </p:nvSpPr>
        <p:spPr>
          <a:xfrm>
            <a:off x="448056" y="2512611"/>
            <a:ext cx="4832803" cy="3664351"/>
          </a:xfrm>
        </p:spPr>
        <p:txBody>
          <a:bodyPr>
            <a:normAutofit/>
          </a:bodyPr>
          <a:lstStyle/>
          <a:p>
            <a:r>
              <a:rPr lang="en-IE" sz="1300" dirty="0"/>
              <a:t>As you might imagine, Uranos’ locking Gaia’s children away didn’t sit well with Gaia.</a:t>
            </a:r>
          </a:p>
          <a:p>
            <a:r>
              <a:rPr lang="en-IE" sz="1300" dirty="0"/>
              <a:t>She conspired with her Titan children – who were the only one’s free – to dethrone Uranos and free her other children.</a:t>
            </a:r>
          </a:p>
          <a:p>
            <a:r>
              <a:rPr lang="en-IE" sz="1300" dirty="0"/>
              <a:t>Cronos – her youngest son – would be the primary conspirator.</a:t>
            </a:r>
          </a:p>
          <a:p>
            <a:r>
              <a:rPr lang="en-IE" sz="1300" dirty="0"/>
              <a:t>He was given a</a:t>
            </a:r>
            <a:r>
              <a:rPr lang="en-IE" sz="1300" b="1" dirty="0"/>
              <a:t> adamantine sickle</a:t>
            </a:r>
            <a:r>
              <a:rPr lang="en-IE" sz="1300" dirty="0"/>
              <a:t> – usually associated with harvest to attack Uranos.</a:t>
            </a:r>
          </a:p>
          <a:p>
            <a:r>
              <a:rPr lang="en-IE" sz="1300" dirty="0"/>
              <a:t>They waited till night fall, when Uranos would descend from the heavens and lay with his wife, Gaia. Cronos attached his father and castrated him with the sickles – cut off his genitals.</a:t>
            </a:r>
          </a:p>
          <a:p>
            <a:r>
              <a:rPr lang="en-IE" sz="1300" dirty="0"/>
              <a:t>Uranos was dethroned. In some versions, the blood from his wound fell on the Earth/Gaia to give birth to the Giants and the Furies; and in others his genitals were tossed into the sea, where is semen would produce the lovely Aphrodite.</a:t>
            </a:r>
          </a:p>
        </p:txBody>
      </p:sp>
    </p:spTree>
    <p:extLst>
      <p:ext uri="{BB962C8B-B14F-4D97-AF65-F5344CB8AC3E}">
        <p14:creationId xmlns:p14="http://schemas.microsoft.com/office/powerpoint/2010/main" val="464991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ky, outdoor, grass, smoke&#10;&#10;Description automatically generated">
            <a:extLst>
              <a:ext uri="{FF2B5EF4-FFF2-40B4-BE49-F238E27FC236}">
                <a16:creationId xmlns:a16="http://schemas.microsoft.com/office/drawing/2014/main" id="{B0F53198-4FA1-46F7-929C-939A48EC1580}"/>
              </a:ext>
            </a:extLst>
          </p:cNvPr>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3047" y="10"/>
            <a:ext cx="12191999" cy="6857990"/>
          </a:xfrm>
          <a:prstGeom prst="rect">
            <a:avLst/>
          </a:prstGeom>
        </p:spPr>
      </p:pic>
      <p:sp>
        <p:nvSpPr>
          <p:cNvPr id="22" name="Rectangle 2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61D534-B67D-46C9-BD5E-744189A1851D}"/>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The Titans</a:t>
            </a:r>
          </a:p>
        </p:txBody>
      </p:sp>
      <p:sp>
        <p:nvSpPr>
          <p:cNvPr id="3" name="Text Placeholder 2">
            <a:extLst>
              <a:ext uri="{FF2B5EF4-FFF2-40B4-BE49-F238E27FC236}">
                <a16:creationId xmlns:a16="http://schemas.microsoft.com/office/drawing/2014/main" id="{B15596FC-74E0-4AE5-A849-9EE06301B9A8}"/>
              </a:ext>
            </a:extLst>
          </p:cNvPr>
          <p:cNvSpPr>
            <a:spLocks noGrp="1"/>
          </p:cNvSpPr>
          <p:nvPr>
            <p:ph type="body"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r>
              <a:rPr lang="en-US">
                <a:solidFill>
                  <a:srgbClr val="FFFFFF"/>
                </a:solidFill>
              </a:rPr>
              <a:t>Reign of Cronos and the Golden Age</a:t>
            </a:r>
          </a:p>
        </p:txBody>
      </p:sp>
    </p:spTree>
    <p:extLst>
      <p:ext uri="{BB962C8B-B14F-4D97-AF65-F5344CB8AC3E}">
        <p14:creationId xmlns:p14="http://schemas.microsoft.com/office/powerpoint/2010/main" val="3881444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F8355-63B4-479A-B8AC-C492EBCF585B}"/>
              </a:ext>
            </a:extLst>
          </p:cNvPr>
          <p:cNvSpPr>
            <a:spLocks noGrp="1"/>
          </p:cNvSpPr>
          <p:nvPr>
            <p:ph type="title"/>
          </p:nvPr>
        </p:nvSpPr>
        <p:spPr>
          <a:xfrm>
            <a:off x="4965430" y="629268"/>
            <a:ext cx="6586491" cy="1286160"/>
          </a:xfrm>
        </p:spPr>
        <p:txBody>
          <a:bodyPr anchor="b">
            <a:normAutofit/>
          </a:bodyPr>
          <a:lstStyle/>
          <a:p>
            <a:r>
              <a:rPr lang="en-IE" dirty="0"/>
              <a:t>Cronos/Saturn</a:t>
            </a:r>
          </a:p>
        </p:txBody>
      </p:sp>
      <p:sp>
        <p:nvSpPr>
          <p:cNvPr id="3" name="Content Placeholder 2">
            <a:extLst>
              <a:ext uri="{FF2B5EF4-FFF2-40B4-BE49-F238E27FC236}">
                <a16:creationId xmlns:a16="http://schemas.microsoft.com/office/drawing/2014/main" id="{72849435-CC60-4996-BFAE-AE55377180E9}"/>
              </a:ext>
            </a:extLst>
          </p:cNvPr>
          <p:cNvSpPr>
            <a:spLocks noGrp="1"/>
          </p:cNvSpPr>
          <p:nvPr>
            <p:ph idx="1"/>
          </p:nvPr>
        </p:nvSpPr>
        <p:spPr>
          <a:xfrm>
            <a:off x="4965431" y="2438400"/>
            <a:ext cx="6586489" cy="3785419"/>
          </a:xfrm>
        </p:spPr>
        <p:txBody>
          <a:bodyPr>
            <a:normAutofit/>
          </a:bodyPr>
          <a:lstStyle/>
          <a:p>
            <a:r>
              <a:rPr lang="en-IE" sz="2000" b="1" dirty="0"/>
              <a:t>Cronos</a:t>
            </a:r>
            <a:r>
              <a:rPr lang="en-IE" sz="2000" dirty="0"/>
              <a:t> was the youngest son of Gaia and Uranos. His Roman equivalent was </a:t>
            </a:r>
            <a:r>
              <a:rPr lang="en-IE" sz="2000" b="1" dirty="0"/>
              <a:t>Saturn</a:t>
            </a:r>
            <a:r>
              <a:rPr lang="en-IE" sz="2000" dirty="0"/>
              <a:t>.</a:t>
            </a:r>
          </a:p>
          <a:p>
            <a:r>
              <a:rPr lang="en-IE" sz="2000" dirty="0"/>
              <a:t>He is often associated with good harvest – particularly in Roman religion.</a:t>
            </a:r>
          </a:p>
          <a:p>
            <a:r>
              <a:rPr lang="en-IE" sz="2000" dirty="0"/>
              <a:t>During his reign, humans lived in the Golden Age in tune with nature – no poverty, hunger, war, disease, and death.</a:t>
            </a:r>
          </a:p>
          <a:p>
            <a:r>
              <a:rPr lang="en-IE" sz="2000" dirty="0"/>
              <a:t>However – like his father – he locked Gaia’s children up in Tartarus once more.</a:t>
            </a:r>
          </a:p>
          <a:p>
            <a:r>
              <a:rPr lang="en-IE" sz="2000" dirty="0"/>
              <a:t>What identifying feature is there for Cronos?</a:t>
            </a:r>
          </a:p>
        </p:txBody>
      </p:sp>
      <p:pic>
        <p:nvPicPr>
          <p:cNvPr id="4" name="Picture 3" descr="A drawing of a person sitting at a table&#10;&#10;Description automatically generated with low confidence">
            <a:extLst>
              <a:ext uri="{FF2B5EF4-FFF2-40B4-BE49-F238E27FC236}">
                <a16:creationId xmlns:a16="http://schemas.microsoft.com/office/drawing/2014/main" id="{7C2532EE-9C32-4CFD-B5A7-AC5C342A70AD}"/>
              </a:ext>
            </a:extLst>
          </p:cNvPr>
          <p:cNvPicPr>
            <a:picLocks noChangeAspect="1"/>
          </p:cNvPicPr>
          <p:nvPr/>
        </p:nvPicPr>
        <p:blipFill rotWithShape="1">
          <a:blip r:embed="rId2">
            <a:extLst>
              <a:ext uri="{28A0092B-C50C-407E-A947-70E740481C1C}">
                <a14:useLocalDpi xmlns:a14="http://schemas.microsoft.com/office/drawing/2010/main" val="0"/>
              </a:ext>
            </a:extLst>
          </a:blip>
          <a:srcRect r="13893"/>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1783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54EE2F-D3D3-4F9A-8C65-8EFCA41A7729}"/>
              </a:ext>
            </a:extLst>
          </p:cNvPr>
          <p:cNvSpPr>
            <a:spLocks noGrp="1"/>
          </p:cNvSpPr>
          <p:nvPr>
            <p:ph type="title"/>
          </p:nvPr>
        </p:nvSpPr>
        <p:spPr>
          <a:xfrm>
            <a:off x="594360" y="687479"/>
            <a:ext cx="3444240" cy="1574874"/>
          </a:xfrm>
        </p:spPr>
        <p:txBody>
          <a:bodyPr anchor="b">
            <a:normAutofit/>
          </a:bodyPr>
          <a:lstStyle/>
          <a:p>
            <a:r>
              <a:rPr lang="en-IE" sz="3400"/>
              <a:t>Cronos’ Children</a:t>
            </a:r>
          </a:p>
        </p:txBody>
      </p:sp>
      <p:grpSp>
        <p:nvGrpSpPr>
          <p:cNvPr id="19" name="Group 18">
            <a:extLst>
              <a:ext uri="{FF2B5EF4-FFF2-40B4-BE49-F238E27FC236}">
                <a16:creationId xmlns:a16="http://schemas.microsoft.com/office/drawing/2014/main" id="{A41D73DD-160B-4885-A9CF-94EADD70D4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7763256" y="73152"/>
            <a:chExt cx="1178966" cy="232963"/>
          </a:xfrm>
        </p:grpSpPr>
        <p:sp>
          <p:nvSpPr>
            <p:cNvPr id="20" name="Rectangle 64">
              <a:extLst>
                <a:ext uri="{FF2B5EF4-FFF2-40B4-BE49-F238E27FC236}">
                  <a16:creationId xmlns:a16="http://schemas.microsoft.com/office/drawing/2014/main" id="{163DBB78-4E4E-4B2A-B257-CD3C2408A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DD0F509B-05E7-42D0-9A4A-9BBA9ABA4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FF4A0A03-6FCB-47AB-A889-ABEAF35DE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8A6A27D1-12E0-4FAD-8C16-8A32A4EF2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90BF3193-B4B0-4FDB-9734-8C9FABA53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AB0CFE0F-0383-4629-9009-F66B040A1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5C7EB065-8792-4BDB-9863-6F1BAA3C4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45ACE59D-97B6-4DD1-BB37-12C292F18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5F2AAD78-5862-44FE-AB92-AF713D5F1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C9BF96B3-92E5-4693-B918-69EDD8FD7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5B9B69C3-A82A-4F4F-A3C4-9D2B5AFAD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ED3C38D4-9B11-4F5F-A279-1A30E0CFB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3100DDA4-8F42-4CB2-8921-3894F7BA05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A5936488-9C8D-40DA-BB04-6850F2235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1B9028EA-A394-4A9A-865A-E02D2D9AF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3E802313-55B4-481A-BFD3-000851BC8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708829DB-C817-49E6-9A68-CA180E94F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F6D48ED4-3DDF-47BF-87FA-07B83FD95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4796464F-801F-4ACF-8CA7-B166D8E42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EFBA0710-DB96-4132-8292-1ECBDADD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AB4D82E1-D432-4BB3-9D15-A37563D26200}"/>
              </a:ext>
            </a:extLst>
          </p:cNvPr>
          <p:cNvSpPr>
            <a:spLocks noGrp="1"/>
          </p:cNvSpPr>
          <p:nvPr>
            <p:ph idx="1"/>
          </p:nvPr>
        </p:nvSpPr>
        <p:spPr>
          <a:xfrm>
            <a:off x="594360" y="3155626"/>
            <a:ext cx="3444240" cy="2935176"/>
          </a:xfrm>
        </p:spPr>
        <p:txBody>
          <a:bodyPr anchor="ctr">
            <a:normAutofit fontScale="92500"/>
          </a:bodyPr>
          <a:lstStyle/>
          <a:p>
            <a:r>
              <a:rPr lang="en-IE" sz="1800" dirty="0"/>
              <a:t>He married his siter </a:t>
            </a:r>
            <a:r>
              <a:rPr lang="en-IE" sz="1800" b="1" dirty="0"/>
              <a:t>Rhea</a:t>
            </a:r>
            <a:r>
              <a:rPr lang="en-IE" sz="1800" dirty="0"/>
              <a:t> – or </a:t>
            </a:r>
            <a:r>
              <a:rPr lang="en-IE" sz="1800" b="1" dirty="0"/>
              <a:t>Opis</a:t>
            </a:r>
            <a:r>
              <a:rPr lang="en-IE" sz="1800" dirty="0"/>
              <a:t> in Roman mythology – and had 6 children – Hestia, Demeter, Hera, Hades, Poseidon, and Zeus.</a:t>
            </a:r>
          </a:p>
          <a:p>
            <a:r>
              <a:rPr lang="en-IE" sz="1800" dirty="0"/>
              <a:t>Both Gaia and Uranos had warned Cronos that </a:t>
            </a:r>
            <a:r>
              <a:rPr lang="en-IE" sz="1800" i="1" dirty="0"/>
              <a:t>one of his children would be more powerful than him and overthrow him</a:t>
            </a:r>
            <a:r>
              <a:rPr lang="en-IE" sz="1800" dirty="0"/>
              <a:t>.</a:t>
            </a:r>
          </a:p>
          <a:p>
            <a:r>
              <a:rPr lang="en-IE" sz="1800" dirty="0"/>
              <a:t>So, Cronos ate 5 of the six children to prevent them overthrowing him.</a:t>
            </a:r>
          </a:p>
          <a:p>
            <a:endParaRPr lang="en-IE" sz="1800" dirty="0"/>
          </a:p>
          <a:p>
            <a:endParaRPr lang="en-IE" sz="1800" dirty="0"/>
          </a:p>
        </p:txBody>
      </p:sp>
      <p:pic>
        <p:nvPicPr>
          <p:cNvPr id="9" name="Picture 8" descr="A picture containing text&#10;&#10;Description automatically generated">
            <a:extLst>
              <a:ext uri="{FF2B5EF4-FFF2-40B4-BE49-F238E27FC236}">
                <a16:creationId xmlns:a16="http://schemas.microsoft.com/office/drawing/2014/main" id="{4A597706-BE37-4B68-8714-38B793A7BA8D}"/>
              </a:ext>
            </a:extLst>
          </p:cNvPr>
          <p:cNvPicPr>
            <a:picLocks noChangeAspect="1"/>
          </p:cNvPicPr>
          <p:nvPr/>
        </p:nvPicPr>
        <p:blipFill rotWithShape="1">
          <a:blip r:embed="rId2">
            <a:extLst>
              <a:ext uri="{28A0092B-C50C-407E-A947-70E740481C1C}">
                <a14:useLocalDpi xmlns:a14="http://schemas.microsoft.com/office/drawing/2010/main" val="0"/>
              </a:ext>
            </a:extLst>
          </a:blip>
          <a:srcRect r="-3" b="11637"/>
          <a:stretch/>
        </p:blipFill>
        <p:spPr>
          <a:xfrm>
            <a:off x="4466900" y="531074"/>
            <a:ext cx="3566160" cy="5577118"/>
          </a:xfrm>
          <a:prstGeom prst="rect">
            <a:avLst/>
          </a:prstGeom>
        </p:spPr>
      </p:pic>
      <p:pic>
        <p:nvPicPr>
          <p:cNvPr id="7" name="Picture 6" descr="A picture containing text, indoor, dog, laying&#10;&#10;Description automatically generated">
            <a:extLst>
              <a:ext uri="{FF2B5EF4-FFF2-40B4-BE49-F238E27FC236}">
                <a16:creationId xmlns:a16="http://schemas.microsoft.com/office/drawing/2014/main" id="{A7B5152A-207B-458D-B1D7-068E22C411BB}"/>
              </a:ext>
            </a:extLst>
          </p:cNvPr>
          <p:cNvPicPr>
            <a:picLocks noChangeAspect="1"/>
          </p:cNvPicPr>
          <p:nvPr/>
        </p:nvPicPr>
        <p:blipFill rotWithShape="1">
          <a:blip r:embed="rId3">
            <a:extLst>
              <a:ext uri="{28A0092B-C50C-407E-A947-70E740481C1C}">
                <a14:useLocalDpi xmlns:a14="http://schemas.microsoft.com/office/drawing/2010/main" val="0"/>
              </a:ext>
            </a:extLst>
          </a:blip>
          <a:srcRect r="-2" b="24896"/>
          <a:stretch/>
        </p:blipFill>
        <p:spPr>
          <a:xfrm>
            <a:off x="8321044" y="531074"/>
            <a:ext cx="3566160" cy="5577118"/>
          </a:xfrm>
          <a:prstGeom prst="rect">
            <a:avLst/>
          </a:prstGeom>
        </p:spPr>
      </p:pic>
      <p:sp>
        <p:nvSpPr>
          <p:cNvPr id="41" name="Rectangle 40">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1212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551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94DFBFA-F1E9-4FEB-B0F2-9E4ABB76D1BC}"/>
              </a:ext>
            </a:extLst>
          </p:cNvPr>
          <p:cNvSpPr>
            <a:spLocks noGrp="1"/>
          </p:cNvSpPr>
          <p:nvPr>
            <p:ph type="title"/>
          </p:nvPr>
        </p:nvSpPr>
        <p:spPr>
          <a:xfrm>
            <a:off x="524256" y="491260"/>
            <a:ext cx="6594189" cy="1625210"/>
          </a:xfrm>
        </p:spPr>
        <p:txBody>
          <a:bodyPr>
            <a:normAutofit/>
          </a:bodyPr>
          <a:lstStyle/>
          <a:p>
            <a:r>
              <a:rPr lang="en-IE">
                <a:solidFill>
                  <a:srgbClr val="FFFFFF"/>
                </a:solidFill>
              </a:rPr>
              <a:t>Zeus’ Upbringing</a:t>
            </a:r>
          </a:p>
        </p:txBody>
      </p:sp>
      <p:pic>
        <p:nvPicPr>
          <p:cNvPr id="5" name="Picture 4" descr="A picture containing building, sculpture, person, outdoor&#10;&#10;Description automatically generated">
            <a:extLst>
              <a:ext uri="{FF2B5EF4-FFF2-40B4-BE49-F238E27FC236}">
                <a16:creationId xmlns:a16="http://schemas.microsoft.com/office/drawing/2014/main" id="{1DFB47D5-AB39-4094-89E2-618D723A7BAC}"/>
              </a:ext>
            </a:extLst>
          </p:cNvPr>
          <p:cNvPicPr>
            <a:picLocks noChangeAspect="1"/>
          </p:cNvPicPr>
          <p:nvPr/>
        </p:nvPicPr>
        <p:blipFill rotWithShape="1">
          <a:blip r:embed="rId2">
            <a:extLst>
              <a:ext uri="{28A0092B-C50C-407E-A947-70E740481C1C}">
                <a14:useLocalDpi xmlns:a14="http://schemas.microsoft.com/office/drawing/2010/main" val="0"/>
              </a:ext>
            </a:extLst>
          </a:blip>
          <a:srcRect l="4785" r="8545" b="2"/>
          <a:stretch/>
        </p:blipFill>
        <p:spPr>
          <a:xfrm>
            <a:off x="327546" y="2454903"/>
            <a:ext cx="3442801" cy="4080254"/>
          </a:xfrm>
          <a:prstGeom prst="rect">
            <a:avLst/>
          </a:prstGeom>
        </p:spPr>
      </p:pic>
      <p:pic>
        <p:nvPicPr>
          <p:cNvPr id="7" name="Picture 6" descr="A picture containing outdoor, nature, cave&#10;&#10;Description automatically generated">
            <a:extLst>
              <a:ext uri="{FF2B5EF4-FFF2-40B4-BE49-F238E27FC236}">
                <a16:creationId xmlns:a16="http://schemas.microsoft.com/office/drawing/2014/main" id="{CD50BCE9-8ABF-4D96-B52E-C6BABE39C9A9}"/>
              </a:ext>
            </a:extLst>
          </p:cNvPr>
          <p:cNvPicPr>
            <a:picLocks noChangeAspect="1"/>
          </p:cNvPicPr>
          <p:nvPr/>
        </p:nvPicPr>
        <p:blipFill rotWithShape="1">
          <a:blip r:embed="rId3">
            <a:extLst>
              <a:ext uri="{28A0092B-C50C-407E-A947-70E740481C1C}">
                <a14:useLocalDpi xmlns:a14="http://schemas.microsoft.com/office/drawing/2010/main" val="0"/>
              </a:ext>
            </a:extLst>
          </a:blip>
          <a:srcRect l="24055" r="19413" b="1"/>
          <a:stretch/>
        </p:blipFill>
        <p:spPr>
          <a:xfrm>
            <a:off x="3942260" y="2454901"/>
            <a:ext cx="3442803" cy="4080255"/>
          </a:xfrm>
          <a:prstGeom prst="rect">
            <a:avLst/>
          </a:prstGeom>
        </p:spPr>
      </p:pic>
      <p:sp>
        <p:nvSpPr>
          <p:cNvPr id="41"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EF4A1EE-AFD0-436E-A9A6-D136ED8D79CB}"/>
              </a:ext>
            </a:extLst>
          </p:cNvPr>
          <p:cNvSpPr>
            <a:spLocks noGrp="1"/>
          </p:cNvSpPr>
          <p:nvPr>
            <p:ph idx="1"/>
          </p:nvPr>
        </p:nvSpPr>
        <p:spPr>
          <a:xfrm>
            <a:off x="7957973" y="763523"/>
            <a:ext cx="3511296" cy="5330952"/>
          </a:xfrm>
        </p:spPr>
        <p:txBody>
          <a:bodyPr anchor="ctr">
            <a:normAutofit lnSpcReduction="10000"/>
          </a:bodyPr>
          <a:lstStyle/>
          <a:p>
            <a:r>
              <a:rPr lang="en-IE" sz="2400" dirty="0">
                <a:solidFill>
                  <a:srgbClr val="FFFFFF"/>
                </a:solidFill>
              </a:rPr>
              <a:t>Rhea was horrified at Cronos’ actions. While pregnant with the last child, Zeus, she retreated to Crete and the cave of Dicte to give birth.</a:t>
            </a:r>
          </a:p>
          <a:p>
            <a:r>
              <a:rPr lang="en-IE" sz="2400" dirty="0">
                <a:solidFill>
                  <a:srgbClr val="FFFFFF"/>
                </a:solidFill>
              </a:rPr>
              <a:t>Zeus was raised by the nymphs Adrastia and Ida to raise. And the protection of the Curetes. Zeus was fed on the milk of the goat Amalthea.</a:t>
            </a:r>
          </a:p>
          <a:p>
            <a:r>
              <a:rPr lang="en-IE" sz="2400" dirty="0">
                <a:solidFill>
                  <a:srgbClr val="FFFFFF"/>
                </a:solidFill>
              </a:rPr>
              <a:t>In the meantime, Rhea gave Cronos a stone swaddled in cloth to eat.</a:t>
            </a:r>
          </a:p>
        </p:txBody>
      </p:sp>
    </p:spTree>
    <p:extLst>
      <p:ext uri="{BB962C8B-B14F-4D97-AF65-F5344CB8AC3E}">
        <p14:creationId xmlns:p14="http://schemas.microsoft.com/office/powerpoint/2010/main" val="54086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c 18">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le 1">
            <a:extLst>
              <a:ext uri="{FF2B5EF4-FFF2-40B4-BE49-F238E27FC236}">
                <a16:creationId xmlns:a16="http://schemas.microsoft.com/office/drawing/2014/main" id="{A269ABD1-F30E-4FC1-A30D-E152F7044011}"/>
              </a:ext>
            </a:extLst>
          </p:cNvPr>
          <p:cNvSpPr>
            <a:spLocks noGrp="1"/>
          </p:cNvSpPr>
          <p:nvPr>
            <p:ph type="title"/>
          </p:nvPr>
        </p:nvSpPr>
        <p:spPr>
          <a:xfrm>
            <a:off x="4184542" y="486184"/>
            <a:ext cx="7363990" cy="1325563"/>
          </a:xfrm>
        </p:spPr>
        <p:txBody>
          <a:bodyPr>
            <a:normAutofit/>
          </a:bodyPr>
          <a:lstStyle/>
          <a:p>
            <a:r>
              <a:rPr lang="en-IE" dirty="0"/>
              <a:t>The </a:t>
            </a:r>
            <a:r>
              <a:rPr lang="en-IE" dirty="0" err="1"/>
              <a:t>Titanomachy</a:t>
            </a:r>
            <a:endParaRPr lang="en-IE" dirty="0"/>
          </a:p>
        </p:txBody>
      </p:sp>
      <p:pic>
        <p:nvPicPr>
          <p:cNvPr id="9" name="Picture 8">
            <a:extLst>
              <a:ext uri="{FF2B5EF4-FFF2-40B4-BE49-F238E27FC236}">
                <a16:creationId xmlns:a16="http://schemas.microsoft.com/office/drawing/2014/main" id="{487455AD-6193-4686-8597-ABAD86CCFE70}"/>
              </a:ext>
            </a:extLst>
          </p:cNvPr>
          <p:cNvPicPr>
            <a:picLocks noChangeAspect="1"/>
          </p:cNvPicPr>
          <p:nvPr/>
        </p:nvPicPr>
        <p:blipFill rotWithShape="1">
          <a:blip r:embed="rId2">
            <a:extLst>
              <a:ext uri="{28A0092B-C50C-407E-A947-70E740481C1C}">
                <a14:useLocalDpi xmlns:a14="http://schemas.microsoft.com/office/drawing/2010/main" val="0"/>
              </a:ext>
            </a:extLst>
          </a:blip>
          <a:srcRect r="3" b="3"/>
          <a:stretch/>
        </p:blipFill>
        <p:spPr>
          <a:xfrm>
            <a:off x="581526" y="258142"/>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7" name="Picture 6" descr="A picture containing text&#10;&#10;Description automatically generated">
            <a:extLst>
              <a:ext uri="{FF2B5EF4-FFF2-40B4-BE49-F238E27FC236}">
                <a16:creationId xmlns:a16="http://schemas.microsoft.com/office/drawing/2014/main" id="{6C74C958-4557-4078-BFD3-B70479864FBA}"/>
              </a:ext>
            </a:extLst>
          </p:cNvPr>
          <p:cNvPicPr>
            <a:picLocks noChangeAspect="1"/>
          </p:cNvPicPr>
          <p:nvPr/>
        </p:nvPicPr>
        <p:blipFill rotWithShape="1">
          <a:blip r:embed="rId3">
            <a:extLst>
              <a:ext uri="{28A0092B-C50C-407E-A947-70E740481C1C}">
                <a14:useLocalDpi xmlns:a14="http://schemas.microsoft.com/office/drawing/2010/main" val="0"/>
              </a:ext>
            </a:extLst>
          </a:blip>
          <a:srcRect l="7587" r="14662"/>
          <a:stretch/>
        </p:blipFill>
        <p:spPr>
          <a:xfrm>
            <a:off x="581526" y="3486449"/>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3" name="Content Placeholder 2">
            <a:extLst>
              <a:ext uri="{FF2B5EF4-FFF2-40B4-BE49-F238E27FC236}">
                <a16:creationId xmlns:a16="http://schemas.microsoft.com/office/drawing/2014/main" id="{2B627C11-FBDA-4169-92CF-879AF7F5A468}"/>
              </a:ext>
            </a:extLst>
          </p:cNvPr>
          <p:cNvSpPr>
            <a:spLocks noGrp="1"/>
          </p:cNvSpPr>
          <p:nvPr>
            <p:ph idx="1"/>
          </p:nvPr>
        </p:nvSpPr>
        <p:spPr>
          <a:xfrm>
            <a:off x="4184542" y="1946684"/>
            <a:ext cx="7363990" cy="4351338"/>
          </a:xfrm>
        </p:spPr>
        <p:txBody>
          <a:bodyPr>
            <a:normAutofit/>
          </a:bodyPr>
          <a:lstStyle/>
          <a:p>
            <a:r>
              <a:rPr lang="en-IE" sz="1500" dirty="0"/>
              <a:t>When Zeus was raised to adulthood he return to Cronos with a poison given him by Metis. He gave the drink to Cronos who drank it and then hurled up Zeus’ siblings – Poseidon first, then Hades, then Hera, Demeter, and Hestia.</a:t>
            </a:r>
          </a:p>
          <a:p>
            <a:r>
              <a:rPr lang="en-IE" sz="1500" dirty="0"/>
              <a:t>They launched a war against their father and the ruling gods; 10 year war between Cronos’ children – now called the Olympians – and the Titans. (Some Titans like Prometheus, Epimetheus, Rhea, Gaia, and the other female goddesses, sided with Zeus and his siblings).</a:t>
            </a:r>
          </a:p>
          <a:p>
            <a:r>
              <a:rPr lang="en-IE" sz="1500" dirty="0"/>
              <a:t>Zeus – on the advice of Gaia – freed Gaia’s children from the Tartarus. They would help Zeus overthrow the Titans.</a:t>
            </a:r>
          </a:p>
          <a:p>
            <a:r>
              <a:rPr lang="en-IE" sz="1500" dirty="0"/>
              <a:t>The Cyclopes gave Zeus a lightning bolt, Poseidon a Trident, and Hades a Helmet.</a:t>
            </a:r>
          </a:p>
          <a:p>
            <a:r>
              <a:rPr lang="en-IE" sz="1500" dirty="0"/>
              <a:t>Atlas, son Iapetus and Asia, would lead the Titans in the War. But, ultimately they would be defeated and those Titans who had fought against Zeus and the Olympians were locked up in Tartarus.</a:t>
            </a:r>
          </a:p>
          <a:p>
            <a:r>
              <a:rPr lang="en-IE" sz="1500" dirty="0"/>
              <a:t>Atlas was forced to hold Gaia and Uranos apart forever – preventing them conceiving new children.</a:t>
            </a:r>
          </a:p>
        </p:txBody>
      </p:sp>
    </p:spTree>
    <p:extLst>
      <p:ext uri="{BB962C8B-B14F-4D97-AF65-F5344CB8AC3E}">
        <p14:creationId xmlns:p14="http://schemas.microsoft.com/office/powerpoint/2010/main" val="1338687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5" name="Freeform 21">
            <a:extLst>
              <a:ext uri="{FF2B5EF4-FFF2-40B4-BE49-F238E27FC236}">
                <a16:creationId xmlns:a16="http://schemas.microsoft.com/office/drawing/2014/main" id="{FEB0B922-A6AE-4089-8B21-F3E1A7709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37586" cy="6858000"/>
          </a:xfrm>
          <a:custGeom>
            <a:avLst/>
            <a:gdLst>
              <a:gd name="connsiteX0" fmla="*/ 0 w 10237586"/>
              <a:gd name="connsiteY0" fmla="*/ 0 h 6858000"/>
              <a:gd name="connsiteX1" fmla="*/ 7061432 w 10237586"/>
              <a:gd name="connsiteY1" fmla="*/ 0 h 6858000"/>
              <a:gd name="connsiteX2" fmla="*/ 10237586 w 10237586"/>
              <a:gd name="connsiteY2" fmla="*/ 6858000 h 6858000"/>
              <a:gd name="connsiteX3" fmla="*/ 0 w 102375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237586" h="6858000">
                <a:moveTo>
                  <a:pt x="0" y="0"/>
                </a:moveTo>
                <a:lnTo>
                  <a:pt x="7061432" y="0"/>
                </a:lnTo>
                <a:lnTo>
                  <a:pt x="10237586" y="6858000"/>
                </a:lnTo>
                <a:lnTo>
                  <a:pt x="0" y="6858000"/>
                </a:lnTo>
                <a:close/>
              </a:path>
            </a:pathLst>
          </a:custGeom>
          <a:solidFill>
            <a:srgbClr val="000000">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20">
            <a:extLst>
              <a:ext uri="{FF2B5EF4-FFF2-40B4-BE49-F238E27FC236}">
                <a16:creationId xmlns:a16="http://schemas.microsoft.com/office/drawing/2014/main" id="{C5EB7378-ADA3-4D6E-8E3A-09FAD1478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9685771-EED1-462D-A62A-B0B677F3AE23}"/>
              </a:ext>
            </a:extLst>
          </p:cNvPr>
          <p:cNvSpPr>
            <a:spLocks noGrp="1"/>
          </p:cNvSpPr>
          <p:nvPr>
            <p:ph type="title"/>
          </p:nvPr>
        </p:nvSpPr>
        <p:spPr>
          <a:xfrm>
            <a:off x="838200" y="365125"/>
            <a:ext cx="10515600" cy="1325563"/>
          </a:xfrm>
        </p:spPr>
        <p:txBody>
          <a:bodyPr>
            <a:normAutofit/>
          </a:bodyPr>
          <a:lstStyle/>
          <a:p>
            <a:r>
              <a:rPr lang="en-IE">
                <a:solidFill>
                  <a:srgbClr val="FFFFFF"/>
                </a:solidFill>
              </a:rPr>
              <a:t>What happened to Cronos/Saturn?</a:t>
            </a:r>
          </a:p>
        </p:txBody>
      </p:sp>
      <p:sp>
        <p:nvSpPr>
          <p:cNvPr id="3" name="Content Placeholder 2">
            <a:extLst>
              <a:ext uri="{FF2B5EF4-FFF2-40B4-BE49-F238E27FC236}">
                <a16:creationId xmlns:a16="http://schemas.microsoft.com/office/drawing/2014/main" id="{D0E78224-3066-4173-8D55-EFD82579F91C}"/>
              </a:ext>
            </a:extLst>
          </p:cNvPr>
          <p:cNvSpPr>
            <a:spLocks noGrp="1"/>
          </p:cNvSpPr>
          <p:nvPr>
            <p:ph idx="1"/>
          </p:nvPr>
        </p:nvSpPr>
        <p:spPr>
          <a:xfrm>
            <a:off x="838200" y="2021249"/>
            <a:ext cx="6855727" cy="4941526"/>
          </a:xfrm>
        </p:spPr>
        <p:txBody>
          <a:bodyPr>
            <a:normAutofit/>
          </a:bodyPr>
          <a:lstStyle/>
          <a:p>
            <a:r>
              <a:rPr lang="en-IE" sz="2000" dirty="0">
                <a:solidFill>
                  <a:srgbClr val="FFFFFF"/>
                </a:solidFill>
              </a:rPr>
              <a:t>In some version, Saturn is locked up in Tartarus with the Titans to continue his rule there.</a:t>
            </a:r>
          </a:p>
          <a:p>
            <a:r>
              <a:rPr lang="en-IE" sz="2000" dirty="0">
                <a:solidFill>
                  <a:srgbClr val="FFFFFF"/>
                </a:solidFill>
              </a:rPr>
              <a:t>But, according to Virgil, Saturn came to Italy or Hesperia (Greek name) as an ousted king.</a:t>
            </a:r>
          </a:p>
          <a:p>
            <a:r>
              <a:rPr lang="en-IE" sz="2000" dirty="0">
                <a:solidFill>
                  <a:srgbClr val="FFFFFF"/>
                </a:solidFill>
              </a:rPr>
              <a:t>He came to the land of Latium (central Italy around Rome) and founded the people of Latium teaching them agriculture.</a:t>
            </a:r>
          </a:p>
          <a:p>
            <a:r>
              <a:rPr lang="en-IE" sz="2000" dirty="0">
                <a:solidFill>
                  <a:srgbClr val="FFFFFF"/>
                </a:solidFill>
              </a:rPr>
              <a:t>The Romans had a festival in honour of Saturn, the </a:t>
            </a:r>
            <a:r>
              <a:rPr lang="en-IE" sz="2000" i="1" dirty="0">
                <a:solidFill>
                  <a:srgbClr val="FFFFFF"/>
                </a:solidFill>
              </a:rPr>
              <a:t>Saturnalia</a:t>
            </a:r>
            <a:r>
              <a:rPr lang="en-IE" sz="2000" dirty="0">
                <a:solidFill>
                  <a:srgbClr val="FFFFFF"/>
                </a:solidFill>
              </a:rPr>
              <a:t>, between 17</a:t>
            </a:r>
            <a:r>
              <a:rPr lang="en-IE" sz="2000" baseline="30000" dirty="0">
                <a:solidFill>
                  <a:srgbClr val="FFFFFF"/>
                </a:solidFill>
              </a:rPr>
              <a:t>th</a:t>
            </a:r>
            <a:r>
              <a:rPr lang="en-IE" sz="2000" dirty="0">
                <a:solidFill>
                  <a:srgbClr val="FFFFFF"/>
                </a:solidFill>
              </a:rPr>
              <a:t> to the 23</a:t>
            </a:r>
            <a:r>
              <a:rPr lang="en-IE" sz="2000" baseline="30000" dirty="0">
                <a:solidFill>
                  <a:srgbClr val="FFFFFF"/>
                </a:solidFill>
              </a:rPr>
              <a:t>rd</a:t>
            </a:r>
            <a:r>
              <a:rPr lang="en-IE" sz="2000" dirty="0">
                <a:solidFill>
                  <a:srgbClr val="FFFFFF"/>
                </a:solidFill>
              </a:rPr>
              <a:t> of December, around the Winter Solstice. The social norms of Rome would be reversed, slaves would be masters, masters slaves; people would wear masks and give small gifts to each other and celebrate. This meaning to reflect the Golden Age of Saturn’s rule.</a:t>
            </a:r>
          </a:p>
          <a:p>
            <a:r>
              <a:rPr lang="en-IE" sz="2000" dirty="0">
                <a:solidFill>
                  <a:srgbClr val="FFFFFF"/>
                </a:solidFill>
              </a:rPr>
              <a:t>People would greet each other with </a:t>
            </a:r>
            <a:r>
              <a:rPr lang="en-IE" sz="2000" i="1" dirty="0">
                <a:solidFill>
                  <a:srgbClr val="FFFFFF"/>
                </a:solidFill>
              </a:rPr>
              <a:t>Io Saturnalia</a:t>
            </a:r>
            <a:r>
              <a:rPr lang="en-IE" sz="2000" dirty="0">
                <a:solidFill>
                  <a:srgbClr val="FFFFFF"/>
                </a:solidFill>
              </a:rPr>
              <a:t>.</a:t>
            </a:r>
          </a:p>
          <a:p>
            <a:r>
              <a:rPr lang="en-IE" sz="2000" dirty="0">
                <a:solidFill>
                  <a:srgbClr val="FFFFFF"/>
                </a:solidFill>
              </a:rPr>
              <a:t>The Greek equivalent was called to </a:t>
            </a:r>
            <a:r>
              <a:rPr lang="en-IE" sz="2000" i="1" dirty="0" err="1">
                <a:solidFill>
                  <a:srgbClr val="FFFFFF"/>
                </a:solidFill>
              </a:rPr>
              <a:t>Kronia</a:t>
            </a:r>
            <a:r>
              <a:rPr lang="en-IE" sz="2000" dirty="0">
                <a:solidFill>
                  <a:srgbClr val="FFFFFF"/>
                </a:solidFill>
              </a:rPr>
              <a:t>.</a:t>
            </a:r>
          </a:p>
        </p:txBody>
      </p:sp>
      <p:pic>
        <p:nvPicPr>
          <p:cNvPr id="7" name="Picture 6" descr="A picture containing text, person, group&#10;&#10;Description automatically generated">
            <a:extLst>
              <a:ext uri="{FF2B5EF4-FFF2-40B4-BE49-F238E27FC236}">
                <a16:creationId xmlns:a16="http://schemas.microsoft.com/office/drawing/2014/main" id="{AF6AD6BF-3ABD-49E4-83DB-C5568E22829E}"/>
              </a:ext>
            </a:extLst>
          </p:cNvPr>
          <p:cNvPicPr>
            <a:picLocks noChangeAspect="1"/>
          </p:cNvPicPr>
          <p:nvPr/>
        </p:nvPicPr>
        <p:blipFill rotWithShape="1">
          <a:blip r:embed="rId2">
            <a:extLst>
              <a:ext uri="{28A0092B-C50C-407E-A947-70E740481C1C}">
                <a14:useLocalDpi xmlns:a14="http://schemas.microsoft.com/office/drawing/2010/main" val="0"/>
              </a:ext>
            </a:extLst>
          </a:blip>
          <a:srcRect t="15550" r="-1" b="2056"/>
          <a:stretch/>
        </p:blipFill>
        <p:spPr>
          <a:xfrm>
            <a:off x="8077539" y="1851555"/>
            <a:ext cx="2543659" cy="2101055"/>
          </a:xfrm>
          <a:prstGeom prst="rect">
            <a:avLst/>
          </a:prstGeom>
        </p:spPr>
      </p:pic>
      <p:pic>
        <p:nvPicPr>
          <p:cNvPr id="9" name="Picture 8" descr="A picture containing text, book&#10;&#10;Description automatically generated">
            <a:extLst>
              <a:ext uri="{FF2B5EF4-FFF2-40B4-BE49-F238E27FC236}">
                <a16:creationId xmlns:a16="http://schemas.microsoft.com/office/drawing/2014/main" id="{10ED391A-72FC-4052-90C7-786F8D1D05EC}"/>
              </a:ext>
            </a:extLst>
          </p:cNvPr>
          <p:cNvPicPr>
            <a:picLocks noChangeAspect="1"/>
          </p:cNvPicPr>
          <p:nvPr/>
        </p:nvPicPr>
        <p:blipFill rotWithShape="1">
          <a:blip r:embed="rId3">
            <a:extLst>
              <a:ext uri="{28A0092B-C50C-407E-A947-70E740481C1C}">
                <a14:useLocalDpi xmlns:a14="http://schemas.microsoft.com/office/drawing/2010/main" val="0"/>
              </a:ext>
            </a:extLst>
          </a:blip>
          <a:srcRect l="-548" t="-1" r="-1" b="907"/>
          <a:stretch/>
        </p:blipFill>
        <p:spPr>
          <a:xfrm>
            <a:off x="7912242" y="4274345"/>
            <a:ext cx="2874252" cy="2082005"/>
          </a:xfrm>
          <a:prstGeom prst="rect">
            <a:avLst/>
          </a:prstGeom>
        </p:spPr>
      </p:pic>
    </p:spTree>
    <p:extLst>
      <p:ext uri="{BB962C8B-B14F-4D97-AF65-F5344CB8AC3E}">
        <p14:creationId xmlns:p14="http://schemas.microsoft.com/office/powerpoint/2010/main" val="2883326462"/>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indoor, variety, several&#10;&#10;Description automatically generated">
            <a:extLst>
              <a:ext uri="{FF2B5EF4-FFF2-40B4-BE49-F238E27FC236}">
                <a16:creationId xmlns:a16="http://schemas.microsoft.com/office/drawing/2014/main" id="{A99876C5-CA56-4041-ABF3-91B4D7EADAE8}"/>
              </a:ext>
            </a:extLst>
          </p:cNvPr>
          <p:cNvPicPr>
            <a:picLocks noChangeAspect="1"/>
          </p:cNvPicPr>
          <p:nvPr/>
        </p:nvPicPr>
        <p:blipFill rotWithShape="1">
          <a:blip r:embed="rId2">
            <a:extLst>
              <a:ext uri="{28A0092B-C50C-407E-A947-70E740481C1C}">
                <a14:useLocalDpi xmlns:a14="http://schemas.microsoft.com/office/drawing/2010/main" val="0"/>
              </a:ext>
            </a:extLst>
          </a:blip>
          <a:srcRect l="6758" r="12353" b="-1"/>
          <a:stretch/>
        </p:blipFill>
        <p:spPr>
          <a:xfrm>
            <a:off x="-3047" y="10"/>
            <a:ext cx="12191999" cy="6857990"/>
          </a:xfrm>
          <a:prstGeom prst="rect">
            <a:avLst/>
          </a:prstGeom>
        </p:spPr>
      </p:pic>
      <p:sp>
        <p:nvSpPr>
          <p:cNvPr id="17" name="Rectangle 1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BE3794-BCFA-4BC9-B37A-ECDEA9122F7B}"/>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The Olympians</a:t>
            </a:r>
          </a:p>
        </p:txBody>
      </p:sp>
      <p:sp>
        <p:nvSpPr>
          <p:cNvPr id="3" name="Text Placeholder 2">
            <a:extLst>
              <a:ext uri="{FF2B5EF4-FFF2-40B4-BE49-F238E27FC236}">
                <a16:creationId xmlns:a16="http://schemas.microsoft.com/office/drawing/2014/main" id="{3438269D-F817-4657-B3E6-A02ABEE279D0}"/>
              </a:ext>
            </a:extLst>
          </p:cNvPr>
          <p:cNvSpPr>
            <a:spLocks noGrp="1"/>
          </p:cNvSpPr>
          <p:nvPr>
            <p:ph type="body"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r>
              <a:rPr lang="en-US" dirty="0">
                <a:solidFill>
                  <a:srgbClr val="FFFFFF"/>
                </a:solidFill>
              </a:rPr>
              <a:t>Profiles</a:t>
            </a:r>
          </a:p>
        </p:txBody>
      </p:sp>
    </p:spTree>
    <p:extLst>
      <p:ext uri="{BB962C8B-B14F-4D97-AF65-F5344CB8AC3E}">
        <p14:creationId xmlns:p14="http://schemas.microsoft.com/office/powerpoint/2010/main" val="2493829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mountain, outdoor, sky, nature&#10;&#10;Description automatically generated">
            <a:extLst>
              <a:ext uri="{FF2B5EF4-FFF2-40B4-BE49-F238E27FC236}">
                <a16:creationId xmlns:a16="http://schemas.microsoft.com/office/drawing/2014/main" id="{E8F421BB-B113-43E6-AD39-D93AE4611F9B}"/>
              </a:ext>
            </a:extLst>
          </p:cNvPr>
          <p:cNvPicPr>
            <a:picLocks noChangeAspect="1"/>
          </p:cNvPicPr>
          <p:nvPr/>
        </p:nvPicPr>
        <p:blipFill rotWithShape="1">
          <a:blip r:embed="rId2">
            <a:extLst>
              <a:ext uri="{28A0092B-C50C-407E-A947-70E740481C1C}">
                <a14:useLocalDpi xmlns:a14="http://schemas.microsoft.com/office/drawing/2010/main" val="0"/>
              </a:ext>
            </a:extLst>
          </a:blip>
          <a:srcRect l="2129"/>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7" name="Freeform: Shape 16">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407396-0054-4556-9980-8F32C9BD737B}"/>
              </a:ext>
            </a:extLst>
          </p:cNvPr>
          <p:cNvSpPr>
            <a:spLocks noGrp="1"/>
          </p:cNvSpPr>
          <p:nvPr>
            <p:ph type="title"/>
          </p:nvPr>
        </p:nvSpPr>
        <p:spPr>
          <a:xfrm>
            <a:off x="371094" y="1161288"/>
            <a:ext cx="3438144" cy="1125728"/>
          </a:xfrm>
        </p:spPr>
        <p:txBody>
          <a:bodyPr anchor="b">
            <a:normAutofit/>
          </a:bodyPr>
          <a:lstStyle/>
          <a:p>
            <a:r>
              <a:rPr lang="en-IE" sz="2800"/>
              <a:t>Mt Olympus</a:t>
            </a:r>
          </a:p>
        </p:txBody>
      </p:sp>
      <p:sp>
        <p:nvSpPr>
          <p:cNvPr id="21"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6CB9737A-60CF-43BE-9537-D2171BA76886}"/>
              </a:ext>
            </a:extLst>
          </p:cNvPr>
          <p:cNvSpPr>
            <a:spLocks noGrp="1"/>
          </p:cNvSpPr>
          <p:nvPr>
            <p:ph idx="1"/>
          </p:nvPr>
        </p:nvSpPr>
        <p:spPr>
          <a:xfrm>
            <a:off x="371094" y="2718054"/>
            <a:ext cx="3438906" cy="3207258"/>
          </a:xfrm>
        </p:spPr>
        <p:txBody>
          <a:bodyPr anchor="t">
            <a:normAutofit fontScale="92500"/>
          </a:bodyPr>
          <a:lstStyle/>
          <a:p>
            <a:r>
              <a:rPr lang="en-IE" sz="1700" dirty="0"/>
              <a:t>When Zeus and his siblings took control of the </a:t>
            </a:r>
            <a:r>
              <a:rPr lang="en-IE" sz="1700" i="1" dirty="0"/>
              <a:t>kosmos</a:t>
            </a:r>
            <a:r>
              <a:rPr lang="en-IE" sz="1700" dirty="0"/>
              <a:t> they ruled from the peak of one of the tallest mountain in Greece, Mt. Olympus.</a:t>
            </a:r>
          </a:p>
          <a:p>
            <a:r>
              <a:rPr lang="en-IE" sz="1700" dirty="0"/>
              <a:t>Many of Zeus siblings and children would become one of </a:t>
            </a:r>
            <a:r>
              <a:rPr lang="en-IE" sz="1700" i="1" dirty="0"/>
              <a:t>the Olympians</a:t>
            </a:r>
            <a:r>
              <a:rPr lang="en-IE" sz="1700" dirty="0"/>
              <a:t>. Traditionally there are 12. However, the number and group varies depending on the story.</a:t>
            </a:r>
          </a:p>
          <a:p>
            <a:r>
              <a:rPr lang="en-IE" sz="1700" dirty="0"/>
              <a:t>The Romans on the other hand, believed that the gods lived in the skies above Rome itself – as the centre of the universe.</a:t>
            </a:r>
          </a:p>
        </p:txBody>
      </p:sp>
    </p:spTree>
    <p:extLst>
      <p:ext uri="{BB962C8B-B14F-4D97-AF65-F5344CB8AC3E}">
        <p14:creationId xmlns:p14="http://schemas.microsoft.com/office/powerpoint/2010/main" val="1550119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tar, outdoor object, blue, blurry&#10;&#10;Description automatically generated">
            <a:extLst>
              <a:ext uri="{FF2B5EF4-FFF2-40B4-BE49-F238E27FC236}">
                <a16:creationId xmlns:a16="http://schemas.microsoft.com/office/drawing/2014/main" id="{E2CD96EC-E962-441C-806D-7687067DA9EA}"/>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20092" b="41799"/>
          <a:stretch/>
        </p:blipFill>
        <p:spPr>
          <a:xfrm>
            <a:off x="20" y="1"/>
            <a:ext cx="12191980" cy="6857999"/>
          </a:xfrm>
          <a:prstGeom prst="rect">
            <a:avLst/>
          </a:prstGeom>
        </p:spPr>
      </p:pic>
      <p:sp>
        <p:nvSpPr>
          <p:cNvPr id="4" name="Title 3">
            <a:extLst>
              <a:ext uri="{FF2B5EF4-FFF2-40B4-BE49-F238E27FC236}">
                <a16:creationId xmlns:a16="http://schemas.microsoft.com/office/drawing/2014/main" id="{21B82FA1-4BFA-4763-A763-B12B93F7F74D}"/>
              </a:ext>
            </a:extLst>
          </p:cNvPr>
          <p:cNvSpPr>
            <a:spLocks noGrp="1"/>
          </p:cNvSpPr>
          <p:nvPr>
            <p:ph type="ctrTitle"/>
          </p:nvPr>
        </p:nvSpPr>
        <p:spPr>
          <a:xfrm>
            <a:off x="1524000" y="1122362"/>
            <a:ext cx="9144000" cy="2900518"/>
          </a:xfrm>
        </p:spPr>
        <p:txBody>
          <a:bodyPr>
            <a:normAutofit/>
          </a:bodyPr>
          <a:lstStyle/>
          <a:p>
            <a:r>
              <a:rPr lang="en-IE">
                <a:solidFill>
                  <a:srgbClr val="FFFFFF"/>
                </a:solidFill>
              </a:rPr>
              <a:t>Primordial Gods</a:t>
            </a:r>
          </a:p>
        </p:txBody>
      </p:sp>
      <p:sp>
        <p:nvSpPr>
          <p:cNvPr id="5" name="Subtitle 4">
            <a:extLst>
              <a:ext uri="{FF2B5EF4-FFF2-40B4-BE49-F238E27FC236}">
                <a16:creationId xmlns:a16="http://schemas.microsoft.com/office/drawing/2014/main" id="{0A0931F0-C118-4B0B-8930-71F34E1D449F}"/>
              </a:ext>
            </a:extLst>
          </p:cNvPr>
          <p:cNvSpPr>
            <a:spLocks noGrp="1"/>
          </p:cNvSpPr>
          <p:nvPr>
            <p:ph type="subTitle" idx="1"/>
          </p:nvPr>
        </p:nvSpPr>
        <p:spPr>
          <a:xfrm>
            <a:off x="1524000" y="4159404"/>
            <a:ext cx="9144000" cy="1098395"/>
          </a:xfrm>
        </p:spPr>
        <p:txBody>
          <a:bodyPr>
            <a:normAutofit/>
          </a:bodyPr>
          <a:lstStyle/>
          <a:p>
            <a:r>
              <a:rPr lang="en-IE">
                <a:solidFill>
                  <a:srgbClr val="FFFFFF"/>
                </a:solidFill>
              </a:rPr>
              <a:t>Chaos to Uranos</a:t>
            </a:r>
          </a:p>
        </p:txBody>
      </p:sp>
    </p:spTree>
    <p:extLst>
      <p:ext uri="{BB962C8B-B14F-4D97-AF65-F5344CB8AC3E}">
        <p14:creationId xmlns:p14="http://schemas.microsoft.com/office/powerpoint/2010/main" val="1690548167"/>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DB75ACA5-2C1A-408F-BF2A-49316ED9BA91}"/>
              </a:ext>
            </a:extLst>
          </p:cNvPr>
          <p:cNvPicPr>
            <a:picLocks noChangeAspect="1"/>
          </p:cNvPicPr>
          <p:nvPr/>
        </p:nvPicPr>
        <p:blipFill rotWithShape="1">
          <a:blip r:embed="rId2">
            <a:extLst>
              <a:ext uri="{28A0092B-C50C-407E-A947-70E740481C1C}">
                <a14:useLocalDpi xmlns:a14="http://schemas.microsoft.com/office/drawing/2010/main" val="0"/>
              </a:ext>
            </a:extLst>
          </a:blip>
          <a:srcRect l="-5762" t="2771" r="-8477" b="4786"/>
          <a:stretch/>
        </p:blipFill>
        <p:spPr>
          <a:xfrm>
            <a:off x="321733" y="321733"/>
            <a:ext cx="11548534" cy="6214534"/>
          </a:xfrm>
          <a:prstGeom prst="rect">
            <a:avLst/>
          </a:prstGeom>
        </p:spPr>
      </p:pic>
    </p:spTree>
    <p:extLst>
      <p:ext uri="{BB962C8B-B14F-4D97-AF65-F5344CB8AC3E}">
        <p14:creationId xmlns:p14="http://schemas.microsoft.com/office/powerpoint/2010/main" val="1374448296"/>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212E11-02BE-40E9-BCFE-E7EF1BA336F0}"/>
              </a:ext>
            </a:extLst>
          </p:cNvPr>
          <p:cNvSpPr>
            <a:spLocks noGrp="1"/>
          </p:cNvSpPr>
          <p:nvPr>
            <p:ph type="title"/>
          </p:nvPr>
        </p:nvSpPr>
        <p:spPr>
          <a:xfrm>
            <a:off x="836679" y="723898"/>
            <a:ext cx="6002110" cy="1495425"/>
          </a:xfrm>
        </p:spPr>
        <p:txBody>
          <a:bodyPr>
            <a:normAutofit/>
          </a:bodyPr>
          <a:lstStyle/>
          <a:p>
            <a:r>
              <a:rPr lang="en-IE" sz="4000" dirty="0"/>
              <a:t>Zeus/Jupiter</a:t>
            </a:r>
          </a:p>
        </p:txBody>
      </p:sp>
      <p:sp>
        <p:nvSpPr>
          <p:cNvPr id="3" name="Content Placeholder 2">
            <a:extLst>
              <a:ext uri="{FF2B5EF4-FFF2-40B4-BE49-F238E27FC236}">
                <a16:creationId xmlns:a16="http://schemas.microsoft.com/office/drawing/2014/main" id="{1C208640-D4C5-4B28-9916-24A15088E1A8}"/>
              </a:ext>
            </a:extLst>
          </p:cNvPr>
          <p:cNvSpPr>
            <a:spLocks noGrp="1"/>
          </p:cNvSpPr>
          <p:nvPr>
            <p:ph idx="1"/>
          </p:nvPr>
        </p:nvSpPr>
        <p:spPr>
          <a:xfrm>
            <a:off x="836680" y="2405067"/>
            <a:ext cx="6002110" cy="3729034"/>
          </a:xfrm>
        </p:spPr>
        <p:txBody>
          <a:bodyPr>
            <a:normAutofit/>
          </a:bodyPr>
          <a:lstStyle/>
          <a:p>
            <a:r>
              <a:rPr lang="en-IE" sz="1600" b="1"/>
              <a:t>Zeus</a:t>
            </a:r>
            <a:r>
              <a:rPr lang="en-IE" sz="1600"/>
              <a:t> is the king of the Gods, the god of the sky, the heavens, thunder, and the weather. His Roman equivalent is </a:t>
            </a:r>
            <a:r>
              <a:rPr lang="en-IE" sz="1600" b="1"/>
              <a:t>Jupiter</a:t>
            </a:r>
            <a:r>
              <a:rPr lang="en-IE" sz="1600"/>
              <a:t>.</a:t>
            </a:r>
          </a:p>
          <a:p>
            <a:r>
              <a:rPr lang="en-IE" sz="1600"/>
              <a:t>He is the most powerful of all the gods.</a:t>
            </a:r>
          </a:p>
          <a:p>
            <a:r>
              <a:rPr lang="en-IE" sz="1600"/>
              <a:t>Homer tells a story of how once all the gods banded together to chain Zeus down – he was later freed with the help of Thetis and Bireaus, one of the Hecatoncheires.</a:t>
            </a:r>
          </a:p>
          <a:p>
            <a:r>
              <a:rPr lang="en-IE" sz="1600"/>
              <a:t>He defeated the dragon Typhon, the Titans, and was feared by the mortals and immortals alike.</a:t>
            </a:r>
          </a:p>
          <a:p>
            <a:r>
              <a:rPr lang="en-IE" sz="1600"/>
              <a:t>He is also the guardian of the fates – he ensures what is fated occurs.</a:t>
            </a:r>
          </a:p>
          <a:p>
            <a:r>
              <a:rPr lang="en-IE" sz="1600"/>
              <a:t>When he </a:t>
            </a:r>
            <a:r>
              <a:rPr lang="en-IE" sz="1600" i="1"/>
              <a:t>nods</a:t>
            </a:r>
            <a:r>
              <a:rPr lang="en-IE" sz="1600"/>
              <a:t> it means that something is fated to happen.</a:t>
            </a:r>
          </a:p>
          <a:p>
            <a:r>
              <a:rPr lang="en-IE" sz="1600"/>
              <a:t>His wife is his sister </a:t>
            </a:r>
            <a:r>
              <a:rPr lang="en-IE" sz="1600" b="1"/>
              <a:t>Hera</a:t>
            </a:r>
            <a:r>
              <a:rPr lang="en-IE" sz="1600"/>
              <a:t>, however, Zeus has children by </a:t>
            </a:r>
            <a:r>
              <a:rPr lang="en-IE" sz="1600" i="1"/>
              <a:t>many</a:t>
            </a:r>
            <a:r>
              <a:rPr lang="en-IE" sz="1600"/>
              <a:t> consorts both mortal and immortal.</a:t>
            </a:r>
          </a:p>
        </p:txBody>
      </p:sp>
      <p:pic>
        <p:nvPicPr>
          <p:cNvPr id="7" name="Picture 6" descr="A picture containing text, altar&#10;&#10;Description automatically generated">
            <a:extLst>
              <a:ext uri="{FF2B5EF4-FFF2-40B4-BE49-F238E27FC236}">
                <a16:creationId xmlns:a16="http://schemas.microsoft.com/office/drawing/2014/main" id="{ED30011F-192C-4BF6-9B8F-BB4A0FDAFD8A}"/>
              </a:ext>
            </a:extLst>
          </p:cNvPr>
          <p:cNvPicPr>
            <a:picLocks noChangeAspect="1"/>
          </p:cNvPicPr>
          <p:nvPr/>
        </p:nvPicPr>
        <p:blipFill rotWithShape="1">
          <a:blip r:embed="rId2">
            <a:extLst>
              <a:ext uri="{28A0092B-C50C-407E-A947-70E740481C1C}">
                <a14:useLocalDpi xmlns:a14="http://schemas.microsoft.com/office/drawing/2010/main" val="0"/>
              </a:ext>
            </a:extLst>
          </a:blip>
          <a:srcRect l="4674" r="782"/>
          <a:stretch/>
        </p:blipFill>
        <p:spPr>
          <a:xfrm>
            <a:off x="7199440" y="10"/>
            <a:ext cx="4992560" cy="6857990"/>
          </a:xfrm>
          <a:prstGeom prst="rect">
            <a:avLst/>
          </a:prstGeom>
          <a:effectLst/>
        </p:spPr>
      </p:pic>
    </p:spTree>
    <p:extLst>
      <p:ext uri="{BB962C8B-B14F-4D97-AF65-F5344CB8AC3E}">
        <p14:creationId xmlns:p14="http://schemas.microsoft.com/office/powerpoint/2010/main" val="1278307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B36CC4-2D1F-443E-A432-C9F286E68ADC}"/>
              </a:ext>
            </a:extLst>
          </p:cNvPr>
          <p:cNvSpPr>
            <a:spLocks noGrp="1"/>
          </p:cNvSpPr>
          <p:nvPr>
            <p:ph type="title"/>
          </p:nvPr>
        </p:nvSpPr>
        <p:spPr>
          <a:xfrm>
            <a:off x="836679" y="723898"/>
            <a:ext cx="6002110" cy="1495425"/>
          </a:xfrm>
        </p:spPr>
        <p:txBody>
          <a:bodyPr>
            <a:normAutofit/>
          </a:bodyPr>
          <a:lstStyle/>
          <a:p>
            <a:r>
              <a:rPr lang="en-IE" sz="4000" dirty="0"/>
              <a:t>Poseidon/Neptune</a:t>
            </a:r>
          </a:p>
        </p:txBody>
      </p:sp>
      <p:sp>
        <p:nvSpPr>
          <p:cNvPr id="3" name="Content Placeholder 2">
            <a:extLst>
              <a:ext uri="{FF2B5EF4-FFF2-40B4-BE49-F238E27FC236}">
                <a16:creationId xmlns:a16="http://schemas.microsoft.com/office/drawing/2014/main" id="{8DEBE13C-D573-4B4F-A077-3B3D2C274AF2}"/>
              </a:ext>
            </a:extLst>
          </p:cNvPr>
          <p:cNvSpPr>
            <a:spLocks noGrp="1"/>
          </p:cNvSpPr>
          <p:nvPr>
            <p:ph idx="1"/>
          </p:nvPr>
        </p:nvSpPr>
        <p:spPr>
          <a:xfrm>
            <a:off x="836680" y="2405067"/>
            <a:ext cx="6002110" cy="3729034"/>
          </a:xfrm>
        </p:spPr>
        <p:txBody>
          <a:bodyPr>
            <a:normAutofit/>
          </a:bodyPr>
          <a:lstStyle/>
          <a:p>
            <a:r>
              <a:rPr lang="en-IE" sz="2000" b="1"/>
              <a:t>Poseidon</a:t>
            </a:r>
            <a:r>
              <a:rPr lang="en-IE" sz="2000"/>
              <a:t> is the brother of Zeus and god of the sea, earthquakes, and horses. His Roman equivalent is </a:t>
            </a:r>
            <a:r>
              <a:rPr lang="en-IE" sz="2000" b="1"/>
              <a:t>Neptune</a:t>
            </a:r>
            <a:r>
              <a:rPr lang="en-IE" sz="2000"/>
              <a:t>.</a:t>
            </a:r>
          </a:p>
          <a:p>
            <a:r>
              <a:rPr lang="en-IE" sz="2000"/>
              <a:t>While his brother ruled by lightning bolt, Poseidon ruled with the trident.</a:t>
            </a:r>
          </a:p>
          <a:p>
            <a:r>
              <a:rPr lang="en-IE" sz="2000"/>
              <a:t>Poseidon is often included among the 12, but is also known for spending is time in his palace in the sea.</a:t>
            </a:r>
          </a:p>
          <a:p>
            <a:r>
              <a:rPr lang="en-IE" sz="2000"/>
              <a:t>He – like his brother – is known for seducing </a:t>
            </a:r>
            <a:r>
              <a:rPr lang="en-IE" sz="2000" i="1"/>
              <a:t>many</a:t>
            </a:r>
            <a:r>
              <a:rPr lang="en-IE" sz="2000"/>
              <a:t> women and men.</a:t>
            </a:r>
          </a:p>
          <a:p>
            <a:r>
              <a:rPr lang="en-IE" sz="2000"/>
              <a:t>His wife was </a:t>
            </a:r>
            <a:r>
              <a:rPr lang="en-IE" sz="2000" b="1"/>
              <a:t>Amphitrite</a:t>
            </a:r>
            <a:r>
              <a:rPr lang="en-IE" sz="2000"/>
              <a:t> and they had a son </a:t>
            </a:r>
            <a:r>
              <a:rPr lang="en-IE" sz="2000" b="1"/>
              <a:t>Triton</a:t>
            </a:r>
            <a:r>
              <a:rPr lang="en-IE" sz="2000"/>
              <a:t> and daughter </a:t>
            </a:r>
            <a:r>
              <a:rPr lang="en-IE" sz="2000" b="1"/>
              <a:t>Rhode</a:t>
            </a:r>
            <a:r>
              <a:rPr lang="en-IE" sz="2000"/>
              <a:t>.</a:t>
            </a:r>
          </a:p>
        </p:txBody>
      </p:sp>
      <p:pic>
        <p:nvPicPr>
          <p:cNvPr id="5" name="Picture 4" descr="A statue of a person holding a sword&#10;&#10;Description automatically generated with medium confidence">
            <a:extLst>
              <a:ext uri="{FF2B5EF4-FFF2-40B4-BE49-F238E27FC236}">
                <a16:creationId xmlns:a16="http://schemas.microsoft.com/office/drawing/2014/main" id="{52A92C14-95A1-4E54-84C3-D6D289C11CB5}"/>
              </a:ext>
            </a:extLst>
          </p:cNvPr>
          <p:cNvPicPr>
            <a:picLocks noChangeAspect="1"/>
          </p:cNvPicPr>
          <p:nvPr/>
        </p:nvPicPr>
        <p:blipFill rotWithShape="1">
          <a:blip r:embed="rId2">
            <a:extLst>
              <a:ext uri="{28A0092B-C50C-407E-A947-70E740481C1C}">
                <a14:useLocalDpi xmlns:a14="http://schemas.microsoft.com/office/drawing/2010/main" val="0"/>
              </a:ext>
            </a:extLst>
          </a:blip>
          <a:srcRect l="-2" t="-1060" b="15549"/>
          <a:stretch/>
        </p:blipFill>
        <p:spPr>
          <a:xfrm>
            <a:off x="7199440" y="10"/>
            <a:ext cx="4992560" cy="6857990"/>
          </a:xfrm>
          <a:prstGeom prst="rect">
            <a:avLst/>
          </a:prstGeom>
          <a:effectLst/>
        </p:spPr>
      </p:pic>
    </p:spTree>
    <p:extLst>
      <p:ext uri="{BB962C8B-B14F-4D97-AF65-F5344CB8AC3E}">
        <p14:creationId xmlns:p14="http://schemas.microsoft.com/office/powerpoint/2010/main" val="1848101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6DAAC-B570-4EE8-B552-11BBF6E2D361}"/>
              </a:ext>
            </a:extLst>
          </p:cNvPr>
          <p:cNvSpPr>
            <a:spLocks noGrp="1"/>
          </p:cNvSpPr>
          <p:nvPr>
            <p:ph type="title"/>
          </p:nvPr>
        </p:nvSpPr>
        <p:spPr>
          <a:xfrm>
            <a:off x="6234330" y="803325"/>
            <a:ext cx="5314536" cy="1325563"/>
          </a:xfrm>
        </p:spPr>
        <p:txBody>
          <a:bodyPr>
            <a:normAutofit/>
          </a:bodyPr>
          <a:lstStyle/>
          <a:p>
            <a:r>
              <a:rPr lang="en-IE" dirty="0"/>
              <a:t>Hades/Pluto</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sculpture, stone&#10;&#10;Description automatically generated">
            <a:extLst>
              <a:ext uri="{FF2B5EF4-FFF2-40B4-BE49-F238E27FC236}">
                <a16:creationId xmlns:a16="http://schemas.microsoft.com/office/drawing/2014/main" id="{8CDE1828-2729-458C-BDAE-7D198C01112C}"/>
              </a:ext>
            </a:extLst>
          </p:cNvPr>
          <p:cNvPicPr>
            <a:picLocks noChangeAspect="1"/>
          </p:cNvPicPr>
          <p:nvPr/>
        </p:nvPicPr>
        <p:blipFill rotWithShape="1">
          <a:blip r:embed="rId2">
            <a:extLst>
              <a:ext uri="{28A0092B-C50C-407E-A947-70E740481C1C}">
                <a14:useLocalDpi xmlns:a14="http://schemas.microsoft.com/office/drawing/2010/main" val="0"/>
              </a:ext>
            </a:extLst>
          </a:blip>
          <a:srcRect l="17039" r="4290" b="-2"/>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Content Placeholder 2">
            <a:extLst>
              <a:ext uri="{FF2B5EF4-FFF2-40B4-BE49-F238E27FC236}">
                <a16:creationId xmlns:a16="http://schemas.microsoft.com/office/drawing/2014/main" id="{91F5EECB-EAA5-4990-B7C0-AB7BD9D30394}"/>
              </a:ext>
            </a:extLst>
          </p:cNvPr>
          <p:cNvSpPr>
            <a:spLocks noGrp="1"/>
          </p:cNvSpPr>
          <p:nvPr>
            <p:ph idx="1"/>
          </p:nvPr>
        </p:nvSpPr>
        <p:spPr>
          <a:xfrm>
            <a:off x="6234329" y="2279018"/>
            <a:ext cx="5825591" cy="4457062"/>
          </a:xfrm>
        </p:spPr>
        <p:txBody>
          <a:bodyPr anchor="t">
            <a:normAutofit fontScale="92500" lnSpcReduction="10000"/>
          </a:bodyPr>
          <a:lstStyle/>
          <a:p>
            <a:r>
              <a:rPr lang="en-IE" sz="2000" dirty="0"/>
              <a:t>Hades is the brother of Zeus and Poseidon. He is the ruler of the Underworld (often called Hades after himself). His other name is </a:t>
            </a:r>
            <a:r>
              <a:rPr lang="en-IE" sz="2000" b="1" dirty="0"/>
              <a:t>Pluto </a:t>
            </a:r>
            <a:r>
              <a:rPr lang="en-IE" sz="2000" dirty="0"/>
              <a:t>– the most common name in Latin.</a:t>
            </a:r>
          </a:p>
          <a:p>
            <a:r>
              <a:rPr lang="en-IE" sz="2000" dirty="0"/>
              <a:t>He received a Helmet from the Cyclopes. And drew the short straw in the allotment of the realms.</a:t>
            </a:r>
          </a:p>
          <a:p>
            <a:r>
              <a:rPr lang="en-IE" sz="2000" dirty="0"/>
              <a:t>His realm was guarded by the 3 headed dog Cerberus. </a:t>
            </a:r>
          </a:p>
          <a:p>
            <a:r>
              <a:rPr lang="en-IE" sz="2000" dirty="0"/>
              <a:t>His wife was the daughter of Zeus and Demeter, Persephone – </a:t>
            </a:r>
            <a:r>
              <a:rPr lang="en-IE" sz="2000" b="1" dirty="0"/>
              <a:t>Roman equivalent Proserpina</a:t>
            </a:r>
            <a:r>
              <a:rPr lang="en-IE" sz="2000" dirty="0"/>
              <a:t>. He abducted her to be his bride. When she was commanded to return to her mother, Hades gave her 6 pomegranate seeds to eat. Having eaten the food of the dead, she was compelled to return every six months to be his bride and queen of the Underworld.</a:t>
            </a:r>
          </a:p>
          <a:p>
            <a:r>
              <a:rPr lang="en-IE" sz="2000" dirty="0"/>
              <a:t>Hades is rarely seen on Olympus but rather lives in his palace in the Underworld.</a:t>
            </a:r>
          </a:p>
        </p:txBody>
      </p:sp>
    </p:spTree>
    <p:extLst>
      <p:ext uri="{BB962C8B-B14F-4D97-AF65-F5344CB8AC3E}">
        <p14:creationId xmlns:p14="http://schemas.microsoft.com/office/powerpoint/2010/main" val="1389475589"/>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water sport&#10;&#10;Description automatically generated">
            <a:extLst>
              <a:ext uri="{FF2B5EF4-FFF2-40B4-BE49-F238E27FC236}">
                <a16:creationId xmlns:a16="http://schemas.microsoft.com/office/drawing/2014/main" id="{F7B9E939-59D9-4C2D-ABD7-0879F4738483}"/>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5771" r="9405" b="-2"/>
          <a:stretch/>
        </p:blipFill>
        <p:spPr>
          <a:xfrm>
            <a:off x="5797543" y="10"/>
            <a:ext cx="6394152" cy="6857990"/>
          </a:xfrm>
          <a:prstGeom prst="rect">
            <a:avLst/>
          </a:prstGeom>
        </p:spPr>
      </p:pic>
      <p:pic>
        <p:nvPicPr>
          <p:cNvPr id="12"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116F848A-9BD9-4432-B4B0-0372BDC38EC9}"/>
              </a:ext>
            </a:extLst>
          </p:cNvPr>
          <p:cNvSpPr>
            <a:spLocks noGrp="1"/>
          </p:cNvSpPr>
          <p:nvPr>
            <p:ph type="title"/>
          </p:nvPr>
        </p:nvSpPr>
        <p:spPr>
          <a:xfrm>
            <a:off x="804998" y="798445"/>
            <a:ext cx="4803636" cy="1311664"/>
          </a:xfrm>
        </p:spPr>
        <p:txBody>
          <a:bodyPr>
            <a:normAutofit/>
          </a:bodyPr>
          <a:lstStyle/>
          <a:p>
            <a:r>
              <a:rPr lang="en-IE" dirty="0">
                <a:solidFill>
                  <a:srgbClr val="000000"/>
                </a:solidFill>
              </a:rPr>
              <a:t>Hera/Juno</a:t>
            </a:r>
          </a:p>
        </p:txBody>
      </p:sp>
      <p:sp>
        <p:nvSpPr>
          <p:cNvPr id="3" name="Content Placeholder 2">
            <a:extLst>
              <a:ext uri="{FF2B5EF4-FFF2-40B4-BE49-F238E27FC236}">
                <a16:creationId xmlns:a16="http://schemas.microsoft.com/office/drawing/2014/main" id="{61F469FF-1EFF-4648-B4A4-8D34828158BF}"/>
              </a:ext>
            </a:extLst>
          </p:cNvPr>
          <p:cNvSpPr>
            <a:spLocks noGrp="1"/>
          </p:cNvSpPr>
          <p:nvPr>
            <p:ph idx="1"/>
          </p:nvPr>
        </p:nvSpPr>
        <p:spPr>
          <a:xfrm>
            <a:off x="804997" y="2272142"/>
            <a:ext cx="4706803" cy="4585857"/>
          </a:xfrm>
        </p:spPr>
        <p:txBody>
          <a:bodyPr anchor="ctr">
            <a:normAutofit/>
          </a:bodyPr>
          <a:lstStyle/>
          <a:p>
            <a:r>
              <a:rPr lang="en-IE" sz="1800" b="1" dirty="0">
                <a:solidFill>
                  <a:srgbClr val="000000"/>
                </a:solidFill>
              </a:rPr>
              <a:t>Hera</a:t>
            </a:r>
            <a:r>
              <a:rPr lang="en-IE" sz="1800" dirty="0">
                <a:solidFill>
                  <a:srgbClr val="000000"/>
                </a:solidFill>
              </a:rPr>
              <a:t> was the Queen of the Gods, the loyal wife of Zeus, and the goddess of marriage (ironic that her husband was so unfaithful!). Her Roman equivalent was </a:t>
            </a:r>
            <a:r>
              <a:rPr lang="en-IE" sz="1800" b="1" dirty="0">
                <a:solidFill>
                  <a:srgbClr val="000000"/>
                </a:solidFill>
              </a:rPr>
              <a:t>Juno</a:t>
            </a:r>
            <a:r>
              <a:rPr lang="en-IE" sz="1800" dirty="0">
                <a:solidFill>
                  <a:srgbClr val="000000"/>
                </a:solidFill>
              </a:rPr>
              <a:t>.</a:t>
            </a:r>
          </a:p>
          <a:p>
            <a:r>
              <a:rPr lang="en-IE" sz="1800" dirty="0">
                <a:solidFill>
                  <a:srgbClr val="000000"/>
                </a:solidFill>
              </a:rPr>
              <a:t>She often punishes the Zeus’ romantic conquests in spite and pride. She is often in fear of her husbands power – but, at times, manages to manipulate him to her will.</a:t>
            </a:r>
          </a:p>
          <a:p>
            <a:r>
              <a:rPr lang="en-IE" sz="1800" dirty="0">
                <a:solidFill>
                  <a:srgbClr val="000000"/>
                </a:solidFill>
              </a:rPr>
              <a:t>She had several children by Zeus: Ares, Hebe, and </a:t>
            </a:r>
            <a:r>
              <a:rPr lang="en-IE" sz="1800" dirty="0" err="1">
                <a:solidFill>
                  <a:srgbClr val="000000"/>
                </a:solidFill>
              </a:rPr>
              <a:t>Eilithyia</a:t>
            </a:r>
            <a:r>
              <a:rPr lang="en-IE" sz="1800" dirty="0">
                <a:solidFill>
                  <a:srgbClr val="000000"/>
                </a:solidFill>
              </a:rPr>
              <a:t> – and in some cases Hephaestus. However, in other versions it is said that she conceived Hephaestus to spite her husband he gave birth to Athena by himself.</a:t>
            </a:r>
          </a:p>
          <a:p>
            <a:r>
              <a:rPr lang="en-IE" sz="1800" dirty="0">
                <a:solidFill>
                  <a:srgbClr val="000000"/>
                </a:solidFill>
              </a:rPr>
              <a:t>She is often associated with the peacock, who pull her chariot.</a:t>
            </a:r>
          </a:p>
        </p:txBody>
      </p:sp>
    </p:spTree>
    <p:extLst>
      <p:ext uri="{BB962C8B-B14F-4D97-AF65-F5344CB8AC3E}">
        <p14:creationId xmlns:p14="http://schemas.microsoft.com/office/powerpoint/2010/main" val="584596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3CCC1-492E-498F-A40E-A7B697310D6B}"/>
              </a:ext>
            </a:extLst>
          </p:cNvPr>
          <p:cNvSpPr>
            <a:spLocks noGrp="1"/>
          </p:cNvSpPr>
          <p:nvPr>
            <p:ph type="title"/>
          </p:nvPr>
        </p:nvSpPr>
        <p:spPr>
          <a:xfrm>
            <a:off x="838200" y="365125"/>
            <a:ext cx="6254496" cy="1828800"/>
          </a:xfrm>
        </p:spPr>
        <p:txBody>
          <a:bodyPr>
            <a:normAutofit/>
          </a:bodyPr>
          <a:lstStyle/>
          <a:p>
            <a:r>
              <a:rPr lang="en-IE" dirty="0"/>
              <a:t>Demeter/Ceres</a:t>
            </a:r>
          </a:p>
        </p:txBody>
      </p:sp>
      <p:sp>
        <p:nvSpPr>
          <p:cNvPr id="3" name="Content Placeholder 2">
            <a:extLst>
              <a:ext uri="{FF2B5EF4-FFF2-40B4-BE49-F238E27FC236}">
                <a16:creationId xmlns:a16="http://schemas.microsoft.com/office/drawing/2014/main" id="{446756BC-0DF1-4F9A-A006-752CD93E4800}"/>
              </a:ext>
            </a:extLst>
          </p:cNvPr>
          <p:cNvSpPr>
            <a:spLocks noGrp="1"/>
          </p:cNvSpPr>
          <p:nvPr>
            <p:ph idx="1"/>
          </p:nvPr>
        </p:nvSpPr>
        <p:spPr>
          <a:xfrm>
            <a:off x="838200" y="2322576"/>
            <a:ext cx="6254496" cy="4535424"/>
          </a:xfrm>
        </p:spPr>
        <p:txBody>
          <a:bodyPr>
            <a:normAutofit lnSpcReduction="10000"/>
          </a:bodyPr>
          <a:lstStyle/>
          <a:p>
            <a:r>
              <a:rPr lang="en-IE" sz="1800" b="1" dirty="0"/>
              <a:t>Demeter </a:t>
            </a:r>
            <a:r>
              <a:rPr lang="en-IE" sz="1800" dirty="0"/>
              <a:t>is the goddess of agriculture – farming. Her Roman equivalent is </a:t>
            </a:r>
            <a:r>
              <a:rPr lang="en-IE" sz="1800" b="1" dirty="0"/>
              <a:t>Ceres</a:t>
            </a:r>
            <a:r>
              <a:rPr lang="en-IE" sz="1800" dirty="0"/>
              <a:t>.</a:t>
            </a:r>
          </a:p>
          <a:p>
            <a:r>
              <a:rPr lang="en-IE" sz="1800" dirty="0"/>
              <a:t>Demeter and Zeus are said to be the parents of Persephone; however, in many version Persephone’s mother is either Rhea or the Styx.</a:t>
            </a:r>
          </a:p>
          <a:p>
            <a:r>
              <a:rPr lang="en-IE" sz="1800" dirty="0"/>
              <a:t>However, (accepting Persephone is Demeter’s daughter) when Hades snatched her away from her mother, stories are told of Demeter’s self-exile from Olympus, her visit the Eleusis where she was cheered by the old woman </a:t>
            </a:r>
            <a:r>
              <a:rPr lang="en-IE" sz="1800" dirty="0" err="1"/>
              <a:t>Lambe</a:t>
            </a:r>
            <a:r>
              <a:rPr lang="en-IE" sz="1800" dirty="0"/>
              <a:t>, her nursing of child of Metanira and Celeus who she tried to make immortal, and her rape by her younger brother Poseidon while in the form of a horse. She gave birth to the horse god Arion.</a:t>
            </a:r>
          </a:p>
          <a:p>
            <a:r>
              <a:rPr lang="en-IE" sz="1800" dirty="0"/>
              <a:t>Eventually, she had neglected the growth and farms suffered so much that Zeus commanded that Persephone be returned to her, but, Persephone having eaten the pomegranate seeds, meant that her daughter would only spend 6 months with her a year. The other months, Demeter would be sad once more and neglect the harvest, thus formed the seasons.</a:t>
            </a:r>
          </a:p>
        </p:txBody>
      </p:sp>
      <p:pic>
        <p:nvPicPr>
          <p:cNvPr id="5" name="Picture 4" descr="A picture containing text, linedrawing&#10;&#10;Description automatically generated">
            <a:extLst>
              <a:ext uri="{FF2B5EF4-FFF2-40B4-BE49-F238E27FC236}">
                <a16:creationId xmlns:a16="http://schemas.microsoft.com/office/drawing/2014/main" id="{F48AB38D-6FA3-4227-A605-1508DE2FDF74}"/>
              </a:ext>
            </a:extLst>
          </p:cNvPr>
          <p:cNvPicPr>
            <a:picLocks noChangeAspect="1"/>
          </p:cNvPicPr>
          <p:nvPr/>
        </p:nvPicPr>
        <p:blipFill rotWithShape="1">
          <a:blip r:embed="rId2">
            <a:extLst>
              <a:ext uri="{28A0092B-C50C-407E-A947-70E740481C1C}">
                <a14:useLocalDpi xmlns:a14="http://schemas.microsoft.com/office/drawing/2010/main" val="0"/>
              </a:ext>
            </a:extLst>
          </a:blip>
          <a:srcRect l="8367" r="5173"/>
          <a:stretch/>
        </p:blipFill>
        <p:spPr>
          <a:xfrm>
            <a:off x="7552266" y="10"/>
            <a:ext cx="4639733" cy="6857990"/>
          </a:xfrm>
          <a:prstGeom prst="rect">
            <a:avLst/>
          </a:prstGeom>
        </p:spPr>
      </p:pic>
    </p:spTree>
    <p:extLst>
      <p:ext uri="{BB962C8B-B14F-4D97-AF65-F5344CB8AC3E}">
        <p14:creationId xmlns:p14="http://schemas.microsoft.com/office/powerpoint/2010/main" val="1074043643"/>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5F3FE-A948-4044-A072-4DB7422BF93B}"/>
              </a:ext>
            </a:extLst>
          </p:cNvPr>
          <p:cNvSpPr>
            <a:spLocks noGrp="1"/>
          </p:cNvSpPr>
          <p:nvPr>
            <p:ph type="title"/>
          </p:nvPr>
        </p:nvSpPr>
        <p:spPr>
          <a:xfrm>
            <a:off x="838200" y="365125"/>
            <a:ext cx="6254496" cy="1828800"/>
          </a:xfrm>
        </p:spPr>
        <p:txBody>
          <a:bodyPr>
            <a:normAutofit/>
          </a:bodyPr>
          <a:lstStyle/>
          <a:p>
            <a:r>
              <a:rPr lang="en-IE" dirty="0"/>
              <a:t>Hestia/Vesta</a:t>
            </a:r>
          </a:p>
        </p:txBody>
      </p:sp>
      <p:sp>
        <p:nvSpPr>
          <p:cNvPr id="3" name="Content Placeholder 2">
            <a:extLst>
              <a:ext uri="{FF2B5EF4-FFF2-40B4-BE49-F238E27FC236}">
                <a16:creationId xmlns:a16="http://schemas.microsoft.com/office/drawing/2014/main" id="{F519B017-743A-40DC-BC5A-66EAE0AF8845}"/>
              </a:ext>
            </a:extLst>
          </p:cNvPr>
          <p:cNvSpPr>
            <a:spLocks noGrp="1"/>
          </p:cNvSpPr>
          <p:nvPr>
            <p:ph idx="1"/>
          </p:nvPr>
        </p:nvSpPr>
        <p:spPr>
          <a:xfrm>
            <a:off x="838200" y="2322576"/>
            <a:ext cx="6254496" cy="3858768"/>
          </a:xfrm>
        </p:spPr>
        <p:txBody>
          <a:bodyPr>
            <a:normAutofit/>
          </a:bodyPr>
          <a:lstStyle/>
          <a:p>
            <a:r>
              <a:rPr lang="en-IE" sz="2200" b="1"/>
              <a:t>Hestia</a:t>
            </a:r>
            <a:r>
              <a:rPr lang="en-IE" sz="2200"/>
              <a:t> was the goddess of the hearth or fire. Her Roman equivalent was </a:t>
            </a:r>
            <a:r>
              <a:rPr lang="en-IE" sz="2200" b="1"/>
              <a:t>Vesta</a:t>
            </a:r>
            <a:r>
              <a:rPr lang="en-IE" sz="2200"/>
              <a:t>.</a:t>
            </a:r>
          </a:p>
          <a:p>
            <a:r>
              <a:rPr lang="en-IE" sz="2200"/>
              <a:t>She is sometimes omitted from the 12 Olympian Gods, but is nonetheless of vital importance. She played a particularly important role in Rome. The fire of her Temple was to be kept lite perpetually by the Vestal Virgins. </a:t>
            </a:r>
          </a:p>
          <a:p>
            <a:r>
              <a:rPr lang="en-IE" sz="2200"/>
              <a:t>She would remain chaste and a virgin for her existence – rejecting the advances of Poseidon and Apollo. In many ways she is the antithesis of Aphrodite.</a:t>
            </a:r>
          </a:p>
        </p:txBody>
      </p:sp>
      <p:pic>
        <p:nvPicPr>
          <p:cNvPr id="5" name="Picture 4" descr="A picture containing clothing, dress&#10;&#10;Description automatically generated">
            <a:extLst>
              <a:ext uri="{FF2B5EF4-FFF2-40B4-BE49-F238E27FC236}">
                <a16:creationId xmlns:a16="http://schemas.microsoft.com/office/drawing/2014/main" id="{86DBC137-B834-4BBE-A5F9-2EEC7785A453}"/>
              </a:ext>
            </a:extLst>
          </p:cNvPr>
          <p:cNvPicPr>
            <a:picLocks noChangeAspect="1"/>
          </p:cNvPicPr>
          <p:nvPr/>
        </p:nvPicPr>
        <p:blipFill rotWithShape="1">
          <a:blip r:embed="rId2">
            <a:extLst>
              <a:ext uri="{28A0092B-C50C-407E-A947-70E740481C1C}">
                <a14:useLocalDpi xmlns:a14="http://schemas.microsoft.com/office/drawing/2010/main" val="0"/>
              </a:ext>
            </a:extLst>
          </a:blip>
          <a:srcRect r="1" b="21292"/>
          <a:stretch/>
        </p:blipFill>
        <p:spPr>
          <a:xfrm>
            <a:off x="7552266" y="10"/>
            <a:ext cx="4639733" cy="6857990"/>
          </a:xfrm>
          <a:prstGeom prst="rect">
            <a:avLst/>
          </a:prstGeom>
        </p:spPr>
      </p:pic>
    </p:spTree>
    <p:extLst>
      <p:ext uri="{BB962C8B-B14F-4D97-AF65-F5344CB8AC3E}">
        <p14:creationId xmlns:p14="http://schemas.microsoft.com/office/powerpoint/2010/main" val="1151185445"/>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4FBC3176-9C30-4588-A0B8-4F71F2D4FBD1}"/>
              </a:ext>
            </a:extLst>
          </p:cNvPr>
          <p:cNvSpPr>
            <a:spLocks noGrp="1"/>
          </p:cNvSpPr>
          <p:nvPr>
            <p:ph type="title"/>
          </p:nvPr>
        </p:nvSpPr>
        <p:spPr>
          <a:xfrm>
            <a:off x="1295400" y="669925"/>
            <a:ext cx="4800600" cy="1325563"/>
          </a:xfrm>
        </p:spPr>
        <p:txBody>
          <a:bodyPr anchor="b">
            <a:normAutofit/>
          </a:bodyPr>
          <a:lstStyle/>
          <a:p>
            <a:r>
              <a:rPr lang="en-IE" dirty="0">
                <a:solidFill>
                  <a:schemeClr val="bg1"/>
                </a:solidFill>
              </a:rPr>
              <a:t>Aphrodite/Venus</a:t>
            </a:r>
          </a:p>
        </p:txBody>
      </p:sp>
      <p:cxnSp>
        <p:nvCxnSpPr>
          <p:cNvPr id="78" name="Straight Connector 77">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E1B5EF7-1C5F-4DA7-ADE9-A2D68B7FB382}"/>
              </a:ext>
            </a:extLst>
          </p:cNvPr>
          <p:cNvSpPr>
            <a:spLocks noGrp="1"/>
          </p:cNvSpPr>
          <p:nvPr>
            <p:ph idx="1"/>
          </p:nvPr>
        </p:nvSpPr>
        <p:spPr>
          <a:xfrm>
            <a:off x="1295400" y="2288833"/>
            <a:ext cx="4800600" cy="3711571"/>
          </a:xfrm>
        </p:spPr>
        <p:txBody>
          <a:bodyPr>
            <a:normAutofit/>
          </a:bodyPr>
          <a:lstStyle/>
          <a:p>
            <a:r>
              <a:rPr lang="en-IE" sz="1700" dirty="0">
                <a:solidFill>
                  <a:schemeClr val="bg1"/>
                </a:solidFill>
              </a:rPr>
              <a:t>Aphrodite was the goddess of Love. Her Roman equivalent was </a:t>
            </a:r>
            <a:r>
              <a:rPr lang="en-IE" sz="1700" b="1" dirty="0">
                <a:solidFill>
                  <a:schemeClr val="bg1"/>
                </a:solidFill>
              </a:rPr>
              <a:t>Venus</a:t>
            </a:r>
            <a:r>
              <a:rPr lang="en-IE" sz="1700" dirty="0">
                <a:solidFill>
                  <a:schemeClr val="bg1"/>
                </a:solidFill>
              </a:rPr>
              <a:t>.</a:t>
            </a:r>
          </a:p>
          <a:p>
            <a:r>
              <a:rPr lang="en-IE" sz="1700" dirty="0">
                <a:solidFill>
                  <a:schemeClr val="bg1"/>
                </a:solidFill>
              </a:rPr>
              <a:t>In some versions, she was born from the ocean mixing with Uranos’ semen. In others, she is the daughter of Zeus and Dione.</a:t>
            </a:r>
          </a:p>
          <a:p>
            <a:r>
              <a:rPr lang="en-IE" sz="1700" dirty="0">
                <a:solidFill>
                  <a:schemeClr val="bg1"/>
                </a:solidFill>
              </a:rPr>
              <a:t>She was married to Hephaestus, but her lover was Ares.</a:t>
            </a:r>
          </a:p>
          <a:p>
            <a:r>
              <a:rPr lang="en-IE" sz="1700" dirty="0">
                <a:solidFill>
                  <a:schemeClr val="bg1"/>
                </a:solidFill>
              </a:rPr>
              <a:t>She was also the lover of many mortals including Anchises and Adonis.</a:t>
            </a:r>
          </a:p>
          <a:p>
            <a:r>
              <a:rPr lang="en-IE" sz="1700" dirty="0">
                <a:solidFill>
                  <a:schemeClr val="bg1"/>
                </a:solidFill>
              </a:rPr>
              <a:t>In some versions, Eros or Cupid his her and Ares son – in others he is a primordial god.</a:t>
            </a:r>
          </a:p>
          <a:p>
            <a:r>
              <a:rPr lang="en-IE" sz="1700" dirty="0">
                <a:solidFill>
                  <a:schemeClr val="bg1"/>
                </a:solidFill>
              </a:rPr>
              <a:t>She is known to punish those who reject love.</a:t>
            </a:r>
          </a:p>
        </p:txBody>
      </p:sp>
      <p:pic>
        <p:nvPicPr>
          <p:cNvPr id="6" name="Picture 5" descr="A statue of a person holding a staff&#10;&#10;Description automatically generated with low confidence">
            <a:extLst>
              <a:ext uri="{FF2B5EF4-FFF2-40B4-BE49-F238E27FC236}">
                <a16:creationId xmlns:a16="http://schemas.microsoft.com/office/drawing/2014/main" id="{84F63326-E3C7-4512-BA28-B2510ED9A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4425" y="-6"/>
            <a:ext cx="3377564" cy="6857999"/>
          </a:xfrm>
          <a:prstGeom prst="rect">
            <a:avLst/>
          </a:prstGeom>
        </p:spPr>
      </p:pic>
      <p:cxnSp>
        <p:nvCxnSpPr>
          <p:cNvPr id="80" name="Straight Connector 79">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6175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19B6D-D4F4-4F26-AB05-0F97ACF60F80}"/>
              </a:ext>
            </a:extLst>
          </p:cNvPr>
          <p:cNvSpPr>
            <a:spLocks noGrp="1"/>
          </p:cNvSpPr>
          <p:nvPr>
            <p:ph type="title"/>
          </p:nvPr>
        </p:nvSpPr>
        <p:spPr>
          <a:xfrm>
            <a:off x="838200" y="365125"/>
            <a:ext cx="6254496" cy="1828800"/>
          </a:xfrm>
        </p:spPr>
        <p:txBody>
          <a:bodyPr>
            <a:normAutofit/>
          </a:bodyPr>
          <a:lstStyle/>
          <a:p>
            <a:r>
              <a:rPr lang="en-IE" dirty="0"/>
              <a:t>Ares/Mars</a:t>
            </a:r>
          </a:p>
        </p:txBody>
      </p:sp>
      <p:sp>
        <p:nvSpPr>
          <p:cNvPr id="3" name="Content Placeholder 2">
            <a:extLst>
              <a:ext uri="{FF2B5EF4-FFF2-40B4-BE49-F238E27FC236}">
                <a16:creationId xmlns:a16="http://schemas.microsoft.com/office/drawing/2014/main" id="{7DAF32C0-230A-4D53-9FF9-1DEA178822FA}"/>
              </a:ext>
            </a:extLst>
          </p:cNvPr>
          <p:cNvSpPr>
            <a:spLocks noGrp="1"/>
          </p:cNvSpPr>
          <p:nvPr>
            <p:ph idx="1"/>
          </p:nvPr>
        </p:nvSpPr>
        <p:spPr>
          <a:xfrm>
            <a:off x="838200" y="2322576"/>
            <a:ext cx="6254496" cy="3858768"/>
          </a:xfrm>
        </p:spPr>
        <p:txBody>
          <a:bodyPr>
            <a:normAutofit/>
          </a:bodyPr>
          <a:lstStyle/>
          <a:p>
            <a:r>
              <a:rPr lang="en-IE" sz="2400" b="1"/>
              <a:t>Ares</a:t>
            </a:r>
            <a:r>
              <a:rPr lang="en-IE" sz="2400"/>
              <a:t> was the god of violence and war. His Roman equivalent was </a:t>
            </a:r>
            <a:r>
              <a:rPr lang="en-IE" sz="2400" b="1"/>
              <a:t>Mars.</a:t>
            </a:r>
          </a:p>
          <a:p>
            <a:r>
              <a:rPr lang="en-IE" sz="2400"/>
              <a:t>He is depicted as ruthless and bloodthirsty in Greek tradition, but more militaristic in Roman traditions.</a:t>
            </a:r>
          </a:p>
          <a:p>
            <a:r>
              <a:rPr lang="en-IE" sz="2400"/>
              <a:t>His lover was Aphrodite, who we would meet in secret.</a:t>
            </a:r>
          </a:p>
        </p:txBody>
      </p:sp>
      <p:pic>
        <p:nvPicPr>
          <p:cNvPr id="5" name="Picture 4" descr="A statue of a person with a cat on its back&#10;&#10;Description automatically generated with low confidence">
            <a:extLst>
              <a:ext uri="{FF2B5EF4-FFF2-40B4-BE49-F238E27FC236}">
                <a16:creationId xmlns:a16="http://schemas.microsoft.com/office/drawing/2014/main" id="{B66089AC-ED6C-4C5A-9D41-1B61AC8A76E9}"/>
              </a:ext>
            </a:extLst>
          </p:cNvPr>
          <p:cNvPicPr>
            <a:picLocks noChangeAspect="1"/>
          </p:cNvPicPr>
          <p:nvPr/>
        </p:nvPicPr>
        <p:blipFill rotWithShape="1">
          <a:blip r:embed="rId2">
            <a:extLst>
              <a:ext uri="{28A0092B-C50C-407E-A947-70E740481C1C}">
                <a14:useLocalDpi xmlns:a14="http://schemas.microsoft.com/office/drawing/2010/main" val="0"/>
              </a:ext>
            </a:extLst>
          </a:blip>
          <a:srcRect b="7619"/>
          <a:stretch/>
        </p:blipFill>
        <p:spPr>
          <a:xfrm>
            <a:off x="7552266" y="10"/>
            <a:ext cx="4639733" cy="6857990"/>
          </a:xfrm>
          <a:prstGeom prst="rect">
            <a:avLst/>
          </a:prstGeom>
        </p:spPr>
      </p:pic>
    </p:spTree>
    <p:extLst>
      <p:ext uri="{BB962C8B-B14F-4D97-AF65-F5344CB8AC3E}">
        <p14:creationId xmlns:p14="http://schemas.microsoft.com/office/powerpoint/2010/main" val="3293895058"/>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5C7A9-C396-4360-A769-7450BDB7B9B6}"/>
              </a:ext>
            </a:extLst>
          </p:cNvPr>
          <p:cNvSpPr>
            <a:spLocks noGrp="1"/>
          </p:cNvSpPr>
          <p:nvPr>
            <p:ph type="title"/>
          </p:nvPr>
        </p:nvSpPr>
        <p:spPr>
          <a:xfrm>
            <a:off x="838200" y="365125"/>
            <a:ext cx="6254496" cy="1828800"/>
          </a:xfrm>
        </p:spPr>
        <p:txBody>
          <a:bodyPr>
            <a:normAutofit/>
          </a:bodyPr>
          <a:lstStyle/>
          <a:p>
            <a:r>
              <a:rPr lang="en-IE" dirty="0"/>
              <a:t>Hephaestus/Vulcan</a:t>
            </a:r>
          </a:p>
        </p:txBody>
      </p:sp>
      <p:sp>
        <p:nvSpPr>
          <p:cNvPr id="3" name="Content Placeholder 2">
            <a:extLst>
              <a:ext uri="{FF2B5EF4-FFF2-40B4-BE49-F238E27FC236}">
                <a16:creationId xmlns:a16="http://schemas.microsoft.com/office/drawing/2014/main" id="{C450E749-A0B0-4BD8-AA3D-F1D2C7A715E1}"/>
              </a:ext>
            </a:extLst>
          </p:cNvPr>
          <p:cNvSpPr>
            <a:spLocks noGrp="1"/>
          </p:cNvSpPr>
          <p:nvPr>
            <p:ph idx="1"/>
          </p:nvPr>
        </p:nvSpPr>
        <p:spPr>
          <a:xfrm>
            <a:off x="0" y="2322576"/>
            <a:ext cx="7092696" cy="4535424"/>
          </a:xfrm>
        </p:spPr>
        <p:txBody>
          <a:bodyPr>
            <a:normAutofit lnSpcReduction="10000"/>
          </a:bodyPr>
          <a:lstStyle/>
          <a:p>
            <a:r>
              <a:rPr lang="en-IE" sz="1800" b="1" dirty="0"/>
              <a:t>Hephaestus</a:t>
            </a:r>
            <a:r>
              <a:rPr lang="en-IE" sz="1800" dirty="0"/>
              <a:t> is the god of fire and metal smithing. His Roman equivalent is </a:t>
            </a:r>
            <a:r>
              <a:rPr lang="en-IE" sz="1800" b="1" dirty="0"/>
              <a:t>Vulcan</a:t>
            </a:r>
            <a:r>
              <a:rPr lang="en-IE" sz="1800" dirty="0"/>
              <a:t>.</a:t>
            </a:r>
          </a:p>
          <a:p>
            <a:r>
              <a:rPr lang="en-IE" sz="1800" dirty="0"/>
              <a:t>Whether born of Hera and Zeus or just Hephaestus most versions agree that he was thrown from Mt Olympus at birth – possibly because of his ugliness and his limp (sometimes this is said to be the cause of it).</a:t>
            </a:r>
          </a:p>
          <a:p>
            <a:r>
              <a:rPr lang="en-IE" sz="1800" dirty="0"/>
              <a:t>He landed on the island of Lemnos and was taught the smithing crafts by the </a:t>
            </a:r>
            <a:r>
              <a:rPr lang="en-IE" sz="1800" dirty="0" err="1"/>
              <a:t>Sintians</a:t>
            </a:r>
            <a:r>
              <a:rPr lang="en-IE" sz="1800" dirty="0"/>
              <a:t>.</a:t>
            </a:r>
          </a:p>
          <a:p>
            <a:r>
              <a:rPr lang="en-IE" sz="1800" dirty="0"/>
              <a:t>Upon his return to Olympus he is said to have built a throne for Hera from which she could never rise. In some versions, Dionysus then had to fetch him back to Olympus while drunk to free Hera.</a:t>
            </a:r>
          </a:p>
          <a:p>
            <a:r>
              <a:rPr lang="en-IE" sz="1800" dirty="0"/>
              <a:t>His wife was Aphrodite, who was unfaithful to him – particularly with Ares. It is said that he caught the lovers once in an unbreakable net and dragged them in front of all the other gods to humiliate them.</a:t>
            </a:r>
          </a:p>
          <a:p>
            <a:r>
              <a:rPr lang="en-IE" sz="1800" dirty="0"/>
              <a:t>In other myths he also attempts to seduce Athena. She rejects him, but his semen falls on her thigh and then to the earth, giving birth to the founder of Athens, Erectheus.</a:t>
            </a:r>
          </a:p>
        </p:txBody>
      </p:sp>
      <p:pic>
        <p:nvPicPr>
          <p:cNvPr id="5" name="Picture 4" descr="A statue of a person holding a sword&#10;&#10;Description automatically generated with low confidence">
            <a:extLst>
              <a:ext uri="{FF2B5EF4-FFF2-40B4-BE49-F238E27FC236}">
                <a16:creationId xmlns:a16="http://schemas.microsoft.com/office/drawing/2014/main" id="{95422DBF-9481-46DF-A2EF-AD697B29769D}"/>
              </a:ext>
            </a:extLst>
          </p:cNvPr>
          <p:cNvPicPr>
            <a:picLocks noChangeAspect="1"/>
          </p:cNvPicPr>
          <p:nvPr/>
        </p:nvPicPr>
        <p:blipFill rotWithShape="1">
          <a:blip r:embed="rId2">
            <a:extLst>
              <a:ext uri="{28A0092B-C50C-407E-A947-70E740481C1C}">
                <a14:useLocalDpi xmlns:a14="http://schemas.microsoft.com/office/drawing/2010/main" val="0"/>
              </a:ext>
            </a:extLst>
          </a:blip>
          <a:srcRect t="1706" r="2" b="2"/>
          <a:stretch/>
        </p:blipFill>
        <p:spPr>
          <a:xfrm>
            <a:off x="7552266" y="10"/>
            <a:ext cx="4639733" cy="6857990"/>
          </a:xfrm>
          <a:prstGeom prst="rect">
            <a:avLst/>
          </a:prstGeom>
        </p:spPr>
      </p:pic>
    </p:spTree>
    <p:extLst>
      <p:ext uri="{BB962C8B-B14F-4D97-AF65-F5344CB8AC3E}">
        <p14:creationId xmlns:p14="http://schemas.microsoft.com/office/powerpoint/2010/main" val="428137055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web&#10;&#10;Description automatically generated with low confidence">
            <a:extLst>
              <a:ext uri="{FF2B5EF4-FFF2-40B4-BE49-F238E27FC236}">
                <a16:creationId xmlns:a16="http://schemas.microsoft.com/office/drawing/2014/main" id="{F88A2485-B38A-4868-85FC-D1E945DC0238}"/>
              </a:ext>
            </a:extLst>
          </p:cNvPr>
          <p:cNvPicPr>
            <a:picLocks noChangeAspect="1"/>
          </p:cNvPicPr>
          <p:nvPr/>
        </p:nvPicPr>
        <p:blipFill rotWithShape="1">
          <a:blip r:embed="rId2">
            <a:extLst>
              <a:ext uri="{28A0092B-C50C-407E-A947-70E740481C1C}">
                <a14:useLocalDpi xmlns:a14="http://schemas.microsoft.com/office/drawing/2010/main" val="0"/>
              </a:ext>
            </a:extLst>
          </a:blip>
          <a:srcRect t="6146" r="23585" b="2945"/>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4B8EF1-F359-4D24-9D92-82DB173D5782}"/>
              </a:ext>
            </a:extLst>
          </p:cNvPr>
          <p:cNvSpPr>
            <a:spLocks noGrp="1"/>
          </p:cNvSpPr>
          <p:nvPr>
            <p:ph type="title"/>
          </p:nvPr>
        </p:nvSpPr>
        <p:spPr>
          <a:xfrm>
            <a:off x="371094" y="1161288"/>
            <a:ext cx="3438144" cy="1124712"/>
          </a:xfrm>
        </p:spPr>
        <p:txBody>
          <a:bodyPr anchor="b">
            <a:normAutofit/>
          </a:bodyPr>
          <a:lstStyle/>
          <a:p>
            <a:r>
              <a:rPr lang="en-IE" sz="2800"/>
              <a:t>The Beginning…</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3A561FE-A4EB-4E6B-8937-3095F333FC91}"/>
              </a:ext>
            </a:extLst>
          </p:cNvPr>
          <p:cNvSpPr>
            <a:spLocks noGrp="1"/>
          </p:cNvSpPr>
          <p:nvPr>
            <p:ph idx="1"/>
          </p:nvPr>
        </p:nvSpPr>
        <p:spPr>
          <a:xfrm>
            <a:off x="371094" y="2718054"/>
            <a:ext cx="3438906" cy="4049522"/>
          </a:xfrm>
        </p:spPr>
        <p:txBody>
          <a:bodyPr anchor="t">
            <a:normAutofit/>
          </a:bodyPr>
          <a:lstStyle/>
          <a:p>
            <a:r>
              <a:rPr lang="en-IE" sz="1700" dirty="0"/>
              <a:t>Greek Mythology – from Hesiod to Ovid – tells us that the beginning of everything was Chaos.</a:t>
            </a:r>
          </a:p>
          <a:p>
            <a:r>
              <a:rPr lang="en-IE" sz="1700" dirty="0"/>
              <a:t>From Chaos, the primordial gods come forth: </a:t>
            </a:r>
            <a:r>
              <a:rPr lang="en-IE" sz="1700" b="1" dirty="0"/>
              <a:t>Gaia or Earth</a:t>
            </a:r>
            <a:r>
              <a:rPr lang="en-IE" sz="1700" dirty="0"/>
              <a:t>, </a:t>
            </a:r>
            <a:r>
              <a:rPr lang="en-IE" sz="1700" b="1" dirty="0"/>
              <a:t>Tartarus or Hell</a:t>
            </a:r>
            <a:r>
              <a:rPr lang="en-IE" sz="1700" dirty="0"/>
              <a:t>, and </a:t>
            </a:r>
            <a:r>
              <a:rPr lang="en-IE" sz="1700" b="1" dirty="0"/>
              <a:t>Erebus or darkness</a:t>
            </a:r>
            <a:r>
              <a:rPr lang="en-IE" sz="1700" dirty="0"/>
              <a:t>, </a:t>
            </a:r>
            <a:r>
              <a:rPr lang="en-IE" sz="1700" b="1" dirty="0"/>
              <a:t>Nyx or Night </a:t>
            </a:r>
            <a:r>
              <a:rPr lang="en-IE" sz="1700" dirty="0"/>
              <a:t>– and in some accounts, even before all these came </a:t>
            </a:r>
            <a:r>
              <a:rPr lang="en-IE" sz="1700" b="1" dirty="0"/>
              <a:t>Eros or Love</a:t>
            </a:r>
            <a:r>
              <a:rPr lang="en-IE" sz="1700" dirty="0"/>
              <a:t>.</a:t>
            </a:r>
          </a:p>
        </p:txBody>
      </p:sp>
    </p:spTree>
    <p:extLst>
      <p:ext uri="{BB962C8B-B14F-4D97-AF65-F5344CB8AC3E}">
        <p14:creationId xmlns:p14="http://schemas.microsoft.com/office/powerpoint/2010/main" val="3176188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68070-BE37-465D-9D8A-E43D2C91EA7A}"/>
              </a:ext>
            </a:extLst>
          </p:cNvPr>
          <p:cNvSpPr>
            <a:spLocks noGrp="1"/>
          </p:cNvSpPr>
          <p:nvPr>
            <p:ph type="title"/>
          </p:nvPr>
        </p:nvSpPr>
        <p:spPr>
          <a:xfrm>
            <a:off x="838200" y="365125"/>
            <a:ext cx="6254496" cy="1828800"/>
          </a:xfrm>
        </p:spPr>
        <p:txBody>
          <a:bodyPr>
            <a:normAutofit/>
          </a:bodyPr>
          <a:lstStyle/>
          <a:p>
            <a:r>
              <a:rPr lang="en-IE" dirty="0"/>
              <a:t>Athena/Minerva</a:t>
            </a:r>
          </a:p>
        </p:txBody>
      </p:sp>
      <p:sp>
        <p:nvSpPr>
          <p:cNvPr id="3" name="Content Placeholder 2">
            <a:extLst>
              <a:ext uri="{FF2B5EF4-FFF2-40B4-BE49-F238E27FC236}">
                <a16:creationId xmlns:a16="http://schemas.microsoft.com/office/drawing/2014/main" id="{4F48EBDA-9AEC-42E0-B70D-B2BB5F814083}"/>
              </a:ext>
            </a:extLst>
          </p:cNvPr>
          <p:cNvSpPr>
            <a:spLocks noGrp="1"/>
          </p:cNvSpPr>
          <p:nvPr>
            <p:ph idx="1"/>
          </p:nvPr>
        </p:nvSpPr>
        <p:spPr>
          <a:xfrm>
            <a:off x="426720" y="1828800"/>
            <a:ext cx="6858000" cy="4947920"/>
          </a:xfrm>
        </p:spPr>
        <p:txBody>
          <a:bodyPr>
            <a:normAutofit lnSpcReduction="10000"/>
          </a:bodyPr>
          <a:lstStyle/>
          <a:p>
            <a:r>
              <a:rPr lang="en-IE" sz="2000" b="1" dirty="0"/>
              <a:t>Athena</a:t>
            </a:r>
            <a:r>
              <a:rPr lang="en-IE" sz="2000" dirty="0"/>
              <a:t> was the goddess of wisdom, strategic warfare, and craft. Her Roman equivalent was </a:t>
            </a:r>
            <a:r>
              <a:rPr lang="en-IE" sz="2000" b="1" dirty="0"/>
              <a:t>Minerva</a:t>
            </a:r>
            <a:r>
              <a:rPr lang="en-IE" sz="2000" dirty="0"/>
              <a:t>.</a:t>
            </a:r>
          </a:p>
          <a:p>
            <a:r>
              <a:rPr lang="en-IE" sz="2000" dirty="0"/>
              <a:t>She is the daughter of Zeus and Metis. When Metis was pregnant with her, Zeus consumed Metis because he heard that a son by Metis would be more powerful than himself.</a:t>
            </a:r>
          </a:p>
          <a:p>
            <a:r>
              <a:rPr lang="en-IE" sz="2000" dirty="0"/>
              <a:t>But, Athena still grew, and eventually Zeus suffered a massive headache. His head was split open by either Prometheus or Hephaestus. Out sprung Athena in full battle armour.</a:t>
            </a:r>
          </a:p>
          <a:p>
            <a:r>
              <a:rPr lang="en-IE" sz="2000" dirty="0"/>
              <a:t>She is often shown in the full battle armour over her peplos and chiton (women’s clothing), with snakes, and holding a shield the Aegis. </a:t>
            </a:r>
          </a:p>
          <a:p>
            <a:r>
              <a:rPr lang="en-IE" sz="2000" dirty="0"/>
              <a:t>She would retain her virginity rejecting the advances of the other gods.</a:t>
            </a:r>
          </a:p>
          <a:p>
            <a:r>
              <a:rPr lang="en-IE" sz="2000" dirty="0"/>
              <a:t>She is also associated with owls, representing wisdom, and olives.</a:t>
            </a:r>
          </a:p>
          <a:p>
            <a:r>
              <a:rPr lang="en-IE" sz="2000" dirty="0"/>
              <a:t>She gave her name to the city of Athens.</a:t>
            </a:r>
          </a:p>
        </p:txBody>
      </p:sp>
      <p:pic>
        <p:nvPicPr>
          <p:cNvPr id="5" name="Picture 4" descr="A picture containing organ, altar&#10;&#10;Description automatically generated">
            <a:extLst>
              <a:ext uri="{FF2B5EF4-FFF2-40B4-BE49-F238E27FC236}">
                <a16:creationId xmlns:a16="http://schemas.microsoft.com/office/drawing/2014/main" id="{54542262-7038-4DAF-B570-1E6F51779B50}"/>
              </a:ext>
            </a:extLst>
          </p:cNvPr>
          <p:cNvPicPr>
            <a:picLocks noChangeAspect="1"/>
          </p:cNvPicPr>
          <p:nvPr/>
        </p:nvPicPr>
        <p:blipFill rotWithShape="1">
          <a:blip r:embed="rId2">
            <a:extLst>
              <a:ext uri="{28A0092B-C50C-407E-A947-70E740481C1C}">
                <a14:useLocalDpi xmlns:a14="http://schemas.microsoft.com/office/drawing/2010/main" val="0"/>
              </a:ext>
            </a:extLst>
          </a:blip>
          <a:srcRect l="22221" r="25348" b="2"/>
          <a:stretch/>
        </p:blipFill>
        <p:spPr>
          <a:xfrm>
            <a:off x="7552266" y="10"/>
            <a:ext cx="4639733" cy="6857990"/>
          </a:xfrm>
          <a:prstGeom prst="rect">
            <a:avLst/>
          </a:prstGeom>
        </p:spPr>
      </p:pic>
    </p:spTree>
    <p:extLst>
      <p:ext uri="{BB962C8B-B14F-4D97-AF65-F5344CB8AC3E}">
        <p14:creationId xmlns:p14="http://schemas.microsoft.com/office/powerpoint/2010/main" val="3809895985"/>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E221B-CBC1-478A-BFCA-E24407B5C77B}"/>
              </a:ext>
            </a:extLst>
          </p:cNvPr>
          <p:cNvSpPr>
            <a:spLocks noGrp="1"/>
          </p:cNvSpPr>
          <p:nvPr>
            <p:ph type="title"/>
          </p:nvPr>
        </p:nvSpPr>
        <p:spPr>
          <a:xfrm>
            <a:off x="840364" y="464828"/>
            <a:ext cx="6494172" cy="957572"/>
          </a:xfrm>
        </p:spPr>
        <p:txBody>
          <a:bodyPr anchor="b">
            <a:normAutofit/>
          </a:bodyPr>
          <a:lstStyle/>
          <a:p>
            <a:r>
              <a:rPr lang="en-IE" dirty="0"/>
              <a:t>Apollo and Artemis/Diana</a:t>
            </a:r>
          </a:p>
        </p:txBody>
      </p:sp>
      <p:pic>
        <p:nvPicPr>
          <p:cNvPr id="7" name="Picture 6" descr="A statue of a person holding a sword&#10;&#10;Description automatically generated with low confidence">
            <a:extLst>
              <a:ext uri="{FF2B5EF4-FFF2-40B4-BE49-F238E27FC236}">
                <a16:creationId xmlns:a16="http://schemas.microsoft.com/office/drawing/2014/main" id="{A6B9843E-C532-431E-8E73-5DE1AAEE7D95}"/>
              </a:ext>
            </a:extLst>
          </p:cNvPr>
          <p:cNvPicPr>
            <a:picLocks noChangeAspect="1"/>
          </p:cNvPicPr>
          <p:nvPr/>
        </p:nvPicPr>
        <p:blipFill rotWithShape="1">
          <a:blip r:embed="rId2">
            <a:extLst>
              <a:ext uri="{28A0092B-C50C-407E-A947-70E740481C1C}">
                <a14:useLocalDpi xmlns:a14="http://schemas.microsoft.com/office/drawing/2010/main" val="0"/>
              </a:ext>
            </a:extLst>
          </a:blip>
          <a:srcRect t="11686" r="2" b="3980"/>
          <a:stretch/>
        </p:blipFill>
        <p:spPr>
          <a:xfrm>
            <a:off x="7930896" y="10"/>
            <a:ext cx="4261104" cy="2569454"/>
          </a:xfrm>
          <a:prstGeom prst="rect">
            <a:avLst/>
          </a:prstGeom>
        </p:spPr>
      </p:pic>
      <p:sp>
        <p:nvSpPr>
          <p:cNvPr id="3" name="Content Placeholder 2">
            <a:extLst>
              <a:ext uri="{FF2B5EF4-FFF2-40B4-BE49-F238E27FC236}">
                <a16:creationId xmlns:a16="http://schemas.microsoft.com/office/drawing/2014/main" id="{F57D59A1-47C6-4AB6-9E1E-10B54EE8FF06}"/>
              </a:ext>
            </a:extLst>
          </p:cNvPr>
          <p:cNvSpPr>
            <a:spLocks noGrp="1"/>
          </p:cNvSpPr>
          <p:nvPr>
            <p:ph idx="1"/>
          </p:nvPr>
        </p:nvSpPr>
        <p:spPr>
          <a:xfrm>
            <a:off x="172720" y="1706880"/>
            <a:ext cx="7640320" cy="5069840"/>
          </a:xfrm>
        </p:spPr>
        <p:txBody>
          <a:bodyPr>
            <a:normAutofit lnSpcReduction="10000"/>
          </a:bodyPr>
          <a:lstStyle/>
          <a:p>
            <a:r>
              <a:rPr lang="en-IE" sz="2000" b="1" dirty="0"/>
              <a:t>Apollo</a:t>
            </a:r>
            <a:r>
              <a:rPr lang="en-IE" sz="2000" dirty="0"/>
              <a:t> is the god of the sun, music, prophecy, and plagues. His Roman equivalent is </a:t>
            </a:r>
            <a:r>
              <a:rPr lang="en-IE" sz="2000" b="1" dirty="0"/>
              <a:t>Apollo</a:t>
            </a:r>
            <a:r>
              <a:rPr lang="en-IE" sz="2000" dirty="0"/>
              <a:t> (same). </a:t>
            </a:r>
            <a:r>
              <a:rPr lang="en-IE" sz="2000" b="1" dirty="0"/>
              <a:t>Artemis</a:t>
            </a:r>
            <a:r>
              <a:rPr lang="en-IE" sz="2000" dirty="0"/>
              <a:t> is the goddess of the hunt, chastity, childbirth, and the moon. Her Roman equivalent is </a:t>
            </a:r>
            <a:r>
              <a:rPr lang="en-IE" sz="2000" b="1" dirty="0"/>
              <a:t>Diana</a:t>
            </a:r>
            <a:r>
              <a:rPr lang="en-IE" sz="2000" dirty="0"/>
              <a:t>.</a:t>
            </a:r>
          </a:p>
          <a:p>
            <a:r>
              <a:rPr lang="en-IE" sz="2000" dirty="0"/>
              <a:t>Both were born to their mother </a:t>
            </a:r>
            <a:r>
              <a:rPr lang="en-IE" sz="2000" b="1" dirty="0"/>
              <a:t>Leto</a:t>
            </a:r>
            <a:r>
              <a:rPr lang="en-IE" sz="2000" dirty="0"/>
              <a:t> or </a:t>
            </a:r>
            <a:r>
              <a:rPr lang="en-IE" sz="2000" b="1" dirty="0"/>
              <a:t>Latona</a:t>
            </a:r>
            <a:r>
              <a:rPr lang="en-IE" sz="2000" dirty="0"/>
              <a:t> on the island of Delos – a floating island. Their mother had been seduced by Zeus, and has punishment, Hera had commanded the Earth not to allow her to give birth on land. So, she had to find a piece of land detached from the earth – Delos.</a:t>
            </a:r>
          </a:p>
          <a:p>
            <a:r>
              <a:rPr lang="en-IE" sz="2000" dirty="0"/>
              <a:t>Artemis was born first and then helped her mother give birth to Apollo. </a:t>
            </a:r>
          </a:p>
          <a:p>
            <a:r>
              <a:rPr lang="en-IE" sz="2000" dirty="0"/>
              <a:t>Apollo was given a golden bow by Hephaestus, Artemis a silver bow. Apollo would kill the Python snake at Delphi and take up the role of prophesier there. Artemis would roam the lands of Greece hunting and rejecting men – and punishing those she deemed to impede her chastity.</a:t>
            </a:r>
          </a:p>
          <a:p>
            <a:r>
              <a:rPr lang="en-IE" sz="2000" dirty="0"/>
              <a:t>Apollo would have </a:t>
            </a:r>
            <a:r>
              <a:rPr lang="en-IE" sz="2000" i="1" dirty="0"/>
              <a:t>many, many</a:t>
            </a:r>
            <a:r>
              <a:rPr lang="en-IE" sz="2000" dirty="0"/>
              <a:t> lovers both male and female – just like his father.</a:t>
            </a:r>
          </a:p>
        </p:txBody>
      </p:sp>
      <p:pic>
        <p:nvPicPr>
          <p:cNvPr id="5" name="Picture 4" descr="A statue of a person&#10;&#10;Description automatically generated with low confidence">
            <a:extLst>
              <a:ext uri="{FF2B5EF4-FFF2-40B4-BE49-F238E27FC236}">
                <a16:creationId xmlns:a16="http://schemas.microsoft.com/office/drawing/2014/main" id="{98309628-79BC-4BAF-BBD0-CF03CA98D988}"/>
              </a:ext>
            </a:extLst>
          </p:cNvPr>
          <p:cNvPicPr>
            <a:picLocks noChangeAspect="1"/>
          </p:cNvPicPr>
          <p:nvPr/>
        </p:nvPicPr>
        <p:blipFill rotWithShape="1">
          <a:blip r:embed="rId3">
            <a:extLst>
              <a:ext uri="{28A0092B-C50C-407E-A947-70E740481C1C}">
                <a14:useLocalDpi xmlns:a14="http://schemas.microsoft.com/office/drawing/2010/main" val="0"/>
              </a:ext>
            </a:extLst>
          </a:blip>
          <a:srcRect t="6215" r="2" b="21362"/>
          <a:stretch/>
        </p:blipFill>
        <p:spPr>
          <a:xfrm>
            <a:off x="7930897" y="2743200"/>
            <a:ext cx="4261103" cy="4114800"/>
          </a:xfrm>
          <a:prstGeom prst="rect">
            <a:avLst/>
          </a:prstGeom>
        </p:spPr>
      </p:pic>
    </p:spTree>
    <p:extLst>
      <p:ext uri="{BB962C8B-B14F-4D97-AF65-F5344CB8AC3E}">
        <p14:creationId xmlns:p14="http://schemas.microsoft.com/office/powerpoint/2010/main" val="3812418977"/>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B65FC8EE-C1A0-4331-90A7-0AEE6D530D87}"/>
              </a:ext>
            </a:extLst>
          </p:cNvPr>
          <p:cNvSpPr>
            <a:spLocks noGrp="1"/>
          </p:cNvSpPr>
          <p:nvPr>
            <p:ph type="title"/>
          </p:nvPr>
        </p:nvSpPr>
        <p:spPr>
          <a:xfrm>
            <a:off x="1295400" y="669925"/>
            <a:ext cx="4800600" cy="1325563"/>
          </a:xfrm>
        </p:spPr>
        <p:txBody>
          <a:bodyPr anchor="b">
            <a:normAutofit/>
          </a:bodyPr>
          <a:lstStyle/>
          <a:p>
            <a:r>
              <a:rPr lang="en-IE">
                <a:solidFill>
                  <a:schemeClr val="bg1"/>
                </a:solidFill>
              </a:rPr>
              <a:t>Hermes</a:t>
            </a:r>
          </a:p>
        </p:txBody>
      </p:sp>
      <p:cxnSp>
        <p:nvCxnSpPr>
          <p:cNvPr id="14" name="Straight Connector 13">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81564E9-BDBF-4C25-A902-D7124560AF7F}"/>
              </a:ext>
            </a:extLst>
          </p:cNvPr>
          <p:cNvSpPr>
            <a:spLocks noGrp="1"/>
          </p:cNvSpPr>
          <p:nvPr>
            <p:ph idx="1"/>
          </p:nvPr>
        </p:nvSpPr>
        <p:spPr>
          <a:xfrm>
            <a:off x="1295400" y="2288833"/>
            <a:ext cx="4800600" cy="3711571"/>
          </a:xfrm>
        </p:spPr>
        <p:txBody>
          <a:bodyPr>
            <a:normAutofit/>
          </a:bodyPr>
          <a:lstStyle/>
          <a:p>
            <a:r>
              <a:rPr lang="en-IE" sz="1900" b="1">
                <a:solidFill>
                  <a:schemeClr val="bg1"/>
                </a:solidFill>
              </a:rPr>
              <a:t>Hermes</a:t>
            </a:r>
            <a:r>
              <a:rPr lang="en-IE" sz="1900">
                <a:solidFill>
                  <a:schemeClr val="bg1"/>
                </a:solidFill>
              </a:rPr>
              <a:t> was the god of robbers, travellers, orators, merchants, and heralds. He was the messenger of the gods. His Roman equivalent was </a:t>
            </a:r>
            <a:r>
              <a:rPr lang="en-IE" sz="1900" b="1">
                <a:solidFill>
                  <a:schemeClr val="bg1"/>
                </a:solidFill>
              </a:rPr>
              <a:t>Mercury</a:t>
            </a:r>
            <a:r>
              <a:rPr lang="en-IE" sz="1900">
                <a:solidFill>
                  <a:schemeClr val="bg1"/>
                </a:solidFill>
              </a:rPr>
              <a:t>. </a:t>
            </a:r>
          </a:p>
          <a:p>
            <a:r>
              <a:rPr lang="en-IE" sz="1900">
                <a:solidFill>
                  <a:schemeClr val="bg1"/>
                </a:solidFill>
              </a:rPr>
              <a:t>He was the son of Zeus and Maia, the daughter of Atlas.</a:t>
            </a:r>
          </a:p>
          <a:p>
            <a:r>
              <a:rPr lang="en-IE" sz="1900">
                <a:solidFill>
                  <a:schemeClr val="bg1"/>
                </a:solidFill>
              </a:rPr>
              <a:t>He wore a travellers hat, winged sandals, and held a wand that could put someone to sleep.</a:t>
            </a:r>
          </a:p>
          <a:p>
            <a:r>
              <a:rPr lang="en-IE" sz="1900">
                <a:solidFill>
                  <a:schemeClr val="bg1"/>
                </a:solidFill>
              </a:rPr>
              <a:t>He was also the god who would escort the dead to the banks of the Styx to cross into the Underworld.</a:t>
            </a:r>
          </a:p>
        </p:txBody>
      </p:sp>
      <p:pic>
        <p:nvPicPr>
          <p:cNvPr id="7" name="Picture 6" descr="A picture containing building, sculpture, stone&#10;&#10;Description automatically generated">
            <a:extLst>
              <a:ext uri="{FF2B5EF4-FFF2-40B4-BE49-F238E27FC236}">
                <a16:creationId xmlns:a16="http://schemas.microsoft.com/office/drawing/2014/main" id="{72189476-8A3D-4C0B-984A-F911D5BBA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1511" y="-6"/>
            <a:ext cx="3840479" cy="6857999"/>
          </a:xfrm>
          <a:prstGeom prst="rect">
            <a:avLst/>
          </a:prstGeom>
        </p:spPr>
      </p:pic>
      <p:cxnSp>
        <p:nvCxnSpPr>
          <p:cNvPr id="16" name="Straight Connector 15">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10325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5AFD8084-C57F-4F41-A55D-4007640E24E4}"/>
              </a:ext>
            </a:extLst>
          </p:cNvPr>
          <p:cNvSpPr>
            <a:spLocks noGrp="1"/>
          </p:cNvSpPr>
          <p:nvPr>
            <p:ph type="title"/>
          </p:nvPr>
        </p:nvSpPr>
        <p:spPr>
          <a:xfrm>
            <a:off x="1295400" y="669925"/>
            <a:ext cx="4800600" cy="1325563"/>
          </a:xfrm>
        </p:spPr>
        <p:txBody>
          <a:bodyPr anchor="b">
            <a:normAutofit/>
          </a:bodyPr>
          <a:lstStyle/>
          <a:p>
            <a:r>
              <a:rPr lang="en-IE" dirty="0">
                <a:solidFill>
                  <a:schemeClr val="bg1"/>
                </a:solidFill>
              </a:rPr>
              <a:t>Dionysus/Liber/ Bacchus</a:t>
            </a:r>
          </a:p>
        </p:txBody>
      </p:sp>
      <p:cxnSp>
        <p:nvCxnSpPr>
          <p:cNvPr id="14" name="Straight Connector 13">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36F84C2-E576-4765-B1F6-908C62FA4E2C}"/>
              </a:ext>
            </a:extLst>
          </p:cNvPr>
          <p:cNvSpPr>
            <a:spLocks noGrp="1"/>
          </p:cNvSpPr>
          <p:nvPr>
            <p:ph idx="1"/>
          </p:nvPr>
        </p:nvSpPr>
        <p:spPr>
          <a:xfrm>
            <a:off x="1295399" y="2288833"/>
            <a:ext cx="5582887" cy="4680923"/>
          </a:xfrm>
        </p:spPr>
        <p:txBody>
          <a:bodyPr>
            <a:normAutofit fontScale="92500" lnSpcReduction="10000"/>
          </a:bodyPr>
          <a:lstStyle/>
          <a:p>
            <a:r>
              <a:rPr lang="en-IE" sz="1800" b="1" dirty="0">
                <a:solidFill>
                  <a:schemeClr val="bg1"/>
                </a:solidFill>
              </a:rPr>
              <a:t>Dionysus</a:t>
            </a:r>
            <a:r>
              <a:rPr lang="en-IE" sz="1800" dirty="0">
                <a:solidFill>
                  <a:schemeClr val="bg1"/>
                </a:solidFill>
              </a:rPr>
              <a:t> was the god of revelry, ecstasy, wine, fertility, and madness. His Roman equivalent was </a:t>
            </a:r>
            <a:r>
              <a:rPr lang="en-IE" sz="1800" b="1" dirty="0">
                <a:solidFill>
                  <a:schemeClr val="bg1"/>
                </a:solidFill>
              </a:rPr>
              <a:t>Bacchus </a:t>
            </a:r>
            <a:r>
              <a:rPr lang="en-IE" sz="1800" dirty="0">
                <a:solidFill>
                  <a:schemeClr val="bg1"/>
                </a:solidFill>
              </a:rPr>
              <a:t>or </a:t>
            </a:r>
            <a:r>
              <a:rPr lang="en-IE" sz="1800" b="1" dirty="0">
                <a:solidFill>
                  <a:schemeClr val="bg1"/>
                </a:solidFill>
              </a:rPr>
              <a:t>Liber</a:t>
            </a:r>
            <a:r>
              <a:rPr lang="en-IE" sz="1800" dirty="0">
                <a:solidFill>
                  <a:schemeClr val="bg1"/>
                </a:solidFill>
              </a:rPr>
              <a:t> (earlier equivalent).</a:t>
            </a:r>
          </a:p>
          <a:p>
            <a:r>
              <a:rPr lang="en-IE" sz="1800" dirty="0">
                <a:solidFill>
                  <a:schemeClr val="bg1"/>
                </a:solidFill>
              </a:rPr>
              <a:t>He was the son of Zeus and the mortal princess of Thebes, </a:t>
            </a:r>
            <a:r>
              <a:rPr lang="en-IE" sz="1800" b="1" dirty="0">
                <a:solidFill>
                  <a:schemeClr val="bg1"/>
                </a:solidFill>
              </a:rPr>
              <a:t>Semele</a:t>
            </a:r>
            <a:r>
              <a:rPr lang="en-IE" sz="1800" dirty="0">
                <a:solidFill>
                  <a:schemeClr val="bg1"/>
                </a:solidFill>
              </a:rPr>
              <a:t>. She was tricked by Hera into asking to see Zeus in his true form. Zeus – having sworn by the Styx to do as she asked before knowing what she asked – did so. She was consumed by the fire of his true form. Zeus took the foetus, Dionysus, and sewed it into his thigh. Later, Dionysus would be cut out fully grown.</a:t>
            </a:r>
          </a:p>
          <a:p>
            <a:r>
              <a:rPr lang="en-IE" sz="1800" dirty="0">
                <a:solidFill>
                  <a:schemeClr val="bg1"/>
                </a:solidFill>
              </a:rPr>
              <a:t>Dionysus was then driven made by Hera and travelled the world; eventually he was cleansed Rhea. But he continued to travel the world in his chariot pulled by Leopards and followed by his mad followers, </a:t>
            </a:r>
            <a:r>
              <a:rPr lang="en-IE" sz="1800" dirty="0" err="1">
                <a:solidFill>
                  <a:schemeClr val="bg1"/>
                </a:solidFill>
              </a:rPr>
              <a:t>Maenaids</a:t>
            </a:r>
            <a:r>
              <a:rPr lang="en-IE" sz="1800" dirty="0">
                <a:solidFill>
                  <a:schemeClr val="bg1"/>
                </a:solidFill>
              </a:rPr>
              <a:t> or Bacchantes, who were known to go made and tear people apart.</a:t>
            </a:r>
          </a:p>
          <a:p>
            <a:r>
              <a:rPr lang="en-IE" sz="1800" dirty="0">
                <a:solidFill>
                  <a:schemeClr val="bg1"/>
                </a:solidFill>
              </a:rPr>
              <a:t>Dionysus would often bring curses of madness on to people who disrespected him.</a:t>
            </a:r>
          </a:p>
          <a:p>
            <a:r>
              <a:rPr lang="en-IE" sz="1800" dirty="0">
                <a:solidFill>
                  <a:schemeClr val="bg1"/>
                </a:solidFill>
              </a:rPr>
              <a:t>His consort/wife was Ariadne who had been abandoned on the island of Naxos by the Athenian hero Theseus.</a:t>
            </a:r>
          </a:p>
        </p:txBody>
      </p:sp>
      <p:pic>
        <p:nvPicPr>
          <p:cNvPr id="5" name="Picture 4" descr="Calendar&#10;&#10;Description automatically generated">
            <a:extLst>
              <a:ext uri="{FF2B5EF4-FFF2-40B4-BE49-F238E27FC236}">
                <a16:creationId xmlns:a16="http://schemas.microsoft.com/office/drawing/2014/main" id="{00F02B1C-3F4D-439A-AA3D-0A83160B15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9727" y="0"/>
            <a:ext cx="4562273" cy="2942666"/>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2B7C8BAB-D186-4097-B833-6594FACA4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1029" y="3472094"/>
            <a:ext cx="3340960" cy="3385906"/>
          </a:xfrm>
          <a:prstGeom prst="rect">
            <a:avLst/>
          </a:prstGeom>
        </p:spPr>
      </p:pic>
      <p:cxnSp>
        <p:nvCxnSpPr>
          <p:cNvPr id="16" name="Straight Connector 15">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36739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58EDD9-0685-44E6-9B72-108BB10E1A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DFC031-5BB9-4B22-A1C9-88CB6E9E2CE7}"/>
              </a:ext>
            </a:extLst>
          </p:cNvPr>
          <p:cNvSpPr>
            <a:spLocks noGrp="1"/>
          </p:cNvSpPr>
          <p:nvPr>
            <p:ph type="title"/>
          </p:nvPr>
        </p:nvSpPr>
        <p:spPr>
          <a:xfrm>
            <a:off x="633446" y="640081"/>
            <a:ext cx="6562262" cy="3849244"/>
          </a:xfrm>
          <a:noFill/>
        </p:spPr>
        <p:txBody>
          <a:bodyPr vert="horz" lIns="91440" tIns="45720" rIns="91440" bIns="45720" rtlCol="0" anchor="b">
            <a:normAutofit/>
          </a:bodyPr>
          <a:lstStyle/>
          <a:p>
            <a:pPr algn="r"/>
            <a:r>
              <a:rPr lang="en-US" dirty="0"/>
              <a:t>Visual Evidence</a:t>
            </a:r>
          </a:p>
        </p:txBody>
      </p:sp>
      <p:sp>
        <p:nvSpPr>
          <p:cNvPr id="3" name="Text Placeholder 2">
            <a:extLst>
              <a:ext uri="{FF2B5EF4-FFF2-40B4-BE49-F238E27FC236}">
                <a16:creationId xmlns:a16="http://schemas.microsoft.com/office/drawing/2014/main" id="{78F4DC6C-7011-42EB-9678-E8009AE1529B}"/>
              </a:ext>
            </a:extLst>
          </p:cNvPr>
          <p:cNvSpPr>
            <a:spLocks noGrp="1"/>
          </p:cNvSpPr>
          <p:nvPr>
            <p:ph type="body" idx="1"/>
          </p:nvPr>
        </p:nvSpPr>
        <p:spPr>
          <a:xfrm>
            <a:off x="633446" y="4627755"/>
            <a:ext cx="6562262" cy="1590165"/>
          </a:xfrm>
          <a:noFill/>
        </p:spPr>
        <p:txBody>
          <a:bodyPr vert="horz" lIns="91440" tIns="45720" rIns="91440" bIns="45720" rtlCol="0">
            <a:normAutofit fontScale="92500"/>
          </a:bodyPr>
          <a:lstStyle/>
          <a:p>
            <a:r>
              <a:rPr lang="en-US" dirty="0">
                <a:solidFill>
                  <a:schemeClr val="tx1"/>
                </a:solidFill>
              </a:rPr>
              <a:t>Examine the following Visual Sources of the Gods:</a:t>
            </a:r>
          </a:p>
          <a:p>
            <a:endParaRPr lang="en-US" sz="100" dirty="0">
              <a:solidFill>
                <a:schemeClr val="tx1"/>
              </a:solidFill>
            </a:endParaRPr>
          </a:p>
          <a:p>
            <a:pPr marL="971550" lvl="1" indent="-514350">
              <a:buFont typeface="+mj-lt"/>
              <a:buAutoNum type="romanUcPeriod"/>
            </a:pPr>
            <a:r>
              <a:rPr lang="en-US" dirty="0">
                <a:solidFill>
                  <a:schemeClr val="tx1"/>
                </a:solidFill>
              </a:rPr>
              <a:t>Identify the god(s) – both in the Greek and Roman – and explain how you know they are that god/goddess.</a:t>
            </a:r>
          </a:p>
          <a:p>
            <a:pPr marL="971550" lvl="1" indent="-514350">
              <a:buFont typeface="+mj-lt"/>
              <a:buAutoNum type="romanUcPeriod"/>
            </a:pPr>
            <a:r>
              <a:rPr lang="en-US" dirty="0">
                <a:solidFill>
                  <a:schemeClr val="tx1"/>
                </a:solidFill>
              </a:rPr>
              <a:t>Can you describe the myths being told?</a:t>
            </a:r>
          </a:p>
        </p:txBody>
      </p:sp>
      <p:pic>
        <p:nvPicPr>
          <p:cNvPr id="5" name="Picture 4" descr="A picture containing text, floor&#10;&#10;Description automatically generated">
            <a:extLst>
              <a:ext uri="{FF2B5EF4-FFF2-40B4-BE49-F238E27FC236}">
                <a16:creationId xmlns:a16="http://schemas.microsoft.com/office/drawing/2014/main" id="{A5889D23-25D1-41F0-B83E-38ACC7E615AF}"/>
              </a:ext>
            </a:extLst>
          </p:cNvPr>
          <p:cNvPicPr>
            <a:picLocks noChangeAspect="1"/>
          </p:cNvPicPr>
          <p:nvPr/>
        </p:nvPicPr>
        <p:blipFill rotWithShape="1">
          <a:blip r:embed="rId2">
            <a:extLst>
              <a:ext uri="{28A0092B-C50C-407E-A947-70E740481C1C}">
                <a14:useLocalDpi xmlns:a14="http://schemas.microsoft.com/office/drawing/2010/main" val="0"/>
              </a:ext>
            </a:extLst>
          </a:blip>
          <a:srcRect b="7544"/>
          <a:stretch/>
        </p:blipFill>
        <p:spPr>
          <a:xfrm>
            <a:off x="7552944" y="10"/>
            <a:ext cx="4636008" cy="6857990"/>
          </a:xfrm>
          <a:prstGeom prst="rect">
            <a:avLst/>
          </a:prstGeom>
        </p:spPr>
      </p:pic>
    </p:spTree>
    <p:extLst>
      <p:ext uri="{BB962C8B-B14F-4D97-AF65-F5344CB8AC3E}">
        <p14:creationId xmlns:p14="http://schemas.microsoft.com/office/powerpoint/2010/main" val="15292804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text, floor&#10;&#10;Description automatically generated">
            <a:extLst>
              <a:ext uri="{FF2B5EF4-FFF2-40B4-BE49-F238E27FC236}">
                <a16:creationId xmlns:a16="http://schemas.microsoft.com/office/drawing/2014/main" id="{5A75CF0F-5035-47B7-858D-42ACE75F9191}"/>
              </a:ext>
            </a:extLst>
          </p:cNvPr>
          <p:cNvPicPr>
            <a:picLocks noChangeAspect="1"/>
          </p:cNvPicPr>
          <p:nvPr/>
        </p:nvPicPr>
        <p:blipFill rotWithShape="1">
          <a:blip r:embed="rId2">
            <a:extLst>
              <a:ext uri="{28A0092B-C50C-407E-A947-70E740481C1C}">
                <a14:useLocalDpi xmlns:a14="http://schemas.microsoft.com/office/drawing/2010/main" val="0"/>
              </a:ext>
            </a:extLst>
          </a:blip>
          <a:srcRect t="6428" r="-2" b="28756"/>
          <a:stretch/>
        </p:blipFill>
        <p:spPr>
          <a:xfrm>
            <a:off x="643467" y="643467"/>
            <a:ext cx="5372099" cy="5571066"/>
          </a:xfrm>
          <a:prstGeom prst="rect">
            <a:avLst/>
          </a:prstGeom>
        </p:spPr>
      </p:pic>
      <p:pic>
        <p:nvPicPr>
          <p:cNvPr id="3" name="Picture 2">
            <a:extLst>
              <a:ext uri="{FF2B5EF4-FFF2-40B4-BE49-F238E27FC236}">
                <a16:creationId xmlns:a16="http://schemas.microsoft.com/office/drawing/2014/main" id="{A80CBB6D-D6AD-4D8B-B323-35C9BF897751}"/>
              </a:ext>
            </a:extLst>
          </p:cNvPr>
          <p:cNvPicPr>
            <a:picLocks noChangeAspect="1"/>
          </p:cNvPicPr>
          <p:nvPr/>
        </p:nvPicPr>
        <p:blipFill rotWithShape="1">
          <a:blip r:embed="rId3">
            <a:extLst>
              <a:ext uri="{28A0092B-C50C-407E-A947-70E740481C1C}">
                <a14:useLocalDpi xmlns:a14="http://schemas.microsoft.com/office/drawing/2010/main" val="0"/>
              </a:ext>
            </a:extLst>
          </a:blip>
          <a:srcRect l="2679" r="891" b="-1"/>
          <a:stretch/>
        </p:blipFill>
        <p:spPr>
          <a:xfrm>
            <a:off x="6176432" y="643467"/>
            <a:ext cx="5372100" cy="5571066"/>
          </a:xfrm>
          <a:prstGeom prst="rect">
            <a:avLst/>
          </a:prstGeom>
        </p:spPr>
      </p:pic>
    </p:spTree>
    <p:extLst>
      <p:ext uri="{BB962C8B-B14F-4D97-AF65-F5344CB8AC3E}">
        <p14:creationId xmlns:p14="http://schemas.microsoft.com/office/powerpoint/2010/main" val="40064451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building, sculpture, building material, stone&#10;&#10;Description automatically generated">
            <a:extLst>
              <a:ext uri="{FF2B5EF4-FFF2-40B4-BE49-F238E27FC236}">
                <a16:creationId xmlns:a16="http://schemas.microsoft.com/office/drawing/2014/main" id="{A95D1B41-35F7-4166-8799-6353D7066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046" y="1123527"/>
            <a:ext cx="5217903" cy="4604800"/>
          </a:xfrm>
          <a:prstGeom prst="rect">
            <a:avLst/>
          </a:prstGeom>
        </p:spPr>
      </p:pic>
    </p:spTree>
    <p:extLst>
      <p:ext uri="{BB962C8B-B14F-4D97-AF65-F5344CB8AC3E}">
        <p14:creationId xmlns:p14="http://schemas.microsoft.com/office/powerpoint/2010/main" val="3617061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A picture containing text, fabric&#10;&#10;Description automatically generated">
            <a:extLst>
              <a:ext uri="{FF2B5EF4-FFF2-40B4-BE49-F238E27FC236}">
                <a16:creationId xmlns:a16="http://schemas.microsoft.com/office/drawing/2014/main" id="{591AD0F2-DD1E-41EA-9776-6666A5E67970}"/>
              </a:ext>
            </a:extLst>
          </p:cNvPr>
          <p:cNvPicPr>
            <a:picLocks noChangeAspect="1"/>
          </p:cNvPicPr>
          <p:nvPr/>
        </p:nvPicPr>
        <p:blipFill rotWithShape="1">
          <a:blip r:embed="rId2">
            <a:extLst>
              <a:ext uri="{28A0092B-C50C-407E-A947-70E740481C1C}">
                <a14:useLocalDpi xmlns:a14="http://schemas.microsoft.com/office/drawing/2010/main" val="0"/>
              </a:ext>
            </a:extLst>
          </a:blip>
          <a:srcRect l="29457" r="8612"/>
          <a:stretch/>
        </p:blipFill>
        <p:spPr>
          <a:xfrm>
            <a:off x="321731" y="557189"/>
            <a:ext cx="5668684" cy="5743618"/>
          </a:xfrm>
          <a:prstGeom prst="rect">
            <a:avLst/>
          </a:prstGeom>
        </p:spPr>
      </p:pic>
      <p:pic>
        <p:nvPicPr>
          <p:cNvPr id="6" name="Picture 5" descr="A picture containing indoor, building material, tan, stone&#10;&#10;Description automatically generated">
            <a:extLst>
              <a:ext uri="{FF2B5EF4-FFF2-40B4-BE49-F238E27FC236}">
                <a16:creationId xmlns:a16="http://schemas.microsoft.com/office/drawing/2014/main" id="{D445A2FF-06E1-4BD8-8C28-3D723806E999}"/>
              </a:ext>
            </a:extLst>
          </p:cNvPr>
          <p:cNvPicPr>
            <a:picLocks noChangeAspect="1"/>
          </p:cNvPicPr>
          <p:nvPr/>
        </p:nvPicPr>
        <p:blipFill rotWithShape="1">
          <a:blip r:embed="rId3">
            <a:extLst>
              <a:ext uri="{28A0092B-C50C-407E-A947-70E740481C1C}">
                <a14:useLocalDpi xmlns:a14="http://schemas.microsoft.com/office/drawing/2010/main" val="0"/>
              </a:ext>
            </a:extLst>
          </a:blip>
          <a:srcRect l="17024" r="17026" b="1"/>
          <a:stretch/>
        </p:blipFill>
        <p:spPr>
          <a:xfrm>
            <a:off x="6195375" y="557189"/>
            <a:ext cx="5674893" cy="5743618"/>
          </a:xfrm>
          <a:prstGeom prst="rect">
            <a:avLst/>
          </a:prstGeom>
        </p:spPr>
      </p:pic>
    </p:spTree>
    <p:extLst>
      <p:ext uri="{BB962C8B-B14F-4D97-AF65-F5344CB8AC3E}">
        <p14:creationId xmlns:p14="http://schemas.microsoft.com/office/powerpoint/2010/main" val="37907651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Bacchae review – Philip Glass">
            <a:extLst>
              <a:ext uri="{FF2B5EF4-FFF2-40B4-BE49-F238E27FC236}">
                <a16:creationId xmlns:a16="http://schemas.microsoft.com/office/drawing/2014/main" id="{16A94740-07B3-4D53-B1CF-F3EE1E73C8B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31144" y="321734"/>
            <a:ext cx="3878880" cy="29051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ONYSUS (Dionysos) - Greek God of Wine &amp; Festivity (Roman Bacchus)">
            <a:extLst>
              <a:ext uri="{FF2B5EF4-FFF2-40B4-BE49-F238E27FC236}">
                <a16:creationId xmlns:a16="http://schemas.microsoft.com/office/drawing/2014/main" id="{85222FB7-2C72-4F92-A6AF-F7BE37E1148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03987" y="3631096"/>
            <a:ext cx="3733192" cy="276056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Dionysus &amp; Ariadne - Ancient Greek Vase Painting">
            <a:extLst>
              <a:ext uri="{FF2B5EF4-FFF2-40B4-BE49-F238E27FC236}">
                <a16:creationId xmlns:a16="http://schemas.microsoft.com/office/drawing/2014/main" id="{7E30EACD-2815-41F9-8349-C0170FC8059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08034" y="582201"/>
            <a:ext cx="5426764" cy="5548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767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5E2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Freeform: Shape 11">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4"/>
                </a:gs>
                <a:gs pos="23000">
                  <a:schemeClr val="accent4"/>
                </a:gs>
                <a:gs pos="83000">
                  <a:schemeClr val="accent2"/>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E15D57DB-3187-4C1A-B618-2873DA16B7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181" y="1648226"/>
            <a:ext cx="5462546" cy="3605280"/>
          </a:xfrm>
          <a:prstGeom prst="rect">
            <a:avLst/>
          </a:prstGeom>
        </p:spPr>
      </p:pic>
    </p:spTree>
    <p:extLst>
      <p:ext uri="{BB962C8B-B14F-4D97-AF65-F5344CB8AC3E}">
        <p14:creationId xmlns:p14="http://schemas.microsoft.com/office/powerpoint/2010/main" val="893418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valley, nature, canyon&#10;&#10;Description automatically generated">
            <a:extLst>
              <a:ext uri="{FF2B5EF4-FFF2-40B4-BE49-F238E27FC236}">
                <a16:creationId xmlns:a16="http://schemas.microsoft.com/office/drawing/2014/main" id="{825D4F53-B1FC-4A80-823F-FA633809F7A6}"/>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4649" r="8432" b="1"/>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E523539A-4B06-472B-9CBA-41B7F9DEAF11}"/>
              </a:ext>
            </a:extLst>
          </p:cNvPr>
          <p:cNvSpPr>
            <a:spLocks noGrp="1"/>
          </p:cNvSpPr>
          <p:nvPr>
            <p:ph type="title"/>
          </p:nvPr>
        </p:nvSpPr>
        <p:spPr>
          <a:xfrm>
            <a:off x="804998" y="798445"/>
            <a:ext cx="4803636" cy="1311664"/>
          </a:xfrm>
        </p:spPr>
        <p:txBody>
          <a:bodyPr>
            <a:normAutofit/>
          </a:bodyPr>
          <a:lstStyle/>
          <a:p>
            <a:r>
              <a:rPr lang="en-IE" dirty="0">
                <a:solidFill>
                  <a:srgbClr val="000000"/>
                </a:solidFill>
              </a:rPr>
              <a:t>Primordial Beings</a:t>
            </a:r>
          </a:p>
        </p:txBody>
      </p:sp>
      <p:sp>
        <p:nvSpPr>
          <p:cNvPr id="3" name="Content Placeholder 2">
            <a:extLst>
              <a:ext uri="{FF2B5EF4-FFF2-40B4-BE49-F238E27FC236}">
                <a16:creationId xmlns:a16="http://schemas.microsoft.com/office/drawing/2014/main" id="{B6297F2E-E62E-4923-9045-381B8A4978A6}"/>
              </a:ext>
            </a:extLst>
          </p:cNvPr>
          <p:cNvSpPr>
            <a:spLocks noGrp="1"/>
          </p:cNvSpPr>
          <p:nvPr>
            <p:ph idx="1"/>
          </p:nvPr>
        </p:nvSpPr>
        <p:spPr>
          <a:xfrm>
            <a:off x="804997" y="2272143"/>
            <a:ext cx="4706803" cy="3788830"/>
          </a:xfrm>
        </p:spPr>
        <p:txBody>
          <a:bodyPr anchor="ctr">
            <a:normAutofit/>
          </a:bodyPr>
          <a:lstStyle/>
          <a:p>
            <a:r>
              <a:rPr lang="en-IE" sz="2000" dirty="0"/>
              <a:t>You will notice that the gods Gaia, Tartarus, Nyx, and Erebus are spoken about as “beings” or gods and as places or forces of nature.</a:t>
            </a:r>
          </a:p>
          <a:p>
            <a:r>
              <a:rPr lang="en-IE" sz="2000" dirty="0"/>
              <a:t>This is because all gods represent forces of nature in the </a:t>
            </a:r>
            <a:r>
              <a:rPr lang="en-IE" sz="2000" i="1" dirty="0"/>
              <a:t>kosmos/universe</a:t>
            </a:r>
            <a:r>
              <a:rPr lang="en-IE" sz="2000" dirty="0"/>
              <a:t>.</a:t>
            </a:r>
          </a:p>
          <a:p>
            <a:r>
              <a:rPr lang="en-IE" sz="2000" dirty="0"/>
              <a:t>But with early gods, this is especially more pronounced. This is why they are called the </a:t>
            </a:r>
            <a:r>
              <a:rPr lang="en-IE" sz="2000" i="1" dirty="0"/>
              <a:t>primordial</a:t>
            </a:r>
            <a:r>
              <a:rPr lang="en-IE" sz="2000" dirty="0"/>
              <a:t> (first order) gods. As they are the primary elements of the kosmos.</a:t>
            </a:r>
          </a:p>
        </p:txBody>
      </p:sp>
    </p:spTree>
    <p:extLst>
      <p:ext uri="{BB962C8B-B14F-4D97-AF65-F5344CB8AC3E}">
        <p14:creationId xmlns:p14="http://schemas.microsoft.com/office/powerpoint/2010/main" val="29912255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culpture, building&#10;&#10;Description automatically generated">
            <a:extLst>
              <a:ext uri="{FF2B5EF4-FFF2-40B4-BE49-F238E27FC236}">
                <a16:creationId xmlns:a16="http://schemas.microsoft.com/office/drawing/2014/main" id="{9F175C69-E250-42F9-A10B-8E7BE851329E}"/>
              </a:ext>
            </a:extLst>
          </p:cNvPr>
          <p:cNvPicPr>
            <a:picLocks noChangeAspect="1"/>
          </p:cNvPicPr>
          <p:nvPr/>
        </p:nvPicPr>
        <p:blipFill rotWithShape="1">
          <a:blip r:embed="rId2">
            <a:extLst>
              <a:ext uri="{28A0092B-C50C-407E-A947-70E740481C1C}">
                <a14:useLocalDpi xmlns:a14="http://schemas.microsoft.com/office/drawing/2010/main" val="0"/>
              </a:ext>
            </a:extLst>
          </a:blip>
          <a:srcRect r="1" b="10473"/>
          <a:stretch/>
        </p:blipFill>
        <p:spPr>
          <a:xfrm>
            <a:off x="321734" y="557189"/>
            <a:ext cx="4276956" cy="5743616"/>
          </a:xfrm>
          <a:prstGeom prst="rect">
            <a:avLst/>
          </a:prstGeom>
        </p:spPr>
      </p:pic>
      <p:pic>
        <p:nvPicPr>
          <p:cNvPr id="5" name="Picture 4" descr="A picture containing sculpture, building, stone&#10;&#10;Description automatically generated">
            <a:extLst>
              <a:ext uri="{FF2B5EF4-FFF2-40B4-BE49-F238E27FC236}">
                <a16:creationId xmlns:a16="http://schemas.microsoft.com/office/drawing/2014/main" id="{E8B098BD-E5A0-4254-931A-11BDAAEDD9B9}"/>
              </a:ext>
            </a:extLst>
          </p:cNvPr>
          <p:cNvPicPr>
            <a:picLocks noChangeAspect="1"/>
          </p:cNvPicPr>
          <p:nvPr/>
        </p:nvPicPr>
        <p:blipFill rotWithShape="1">
          <a:blip r:embed="rId3">
            <a:extLst>
              <a:ext uri="{28A0092B-C50C-407E-A947-70E740481C1C}">
                <a14:useLocalDpi xmlns:a14="http://schemas.microsoft.com/office/drawing/2010/main" val="0"/>
              </a:ext>
            </a:extLst>
          </a:blip>
          <a:srcRect l="11880" r="23550" b="-2"/>
          <a:stretch/>
        </p:blipFill>
        <p:spPr>
          <a:xfrm>
            <a:off x="4772525" y="557189"/>
            <a:ext cx="7097742" cy="5743616"/>
          </a:xfrm>
          <a:prstGeom prst="rect">
            <a:avLst/>
          </a:prstGeom>
        </p:spPr>
      </p:pic>
    </p:spTree>
    <p:extLst>
      <p:ext uri="{BB962C8B-B14F-4D97-AF65-F5344CB8AC3E}">
        <p14:creationId xmlns:p14="http://schemas.microsoft.com/office/powerpoint/2010/main" val="1334815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 sculpture, stone&#10;&#10;Description automatically generated">
            <a:extLst>
              <a:ext uri="{FF2B5EF4-FFF2-40B4-BE49-F238E27FC236}">
                <a16:creationId xmlns:a16="http://schemas.microsoft.com/office/drawing/2014/main" id="{9487B962-C29B-4B02-B719-C168E41278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6433" y="1555480"/>
            <a:ext cx="5372100" cy="3747039"/>
          </a:xfrm>
          <a:prstGeom prst="rect">
            <a:avLst/>
          </a:prstGeom>
        </p:spPr>
      </p:pic>
      <p:sp>
        <p:nvSpPr>
          <p:cNvPr id="93" name="Rectangle 92">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several&#10;&#10;Description automatically generated">
            <a:extLst>
              <a:ext uri="{FF2B5EF4-FFF2-40B4-BE49-F238E27FC236}">
                <a16:creationId xmlns:a16="http://schemas.microsoft.com/office/drawing/2014/main" id="{3E2C11B8-6986-443D-ADA5-53418CFBB9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6" y="1414463"/>
            <a:ext cx="5372099" cy="4029074"/>
          </a:xfrm>
          <a:prstGeom prst="rect">
            <a:avLst/>
          </a:prstGeom>
        </p:spPr>
      </p:pic>
    </p:spTree>
    <p:extLst>
      <p:ext uri="{BB962C8B-B14F-4D97-AF65-F5344CB8AC3E}">
        <p14:creationId xmlns:p14="http://schemas.microsoft.com/office/powerpoint/2010/main" val="1114977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A picture containing text, jar, indoor, balloon&#10;&#10;Description automatically generated">
            <a:extLst>
              <a:ext uri="{FF2B5EF4-FFF2-40B4-BE49-F238E27FC236}">
                <a16:creationId xmlns:a16="http://schemas.microsoft.com/office/drawing/2014/main" id="{9AF925C9-DF4B-46FF-9FB8-4D5538C35732}"/>
              </a:ext>
            </a:extLst>
          </p:cNvPr>
          <p:cNvPicPr>
            <a:picLocks noChangeAspect="1"/>
          </p:cNvPicPr>
          <p:nvPr/>
        </p:nvPicPr>
        <p:blipFill rotWithShape="1">
          <a:blip r:embed="rId2">
            <a:extLst>
              <a:ext uri="{28A0092B-C50C-407E-A947-70E740481C1C}">
                <a14:useLocalDpi xmlns:a14="http://schemas.microsoft.com/office/drawing/2010/main" val="0"/>
              </a:ext>
            </a:extLst>
          </a:blip>
          <a:srcRect t="8591" r="-1" b="26962"/>
          <a:stretch/>
        </p:blipFill>
        <p:spPr>
          <a:xfrm>
            <a:off x="321733" y="321733"/>
            <a:ext cx="11548534" cy="6214534"/>
          </a:xfrm>
          <a:prstGeom prst="rect">
            <a:avLst/>
          </a:prstGeom>
        </p:spPr>
      </p:pic>
    </p:spTree>
    <p:extLst>
      <p:ext uri="{BB962C8B-B14F-4D97-AF65-F5344CB8AC3E}">
        <p14:creationId xmlns:p14="http://schemas.microsoft.com/office/powerpoint/2010/main" val="3813354044"/>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HEPHAESTUS (Hephaistos) - Greek God of Smiths &amp; Metalworking (Roman Vulcan)">
            <a:extLst>
              <a:ext uri="{FF2B5EF4-FFF2-40B4-BE49-F238E27FC236}">
                <a16:creationId xmlns:a16="http://schemas.microsoft.com/office/drawing/2014/main" id="{5FA543A7-28C7-4931-A8AC-76C441865BF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64925" y="643467"/>
            <a:ext cx="4248750" cy="55710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building, sculpture, shoes, stone&#10;&#10;Description automatically generated">
            <a:extLst>
              <a:ext uri="{FF2B5EF4-FFF2-40B4-BE49-F238E27FC236}">
                <a16:creationId xmlns:a16="http://schemas.microsoft.com/office/drawing/2014/main" id="{083C6B52-97B3-45D2-ABC9-822A11645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865" y="1616604"/>
            <a:ext cx="5291667" cy="3624791"/>
          </a:xfrm>
          <a:prstGeom prst="rect">
            <a:avLst/>
          </a:prstGeom>
        </p:spPr>
      </p:pic>
    </p:spTree>
    <p:extLst>
      <p:ext uri="{BB962C8B-B14F-4D97-AF65-F5344CB8AC3E}">
        <p14:creationId xmlns:p14="http://schemas.microsoft.com/office/powerpoint/2010/main" val="33343627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text, indoor, primate, mammal&#10;&#10;Description automatically generated">
            <a:extLst>
              <a:ext uri="{FF2B5EF4-FFF2-40B4-BE49-F238E27FC236}">
                <a16:creationId xmlns:a16="http://schemas.microsoft.com/office/drawing/2014/main" id="{902DABD4-88BF-4519-A44A-C9E1A0F85D03}"/>
              </a:ext>
            </a:extLst>
          </p:cNvPr>
          <p:cNvPicPr>
            <a:picLocks noChangeAspect="1"/>
          </p:cNvPicPr>
          <p:nvPr/>
        </p:nvPicPr>
        <p:blipFill rotWithShape="1">
          <a:blip r:embed="rId2">
            <a:extLst>
              <a:ext uri="{28A0092B-C50C-407E-A947-70E740481C1C}">
                <a14:useLocalDpi xmlns:a14="http://schemas.microsoft.com/office/drawing/2010/main" val="0"/>
              </a:ext>
            </a:extLst>
          </a:blip>
          <a:srcRect t="26619" r="-1" b="29337"/>
          <a:stretch/>
        </p:blipFill>
        <p:spPr>
          <a:xfrm>
            <a:off x="5162052" y="3272588"/>
            <a:ext cx="6105382" cy="3585411"/>
          </a:xfrm>
          <a:prstGeom prst="rect">
            <a:avLst/>
          </a:prstGeom>
        </p:spPr>
      </p:pic>
      <p:pic>
        <p:nvPicPr>
          <p:cNvPr id="13" name="Picture 12" descr="A picture containing text, outdoor, book&#10;&#10;Description automatically generated">
            <a:extLst>
              <a:ext uri="{FF2B5EF4-FFF2-40B4-BE49-F238E27FC236}">
                <a16:creationId xmlns:a16="http://schemas.microsoft.com/office/drawing/2014/main" id="{4D05C7DD-E0AF-4006-93C4-A480BE1EC674}"/>
              </a:ext>
            </a:extLst>
          </p:cNvPr>
          <p:cNvPicPr>
            <a:picLocks noChangeAspect="1"/>
          </p:cNvPicPr>
          <p:nvPr/>
        </p:nvPicPr>
        <p:blipFill rotWithShape="1">
          <a:blip r:embed="rId3">
            <a:extLst>
              <a:ext uri="{28A0092B-C50C-407E-A947-70E740481C1C}">
                <a14:useLocalDpi xmlns:a14="http://schemas.microsoft.com/office/drawing/2010/main" val="0"/>
              </a:ext>
            </a:extLst>
          </a:blip>
          <a:srcRect l="1" t="26297" r="-2" b="33571"/>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3" name="Picture 2" descr="A picture containing building, orange, painting&#10;&#10;Description automatically generated">
            <a:extLst>
              <a:ext uri="{FF2B5EF4-FFF2-40B4-BE49-F238E27FC236}">
                <a16:creationId xmlns:a16="http://schemas.microsoft.com/office/drawing/2014/main" id="{061022AB-ABAE-4F15-8FB9-2634AB3CD98E}"/>
              </a:ext>
            </a:extLst>
          </p:cNvPr>
          <p:cNvPicPr>
            <a:picLocks noChangeAspect="1"/>
          </p:cNvPicPr>
          <p:nvPr/>
        </p:nvPicPr>
        <p:blipFill rotWithShape="1">
          <a:blip r:embed="rId4">
            <a:extLst>
              <a:ext uri="{28A0092B-C50C-407E-A947-70E740481C1C}">
                <a14:useLocalDpi xmlns:a14="http://schemas.microsoft.com/office/drawing/2010/main" val="0"/>
              </a:ext>
            </a:extLst>
          </a:blip>
          <a:srcRect l="576" t="975" r="-577" b="49159"/>
          <a:stretch/>
        </p:blipFill>
        <p:spPr>
          <a:xfrm>
            <a:off x="7458302" y="-22547"/>
            <a:ext cx="3809132" cy="3139531"/>
          </a:xfrm>
          <a:prstGeom prst="rect">
            <a:avLst/>
          </a:prstGeom>
        </p:spPr>
      </p:pic>
      <p:pic>
        <p:nvPicPr>
          <p:cNvPr id="5" name="Picture 4" descr="A picture containing text, sculpture, building, stone&#10;&#10;Description automatically generated">
            <a:extLst>
              <a:ext uri="{FF2B5EF4-FFF2-40B4-BE49-F238E27FC236}">
                <a16:creationId xmlns:a16="http://schemas.microsoft.com/office/drawing/2014/main" id="{7C4FB89C-B6F1-4EA7-B027-333D9E5ED0E6}"/>
              </a:ext>
            </a:extLst>
          </p:cNvPr>
          <p:cNvPicPr>
            <a:picLocks noChangeAspect="1"/>
          </p:cNvPicPr>
          <p:nvPr/>
        </p:nvPicPr>
        <p:blipFill rotWithShape="1">
          <a:blip r:embed="rId5">
            <a:extLst>
              <a:ext uri="{28A0092B-C50C-407E-A947-70E740481C1C}">
                <a14:useLocalDpi xmlns:a14="http://schemas.microsoft.com/office/drawing/2010/main" val="0"/>
              </a:ext>
            </a:extLst>
          </a:blip>
          <a:srcRect l="15499" r="16888" b="2"/>
          <a:stretch/>
        </p:blipFill>
        <p:spPr>
          <a:xfrm>
            <a:off x="1" y="4065775"/>
            <a:ext cx="5001186" cy="2792224"/>
          </a:xfrm>
          <a:prstGeom prst="rect">
            <a:avLst/>
          </a:prstGeom>
        </p:spPr>
      </p:pic>
      <p:sp>
        <p:nvSpPr>
          <p:cNvPr id="20" name="Rectangle 17">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88573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building, sculpture, wall, indoor&#10;&#10;Description automatically generated">
            <a:extLst>
              <a:ext uri="{FF2B5EF4-FFF2-40B4-BE49-F238E27FC236}">
                <a16:creationId xmlns:a16="http://schemas.microsoft.com/office/drawing/2014/main" id="{220A8BC9-614B-4195-98CA-57522C541B3A}"/>
              </a:ext>
            </a:extLst>
          </p:cNvPr>
          <p:cNvPicPr>
            <a:picLocks noChangeAspect="1"/>
          </p:cNvPicPr>
          <p:nvPr/>
        </p:nvPicPr>
        <p:blipFill rotWithShape="1">
          <a:blip r:embed="rId2">
            <a:extLst>
              <a:ext uri="{28A0092B-C50C-407E-A947-70E740481C1C}">
                <a14:useLocalDpi xmlns:a14="http://schemas.microsoft.com/office/drawing/2010/main" val="0"/>
              </a:ext>
            </a:extLst>
          </a:blip>
          <a:srcRect r="-2" b="26911"/>
          <a:stretch/>
        </p:blipFill>
        <p:spPr>
          <a:xfrm>
            <a:off x="321730" y="321732"/>
            <a:ext cx="5674897" cy="3017405"/>
          </a:xfrm>
          <a:prstGeom prst="rect">
            <a:avLst/>
          </a:prstGeom>
        </p:spPr>
      </p:pic>
      <p:pic>
        <p:nvPicPr>
          <p:cNvPr id="9" name="Picture 8" descr="A close-up of a skeleton&#10;&#10;Description automatically generated with low confidence">
            <a:extLst>
              <a:ext uri="{FF2B5EF4-FFF2-40B4-BE49-F238E27FC236}">
                <a16:creationId xmlns:a16="http://schemas.microsoft.com/office/drawing/2014/main" id="{E97D77B6-DC7D-4E18-8B58-3AE6C424FA06}"/>
              </a:ext>
            </a:extLst>
          </p:cNvPr>
          <p:cNvPicPr>
            <a:picLocks noChangeAspect="1"/>
          </p:cNvPicPr>
          <p:nvPr/>
        </p:nvPicPr>
        <p:blipFill rotWithShape="1">
          <a:blip r:embed="rId3">
            <a:extLst>
              <a:ext uri="{28A0092B-C50C-407E-A947-70E740481C1C}">
                <a14:useLocalDpi xmlns:a14="http://schemas.microsoft.com/office/drawing/2010/main" val="0"/>
              </a:ext>
            </a:extLst>
          </a:blip>
          <a:srcRect t="19927" r="-2" b="8821"/>
          <a:stretch/>
        </p:blipFill>
        <p:spPr>
          <a:xfrm>
            <a:off x="321730" y="3510853"/>
            <a:ext cx="5674897" cy="278995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8C2C8A6B-0B45-434D-A886-156B46713832}"/>
              </a:ext>
            </a:extLst>
          </p:cNvPr>
          <p:cNvPicPr>
            <a:picLocks noChangeAspect="1"/>
          </p:cNvPicPr>
          <p:nvPr/>
        </p:nvPicPr>
        <p:blipFill rotWithShape="1">
          <a:blip r:embed="rId4">
            <a:extLst>
              <a:ext uri="{28A0092B-C50C-407E-A947-70E740481C1C}">
                <a14:useLocalDpi xmlns:a14="http://schemas.microsoft.com/office/drawing/2010/main" val="0"/>
              </a:ext>
            </a:extLst>
          </a:blip>
          <a:srcRect t="9949" b="14982"/>
          <a:stretch/>
        </p:blipFill>
        <p:spPr>
          <a:xfrm>
            <a:off x="6195373" y="321733"/>
            <a:ext cx="5674897" cy="5979074"/>
          </a:xfrm>
          <a:prstGeom prst="rect">
            <a:avLst/>
          </a:prstGeom>
        </p:spPr>
      </p:pic>
    </p:spTree>
    <p:extLst>
      <p:ext uri="{BB962C8B-B14F-4D97-AF65-F5344CB8AC3E}">
        <p14:creationId xmlns:p14="http://schemas.microsoft.com/office/powerpoint/2010/main" val="1152699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35438-DBB0-422C-8612-C831A1A0949E}"/>
              </a:ext>
            </a:extLst>
          </p:cNvPr>
          <p:cNvSpPr>
            <a:spLocks noGrp="1"/>
          </p:cNvSpPr>
          <p:nvPr>
            <p:ph type="title"/>
          </p:nvPr>
        </p:nvSpPr>
        <p:spPr>
          <a:xfrm>
            <a:off x="838200" y="365125"/>
            <a:ext cx="6505575" cy="1325563"/>
          </a:xfrm>
        </p:spPr>
        <p:txBody>
          <a:bodyPr>
            <a:normAutofit/>
          </a:bodyPr>
          <a:lstStyle/>
          <a:p>
            <a:r>
              <a:rPr lang="en-IE" dirty="0"/>
              <a:t>The Anomaly of Eros/Cupid </a:t>
            </a:r>
          </a:p>
        </p:txBody>
      </p:sp>
      <p:sp>
        <p:nvSpPr>
          <p:cNvPr id="3" name="Content Placeholder 2">
            <a:extLst>
              <a:ext uri="{FF2B5EF4-FFF2-40B4-BE49-F238E27FC236}">
                <a16:creationId xmlns:a16="http://schemas.microsoft.com/office/drawing/2014/main" id="{13D3A2EA-62B3-4A02-896B-ECDA7CB74943}"/>
              </a:ext>
            </a:extLst>
          </p:cNvPr>
          <p:cNvSpPr>
            <a:spLocks noGrp="1"/>
          </p:cNvSpPr>
          <p:nvPr>
            <p:ph idx="1"/>
          </p:nvPr>
        </p:nvSpPr>
        <p:spPr>
          <a:xfrm>
            <a:off x="838200" y="1825625"/>
            <a:ext cx="6505575" cy="4351338"/>
          </a:xfrm>
        </p:spPr>
        <p:txBody>
          <a:bodyPr>
            <a:normAutofit/>
          </a:bodyPr>
          <a:lstStyle/>
          <a:p>
            <a:r>
              <a:rPr lang="en-IE" sz="2000" dirty="0"/>
              <a:t>The God of Love, Eros or Cupid to the Romans, is one of those gods whose origins differ depending on who is telling the story.</a:t>
            </a:r>
          </a:p>
          <a:p>
            <a:r>
              <a:rPr lang="en-IE" sz="2000" dirty="0"/>
              <a:t>To Hesiod, Eros was one of the </a:t>
            </a:r>
            <a:r>
              <a:rPr lang="en-IE" sz="2000" i="1" dirty="0"/>
              <a:t>primordial gods </a:t>
            </a:r>
            <a:r>
              <a:rPr lang="en-IE" sz="2000" dirty="0"/>
              <a:t>like Gaia and Chaos. This makes sense, since Love can be said to be a force over all mortal and immortal beings.</a:t>
            </a:r>
          </a:p>
          <a:p>
            <a:r>
              <a:rPr lang="en-IE" sz="2000" dirty="0"/>
              <a:t>Eros is often depicted in Greek and Roman mythology as a god with powers over all the immortals – even the king of the gods, Zeus!</a:t>
            </a:r>
          </a:p>
          <a:p>
            <a:r>
              <a:rPr lang="en-IE" sz="2000" dirty="0"/>
              <a:t>But, in other versions of Greek and Roman mythology, Eros/Cupid is the son the goddess of Love Aphrodite or Venus to the Romans – and a grandson of Zeus or Jupiter to the Romans.</a:t>
            </a:r>
          </a:p>
        </p:txBody>
      </p:sp>
      <p:pic>
        <p:nvPicPr>
          <p:cNvPr id="5" name="Picture 4" descr="A statue of a person&#10;&#10;Description automatically generated with medium confidence">
            <a:extLst>
              <a:ext uri="{FF2B5EF4-FFF2-40B4-BE49-F238E27FC236}">
                <a16:creationId xmlns:a16="http://schemas.microsoft.com/office/drawing/2014/main" id="{EE8A8BFF-7357-4A69-9009-237B0EEAD72A}"/>
              </a:ext>
            </a:extLst>
          </p:cNvPr>
          <p:cNvPicPr>
            <a:picLocks noChangeAspect="1"/>
          </p:cNvPicPr>
          <p:nvPr/>
        </p:nvPicPr>
        <p:blipFill rotWithShape="1">
          <a:blip r:embed="rId2">
            <a:extLst>
              <a:ext uri="{28A0092B-C50C-407E-A947-70E740481C1C}">
                <a14:useLocalDpi xmlns:a14="http://schemas.microsoft.com/office/drawing/2010/main" val="0"/>
              </a:ext>
            </a:extLst>
          </a:blip>
          <a:srcRect t="2443" r="2" b="6414"/>
          <a:stretch/>
        </p:blipFill>
        <p:spPr>
          <a:xfrm>
            <a:off x="7737635" y="-1"/>
            <a:ext cx="3555205" cy="6858001"/>
          </a:xfrm>
          <a:prstGeom prst="rect">
            <a:avLst/>
          </a:prstGeom>
        </p:spPr>
      </p:pic>
      <p:sp>
        <p:nvSpPr>
          <p:cNvPr id="10" name="Rectangle 9">
            <a:extLst>
              <a:ext uri="{FF2B5EF4-FFF2-40B4-BE49-F238E27FC236}">
                <a16:creationId xmlns:a16="http://schemas.microsoft.com/office/drawing/2014/main" id="{C413D172-8B6A-47F5-9813-DE455773F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34220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75" name="Freeform: Shape 74">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F7CE2D5-060D-4961-A791-9066F8AA5E0A}"/>
              </a:ext>
            </a:extLst>
          </p:cNvPr>
          <p:cNvSpPr>
            <a:spLocks noGrp="1"/>
          </p:cNvSpPr>
          <p:nvPr>
            <p:ph type="title"/>
          </p:nvPr>
        </p:nvSpPr>
        <p:spPr>
          <a:xfrm>
            <a:off x="765051" y="662400"/>
            <a:ext cx="3384000" cy="1492132"/>
          </a:xfrm>
        </p:spPr>
        <p:txBody>
          <a:bodyPr anchor="t">
            <a:normAutofit/>
          </a:bodyPr>
          <a:lstStyle/>
          <a:p>
            <a:r>
              <a:rPr lang="en-IE">
                <a:solidFill>
                  <a:schemeClr val="bg1"/>
                </a:solidFill>
              </a:rPr>
              <a:t>Stimulus Question</a:t>
            </a:r>
          </a:p>
        </p:txBody>
      </p:sp>
      <p:sp>
        <p:nvSpPr>
          <p:cNvPr id="3" name="Content Placeholder 2">
            <a:extLst>
              <a:ext uri="{FF2B5EF4-FFF2-40B4-BE49-F238E27FC236}">
                <a16:creationId xmlns:a16="http://schemas.microsoft.com/office/drawing/2014/main" id="{BD2D25BB-80AB-4F39-8F02-11EFA5A1D4F5}"/>
              </a:ext>
            </a:extLst>
          </p:cNvPr>
          <p:cNvSpPr>
            <a:spLocks noGrp="1"/>
          </p:cNvSpPr>
          <p:nvPr>
            <p:ph idx="1"/>
          </p:nvPr>
        </p:nvSpPr>
        <p:spPr>
          <a:xfrm>
            <a:off x="765051" y="2286000"/>
            <a:ext cx="3384000" cy="3844800"/>
          </a:xfrm>
        </p:spPr>
        <p:txBody>
          <a:bodyPr>
            <a:normAutofit/>
          </a:bodyPr>
          <a:lstStyle/>
          <a:p>
            <a:r>
              <a:rPr lang="en-IE" sz="2000" dirty="0">
                <a:solidFill>
                  <a:schemeClr val="bg1">
                    <a:alpha val="60000"/>
                  </a:schemeClr>
                </a:solidFill>
              </a:rPr>
              <a:t>Study the image in this slide:</a:t>
            </a:r>
          </a:p>
          <a:p>
            <a:pPr marL="857250" lvl="1" indent="-400050">
              <a:buFont typeface="+mj-lt"/>
              <a:buAutoNum type="romanUcPeriod"/>
            </a:pPr>
            <a:r>
              <a:rPr lang="en-IE" sz="2000" dirty="0">
                <a:solidFill>
                  <a:schemeClr val="bg1">
                    <a:alpha val="60000"/>
                  </a:schemeClr>
                </a:solidFill>
              </a:rPr>
              <a:t>Describe the sculpture and vase painting.</a:t>
            </a:r>
          </a:p>
          <a:p>
            <a:pPr marL="857250" lvl="1" indent="-400050">
              <a:buFont typeface="+mj-lt"/>
              <a:buAutoNum type="romanUcPeriod"/>
            </a:pPr>
            <a:r>
              <a:rPr lang="en-IE" sz="2000" dirty="0">
                <a:solidFill>
                  <a:schemeClr val="bg1">
                    <a:alpha val="60000"/>
                  </a:schemeClr>
                </a:solidFill>
              </a:rPr>
              <a:t>By what common motifs might we identify Cupid/Eros?</a:t>
            </a:r>
          </a:p>
        </p:txBody>
      </p:sp>
      <p:pic>
        <p:nvPicPr>
          <p:cNvPr id="7" name="Picture 6" descr="A statue of a person&#10;&#10;Description automatically generated with medium confidence">
            <a:extLst>
              <a:ext uri="{FF2B5EF4-FFF2-40B4-BE49-F238E27FC236}">
                <a16:creationId xmlns:a16="http://schemas.microsoft.com/office/drawing/2014/main" id="{D0EC3EA7-666B-4539-BEDC-D1CA17E4EA35}"/>
              </a:ext>
            </a:extLst>
          </p:cNvPr>
          <p:cNvPicPr>
            <a:picLocks noChangeAspect="1"/>
          </p:cNvPicPr>
          <p:nvPr/>
        </p:nvPicPr>
        <p:blipFill rotWithShape="1">
          <a:blip r:embed="rId2">
            <a:extLst>
              <a:ext uri="{28A0092B-C50C-407E-A947-70E740481C1C}">
                <a14:useLocalDpi xmlns:a14="http://schemas.microsoft.com/office/drawing/2010/main" val="0"/>
              </a:ext>
            </a:extLst>
          </a:blip>
          <a:srcRect t="2443" r="2" b="6414"/>
          <a:stretch/>
        </p:blipFill>
        <p:spPr>
          <a:xfrm>
            <a:off x="5411053" y="658464"/>
            <a:ext cx="2872521" cy="5541071"/>
          </a:xfrm>
          <a:prstGeom prst="rect">
            <a:avLst/>
          </a:prstGeom>
        </p:spPr>
      </p:pic>
      <p:pic>
        <p:nvPicPr>
          <p:cNvPr id="1026" name="Picture 2" descr="EROS - Greek God of Love (Roman Cupid, Amor)">
            <a:extLst>
              <a:ext uri="{FF2B5EF4-FFF2-40B4-BE49-F238E27FC236}">
                <a16:creationId xmlns:a16="http://schemas.microsoft.com/office/drawing/2014/main" id="{96093306-1D94-4BDD-BE0D-46293939F41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52717" y="982347"/>
            <a:ext cx="2872521" cy="4893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001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EC2CAB-F32F-427E-9F12-F7F31B1C2F25}"/>
              </a:ext>
            </a:extLst>
          </p:cNvPr>
          <p:cNvSpPr>
            <a:spLocks noGrp="1"/>
          </p:cNvSpPr>
          <p:nvPr>
            <p:ph type="title"/>
          </p:nvPr>
        </p:nvSpPr>
        <p:spPr>
          <a:xfrm>
            <a:off x="648929" y="557190"/>
            <a:ext cx="5181510" cy="1671569"/>
          </a:xfrm>
        </p:spPr>
        <p:txBody>
          <a:bodyPr>
            <a:normAutofit/>
          </a:bodyPr>
          <a:lstStyle/>
          <a:p>
            <a:r>
              <a:rPr lang="en-IE" sz="4000" dirty="0"/>
              <a:t>Gaia/Terra</a:t>
            </a:r>
          </a:p>
        </p:txBody>
      </p:sp>
      <p:sp>
        <p:nvSpPr>
          <p:cNvPr id="3" name="Content Placeholder 2">
            <a:extLst>
              <a:ext uri="{FF2B5EF4-FFF2-40B4-BE49-F238E27FC236}">
                <a16:creationId xmlns:a16="http://schemas.microsoft.com/office/drawing/2014/main" id="{BA38A0F0-7A7A-4510-8E1A-4BA8FBCA673F}"/>
              </a:ext>
            </a:extLst>
          </p:cNvPr>
          <p:cNvSpPr>
            <a:spLocks noGrp="1"/>
          </p:cNvSpPr>
          <p:nvPr>
            <p:ph idx="1"/>
          </p:nvPr>
        </p:nvSpPr>
        <p:spPr>
          <a:xfrm>
            <a:off x="648930" y="2406650"/>
            <a:ext cx="5181508" cy="3722438"/>
          </a:xfrm>
        </p:spPr>
        <p:txBody>
          <a:bodyPr>
            <a:normAutofit/>
          </a:bodyPr>
          <a:lstStyle/>
          <a:p>
            <a:r>
              <a:rPr lang="en-IE" sz="1700" b="1"/>
              <a:t>Gaia</a:t>
            </a:r>
            <a:r>
              <a:rPr lang="en-IE" sz="1700"/>
              <a:t> is the first mother goddess. Her Roman equivalent is </a:t>
            </a:r>
            <a:r>
              <a:rPr lang="en-IE" sz="1700" b="1"/>
              <a:t>Terra</a:t>
            </a:r>
            <a:r>
              <a:rPr lang="en-IE" sz="1700"/>
              <a:t>.</a:t>
            </a:r>
          </a:p>
          <a:p>
            <a:r>
              <a:rPr lang="en-IE" sz="1700"/>
              <a:t>She is the earth and also an anthropomorphic (human shaped) goddess who represents the earth/even walks the earth.</a:t>
            </a:r>
          </a:p>
          <a:p>
            <a:r>
              <a:rPr lang="en-IE" sz="1700"/>
              <a:t>Confusing yes. But, she is a goddess so they follow different rules – why not have several different forms.</a:t>
            </a:r>
          </a:p>
          <a:p>
            <a:r>
              <a:rPr lang="en-IE" sz="1700"/>
              <a:t>Gaia as a mother goddess – of course – has </a:t>
            </a:r>
            <a:r>
              <a:rPr lang="en-IE" sz="1700" i="1"/>
              <a:t>a lot</a:t>
            </a:r>
            <a:r>
              <a:rPr lang="en-IE" sz="1700"/>
              <a:t> of children; and has a lot of children with those children.</a:t>
            </a:r>
          </a:p>
          <a:p>
            <a:r>
              <a:rPr lang="en-IE" sz="1700"/>
              <a:t>She would give birth to </a:t>
            </a:r>
            <a:r>
              <a:rPr lang="en-IE" sz="1700" b="1"/>
              <a:t>Uranos</a:t>
            </a:r>
            <a:r>
              <a:rPr lang="en-IE" sz="1700"/>
              <a:t> or the Heavens/Sky with whom she would marry and have lots of children.</a:t>
            </a:r>
          </a:p>
        </p:txBody>
      </p:sp>
      <p:pic>
        <p:nvPicPr>
          <p:cNvPr id="11" name="Picture 10" descr="A painting of a person&#10;&#10;Description automatically generated with low confidence">
            <a:extLst>
              <a:ext uri="{FF2B5EF4-FFF2-40B4-BE49-F238E27FC236}">
                <a16:creationId xmlns:a16="http://schemas.microsoft.com/office/drawing/2014/main" id="{2AFEF296-C0A3-4B4B-BB38-8BF3F5EAC53A}"/>
              </a:ext>
            </a:extLst>
          </p:cNvPr>
          <p:cNvPicPr>
            <a:picLocks noChangeAspect="1"/>
          </p:cNvPicPr>
          <p:nvPr/>
        </p:nvPicPr>
        <p:blipFill rotWithShape="1">
          <a:blip r:embed="rId2">
            <a:extLst>
              <a:ext uri="{28A0092B-C50C-407E-A947-70E740481C1C}">
                <a14:useLocalDpi xmlns:a14="http://schemas.microsoft.com/office/drawing/2010/main" val="0"/>
              </a:ext>
            </a:extLst>
          </a:blip>
          <a:srcRect t="10183" r="2" b="21557"/>
          <a:stretch/>
        </p:blipFill>
        <p:spPr>
          <a:xfrm>
            <a:off x="6189155" y="10"/>
            <a:ext cx="6002844" cy="6857990"/>
          </a:xfrm>
          <a:prstGeom prst="rect">
            <a:avLst/>
          </a:prstGeom>
          <a:effectLst/>
        </p:spPr>
      </p:pic>
    </p:spTree>
    <p:extLst>
      <p:ext uri="{BB962C8B-B14F-4D97-AF65-F5344CB8AC3E}">
        <p14:creationId xmlns:p14="http://schemas.microsoft.com/office/powerpoint/2010/main" val="3956940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310E3F-5FF8-41A9-90F8-FD24F801BB99}"/>
              </a:ext>
            </a:extLst>
          </p:cNvPr>
          <p:cNvSpPr>
            <a:spLocks noGrp="1"/>
          </p:cNvSpPr>
          <p:nvPr>
            <p:ph type="title"/>
          </p:nvPr>
        </p:nvSpPr>
        <p:spPr>
          <a:xfrm>
            <a:off x="648929" y="557190"/>
            <a:ext cx="5181510" cy="1671569"/>
          </a:xfrm>
        </p:spPr>
        <p:txBody>
          <a:bodyPr>
            <a:normAutofit/>
          </a:bodyPr>
          <a:lstStyle/>
          <a:p>
            <a:r>
              <a:rPr lang="en-IE" sz="4000"/>
              <a:t>Stimulus Questions</a:t>
            </a:r>
          </a:p>
        </p:txBody>
      </p:sp>
      <p:sp>
        <p:nvSpPr>
          <p:cNvPr id="3" name="Content Placeholder 2">
            <a:extLst>
              <a:ext uri="{FF2B5EF4-FFF2-40B4-BE49-F238E27FC236}">
                <a16:creationId xmlns:a16="http://schemas.microsoft.com/office/drawing/2014/main" id="{5C948C21-D841-44ED-89A6-314FA157C273}"/>
              </a:ext>
            </a:extLst>
          </p:cNvPr>
          <p:cNvSpPr>
            <a:spLocks noGrp="1"/>
          </p:cNvSpPr>
          <p:nvPr>
            <p:ph idx="1"/>
          </p:nvPr>
        </p:nvSpPr>
        <p:spPr>
          <a:xfrm>
            <a:off x="648930" y="2406650"/>
            <a:ext cx="5181508" cy="3722438"/>
          </a:xfrm>
        </p:spPr>
        <p:txBody>
          <a:bodyPr>
            <a:normAutofit/>
          </a:bodyPr>
          <a:lstStyle/>
          <a:p>
            <a:r>
              <a:rPr lang="en-IE" sz="2000" dirty="0"/>
              <a:t>Study the image in this slide:</a:t>
            </a:r>
          </a:p>
          <a:p>
            <a:pPr marL="857250" lvl="1" indent="-400050">
              <a:buFont typeface="+mj-lt"/>
              <a:buAutoNum type="romanUcPeriod"/>
            </a:pPr>
            <a:r>
              <a:rPr lang="en-IE" sz="2000"/>
              <a:t>Describe this sculpture.</a:t>
            </a:r>
          </a:p>
          <a:p>
            <a:pPr marL="857250" lvl="1" indent="-400050">
              <a:buFont typeface="+mj-lt"/>
              <a:buAutoNum type="romanUcPeriod"/>
            </a:pPr>
            <a:r>
              <a:rPr lang="en-IE" sz="2000"/>
              <a:t>What themes are expressed in this sculpture?</a:t>
            </a:r>
          </a:p>
          <a:p>
            <a:pPr marL="857250" lvl="1" indent="-400050">
              <a:buFont typeface="+mj-lt"/>
              <a:buAutoNum type="romanUcPeriod"/>
            </a:pPr>
            <a:r>
              <a:rPr lang="en-IE" sz="2000"/>
              <a:t>How might we know this is Gaia/Terra?</a:t>
            </a:r>
          </a:p>
        </p:txBody>
      </p:sp>
      <p:pic>
        <p:nvPicPr>
          <p:cNvPr id="4" name="Picture 3" descr="A close-up of a sculpture&#10;&#10;Description automatically generated with low confidence">
            <a:extLst>
              <a:ext uri="{FF2B5EF4-FFF2-40B4-BE49-F238E27FC236}">
                <a16:creationId xmlns:a16="http://schemas.microsoft.com/office/drawing/2014/main" id="{66B25B92-3FAE-4057-9E45-8683150DE211}"/>
              </a:ext>
            </a:extLst>
          </p:cNvPr>
          <p:cNvPicPr>
            <a:picLocks noChangeAspect="1"/>
          </p:cNvPicPr>
          <p:nvPr/>
        </p:nvPicPr>
        <p:blipFill rotWithShape="1">
          <a:blip r:embed="rId2">
            <a:extLst>
              <a:ext uri="{28A0092B-C50C-407E-A947-70E740481C1C}">
                <a14:useLocalDpi xmlns:a14="http://schemas.microsoft.com/office/drawing/2010/main" val="0"/>
              </a:ext>
            </a:extLst>
          </a:blip>
          <a:srcRect r="1651"/>
          <a:stretch/>
        </p:blipFill>
        <p:spPr>
          <a:xfrm>
            <a:off x="6189155" y="10"/>
            <a:ext cx="6002844" cy="6857990"/>
          </a:xfrm>
          <a:prstGeom prst="rect">
            <a:avLst/>
          </a:prstGeom>
          <a:effectLst/>
        </p:spPr>
      </p:pic>
    </p:spTree>
    <p:extLst>
      <p:ext uri="{BB962C8B-B14F-4D97-AF65-F5344CB8AC3E}">
        <p14:creationId xmlns:p14="http://schemas.microsoft.com/office/powerpoint/2010/main" val="198391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F1CC4A-3CF1-4AAF-90B5-3582D32DC473}"/>
              </a:ext>
            </a:extLst>
          </p:cNvPr>
          <p:cNvSpPr>
            <a:spLocks noGrp="1"/>
          </p:cNvSpPr>
          <p:nvPr>
            <p:ph type="title"/>
          </p:nvPr>
        </p:nvSpPr>
        <p:spPr>
          <a:xfrm>
            <a:off x="648929" y="557190"/>
            <a:ext cx="5181510" cy="1671569"/>
          </a:xfrm>
        </p:spPr>
        <p:txBody>
          <a:bodyPr>
            <a:normAutofit/>
          </a:bodyPr>
          <a:lstStyle/>
          <a:p>
            <a:r>
              <a:rPr lang="en-IE" sz="4000" dirty="0"/>
              <a:t>Uranos/Caelus</a:t>
            </a:r>
          </a:p>
        </p:txBody>
      </p:sp>
      <p:sp>
        <p:nvSpPr>
          <p:cNvPr id="3" name="Content Placeholder 2">
            <a:extLst>
              <a:ext uri="{FF2B5EF4-FFF2-40B4-BE49-F238E27FC236}">
                <a16:creationId xmlns:a16="http://schemas.microsoft.com/office/drawing/2014/main" id="{7262FF7A-82D8-47D9-9F41-C5C850CC1B7E}"/>
              </a:ext>
            </a:extLst>
          </p:cNvPr>
          <p:cNvSpPr>
            <a:spLocks noGrp="1"/>
          </p:cNvSpPr>
          <p:nvPr>
            <p:ph idx="1"/>
          </p:nvPr>
        </p:nvSpPr>
        <p:spPr>
          <a:xfrm>
            <a:off x="648930" y="2406650"/>
            <a:ext cx="5181508" cy="3722438"/>
          </a:xfrm>
        </p:spPr>
        <p:txBody>
          <a:bodyPr>
            <a:normAutofit/>
          </a:bodyPr>
          <a:lstStyle/>
          <a:p>
            <a:r>
              <a:rPr lang="en-IE" sz="1900" b="1" dirty="0"/>
              <a:t>Uranos</a:t>
            </a:r>
            <a:r>
              <a:rPr lang="en-IE" sz="1900" dirty="0"/>
              <a:t> represents the Heavens or Sky. His Roman equivalent is </a:t>
            </a:r>
            <a:r>
              <a:rPr lang="en-IE" sz="1900" b="1" dirty="0"/>
              <a:t>Caelus</a:t>
            </a:r>
            <a:r>
              <a:rPr lang="en-IE" sz="1900" dirty="0"/>
              <a:t>.</a:t>
            </a:r>
          </a:p>
          <a:p>
            <a:r>
              <a:rPr lang="en-IE" sz="1900" dirty="0"/>
              <a:t>He would be the first King of the Gods.</a:t>
            </a:r>
          </a:p>
          <a:p>
            <a:r>
              <a:rPr lang="en-IE" sz="1900" dirty="0"/>
              <a:t>His children by Gaia include: </a:t>
            </a:r>
            <a:r>
              <a:rPr lang="en-IE" sz="1900" b="1" dirty="0"/>
              <a:t>The Cyclopes</a:t>
            </a:r>
            <a:r>
              <a:rPr lang="en-IE" sz="1900" dirty="0"/>
              <a:t>, </a:t>
            </a:r>
            <a:r>
              <a:rPr lang="en-IE" sz="1900" b="1" dirty="0"/>
              <a:t>the </a:t>
            </a:r>
            <a:r>
              <a:rPr lang="en-IE" sz="1900" b="1" dirty="0" err="1"/>
              <a:t>Hecatoncheires</a:t>
            </a:r>
            <a:r>
              <a:rPr lang="en-IE" sz="1900" b="1" dirty="0"/>
              <a:t> (or 100 armed), the </a:t>
            </a:r>
            <a:r>
              <a:rPr lang="en-IE" sz="1900" b="1" dirty="0" err="1"/>
              <a:t>Meliae</a:t>
            </a:r>
            <a:r>
              <a:rPr lang="en-IE" sz="1900" b="1" dirty="0"/>
              <a:t> (Nymphs), The Giants, </a:t>
            </a:r>
            <a:r>
              <a:rPr lang="en-IE" sz="1900" dirty="0"/>
              <a:t>and </a:t>
            </a:r>
            <a:r>
              <a:rPr lang="en-IE" sz="1900" b="1" dirty="0"/>
              <a:t>the Titans </a:t>
            </a:r>
            <a:r>
              <a:rPr lang="en-IE" sz="1900" dirty="0"/>
              <a:t>- and in some versions, </a:t>
            </a:r>
            <a:r>
              <a:rPr lang="en-IE" sz="1900" b="1" dirty="0"/>
              <a:t>Aphrodite</a:t>
            </a:r>
            <a:r>
              <a:rPr lang="en-IE" sz="1900" dirty="0"/>
              <a:t> the goddess of Love.</a:t>
            </a:r>
          </a:p>
          <a:p>
            <a:r>
              <a:rPr lang="en-IE" sz="1900" dirty="0"/>
              <a:t>During his reign, he would lock up the cyclopes and the </a:t>
            </a:r>
            <a:r>
              <a:rPr lang="en-IE" sz="1900" dirty="0" err="1"/>
              <a:t>Hecatoncheires</a:t>
            </a:r>
            <a:r>
              <a:rPr lang="en-IE" sz="1900" dirty="0"/>
              <a:t> and other children of Gaia in Tartarus as he feared and hated them.</a:t>
            </a:r>
          </a:p>
          <a:p>
            <a:endParaRPr lang="en-IE" sz="1900" dirty="0"/>
          </a:p>
        </p:txBody>
      </p:sp>
      <p:pic>
        <p:nvPicPr>
          <p:cNvPr id="10" name="Picture 9" descr="A picture containing building, sculpture, stone&#10;&#10;Description automatically generated">
            <a:extLst>
              <a:ext uri="{FF2B5EF4-FFF2-40B4-BE49-F238E27FC236}">
                <a16:creationId xmlns:a16="http://schemas.microsoft.com/office/drawing/2014/main" id="{76533D8D-0823-4939-B8A5-8CB276C9C022}"/>
              </a:ext>
            </a:extLst>
          </p:cNvPr>
          <p:cNvPicPr>
            <a:picLocks noChangeAspect="1"/>
          </p:cNvPicPr>
          <p:nvPr/>
        </p:nvPicPr>
        <p:blipFill rotWithShape="1">
          <a:blip r:embed="rId2">
            <a:extLst>
              <a:ext uri="{28A0092B-C50C-407E-A947-70E740481C1C}">
                <a14:useLocalDpi xmlns:a14="http://schemas.microsoft.com/office/drawing/2010/main" val="0"/>
              </a:ext>
            </a:extLst>
          </a:blip>
          <a:srcRect r="-2" b="14314"/>
          <a:stretch/>
        </p:blipFill>
        <p:spPr>
          <a:xfrm>
            <a:off x="6189155" y="10"/>
            <a:ext cx="6002844" cy="6857990"/>
          </a:xfrm>
          <a:prstGeom prst="rect">
            <a:avLst/>
          </a:prstGeom>
          <a:effectLst/>
        </p:spPr>
      </p:pic>
    </p:spTree>
    <p:extLst>
      <p:ext uri="{BB962C8B-B14F-4D97-AF65-F5344CB8AC3E}">
        <p14:creationId xmlns:p14="http://schemas.microsoft.com/office/powerpoint/2010/main" val="4869092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TotalTime>
  <Words>3259</Words>
  <Application>Microsoft Office PowerPoint</Application>
  <PresentationFormat>Widescreen</PresentationFormat>
  <Paragraphs>166</Paragraphs>
  <Slides>45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Calibri Light</vt:lpstr>
      <vt:lpstr>Office Theme</vt:lpstr>
      <vt:lpstr>The Gods</vt:lpstr>
      <vt:lpstr>Primordial Gods</vt:lpstr>
      <vt:lpstr>The Beginning…</vt:lpstr>
      <vt:lpstr>Primordial Beings</vt:lpstr>
      <vt:lpstr>The Anomaly of Eros/Cupid </vt:lpstr>
      <vt:lpstr>Stimulus Question</vt:lpstr>
      <vt:lpstr>Gaia/Terra</vt:lpstr>
      <vt:lpstr>Stimulus Questions</vt:lpstr>
      <vt:lpstr>Uranos/Caelus</vt:lpstr>
      <vt:lpstr>Stimulus Question</vt:lpstr>
      <vt:lpstr>Downfall of Uranos</vt:lpstr>
      <vt:lpstr>The Titans</vt:lpstr>
      <vt:lpstr>Cronos/Saturn</vt:lpstr>
      <vt:lpstr>Cronos’ Children</vt:lpstr>
      <vt:lpstr>Zeus’ Upbringing</vt:lpstr>
      <vt:lpstr>The Titanomachy</vt:lpstr>
      <vt:lpstr>What happened to Cronos/Saturn?</vt:lpstr>
      <vt:lpstr>The Olympians</vt:lpstr>
      <vt:lpstr>Mt Olympus</vt:lpstr>
      <vt:lpstr>PowerPoint Presentation</vt:lpstr>
      <vt:lpstr>Zeus/Jupiter</vt:lpstr>
      <vt:lpstr>Poseidon/Neptune</vt:lpstr>
      <vt:lpstr>Hades/Pluto</vt:lpstr>
      <vt:lpstr>Hera/Juno</vt:lpstr>
      <vt:lpstr>Demeter/Ceres</vt:lpstr>
      <vt:lpstr>Hestia/Vesta</vt:lpstr>
      <vt:lpstr>Aphrodite/Venus</vt:lpstr>
      <vt:lpstr>Ares/Mars</vt:lpstr>
      <vt:lpstr>Hephaestus/Vulcan</vt:lpstr>
      <vt:lpstr>Athena/Minerva</vt:lpstr>
      <vt:lpstr>Apollo and Artemis/Diana</vt:lpstr>
      <vt:lpstr>Hermes</vt:lpstr>
      <vt:lpstr>Dionysus/Liber/ Bacchus</vt:lpstr>
      <vt:lpstr>Visual Evidence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Gods</dc:title>
  <dc:creator>Seamus O'Sullivan</dc:creator>
  <cp:lastModifiedBy>Seamus O'Sullivan</cp:lastModifiedBy>
  <cp:revision>28</cp:revision>
  <dcterms:created xsi:type="dcterms:W3CDTF">2021-03-01T13:24:06Z</dcterms:created>
  <dcterms:modified xsi:type="dcterms:W3CDTF">2021-03-02T10:10:48Z</dcterms:modified>
</cp:coreProperties>
</file>