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notesMasterIdLst>
    <p:notesMasterId r:id="rId38"/>
  </p:notesMasterIdLst>
  <p:sldIdLst>
    <p:sldId id="256" r:id="rId5"/>
    <p:sldId id="257" r:id="rId6"/>
    <p:sldId id="259" r:id="rId7"/>
    <p:sldId id="258" r:id="rId8"/>
    <p:sldId id="260" r:id="rId9"/>
    <p:sldId id="267" r:id="rId10"/>
    <p:sldId id="264" r:id="rId11"/>
    <p:sldId id="265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3" r:id="rId24"/>
    <p:sldId id="292" r:id="rId25"/>
    <p:sldId id="293" r:id="rId26"/>
    <p:sldId id="294" r:id="rId27"/>
    <p:sldId id="266" r:id="rId28"/>
    <p:sldId id="282" r:id="rId29"/>
    <p:sldId id="284" r:id="rId30"/>
    <p:sldId id="285" r:id="rId31"/>
    <p:sldId id="286" r:id="rId32"/>
    <p:sldId id="287" r:id="rId33"/>
    <p:sldId id="289" r:id="rId34"/>
    <p:sldId id="291" r:id="rId35"/>
    <p:sldId id="295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4144819-4C95-4D76-855B-3E43E3A15025}">
          <p14:sldIdLst>
            <p14:sldId id="256"/>
          </p14:sldIdLst>
        </p14:section>
        <p14:section name="Characters" id="{076926D0-0515-464B-BA8E-812312ECAA8A}">
          <p14:sldIdLst>
            <p14:sldId id="257"/>
            <p14:sldId id="259"/>
            <p14:sldId id="258"/>
            <p14:sldId id="260"/>
          </p14:sldIdLst>
        </p14:section>
        <p14:section name="Character Profiles: Greek Warriors" id="{7B47A3B8-6FAD-4C7C-8F56-3196B4700668}">
          <p14:sldIdLst>
            <p14:sldId id="267"/>
            <p14:sldId id="264"/>
            <p14:sldId id="265"/>
            <p14:sldId id="268"/>
            <p14:sldId id="269"/>
            <p14:sldId id="270"/>
            <p14:sldId id="271"/>
            <p14:sldId id="273"/>
            <p14:sldId id="274"/>
            <p14:sldId id="276"/>
          </p14:sldIdLst>
        </p14:section>
        <p14:section name="Character Profiles: Trojan Warriors" id="{1306318A-4FB6-417E-9AC2-576C91C45F08}">
          <p14:sldIdLst>
            <p14:sldId id="277"/>
            <p14:sldId id="278"/>
            <p14:sldId id="279"/>
            <p14:sldId id="280"/>
          </p14:sldIdLst>
        </p14:section>
        <p14:section name="Women" id="{8EE4BD37-8D33-4857-A83F-9B5AC98ECC47}">
          <p14:sldIdLst>
            <p14:sldId id="283"/>
            <p14:sldId id="292"/>
            <p14:sldId id="293"/>
            <p14:sldId id="294"/>
          </p14:sldIdLst>
        </p14:section>
        <p14:section name="Gods" id="{22F1BAC5-5ABA-4B34-A27E-5381B55E5AA3}">
          <p14:sldIdLst>
            <p14:sldId id="266"/>
            <p14:sldId id="282"/>
            <p14:sldId id="284"/>
            <p14:sldId id="285"/>
            <p14:sldId id="286"/>
            <p14:sldId id="287"/>
            <p14:sldId id="289"/>
            <p14:sldId id="291"/>
            <p14:sldId id="295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D2AAD-2C15-467A-A3F8-45816B2BF90D}" v="6" dt="2021-02-19T22:30:09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5A4ED-B56C-4982-8054-8BD5AA47FE7C}" type="datetimeFigureOut">
              <a:rPr lang="en-IE" smtClean="0"/>
              <a:t>19/02/2021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A47D7-6FBF-48B7-BCD9-DD577508A43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538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Fill in information about characters as students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A47D7-6FBF-48B7-BCD9-DD577508A43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206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A23C3-60CB-4136-9143-9495BB22E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936C9-1300-44C6-A303-6A4263487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6C435-3752-4D44-B9BB-971E32D7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76FDC-879E-4FDA-AEAA-518611013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E5ABB-EEF9-47DC-AC54-3C88F0C0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2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5D01-1F81-4FD2-B09D-D86E9C2D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54FD4-9D99-4F1E-B070-AA0E6C0B5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7E61-3B85-4AB1-B28D-4BC7D917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035FD-FE2A-4306-BCD8-FD4BCFC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FB72E-D877-4AE2-A7EB-F5CECF08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1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921406-0741-4980-8540-A14AC45DF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FAD2-5B35-4B88-A174-0351DFF51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A9336-4726-43A8-871A-120E1281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AE4C-B95B-4EC8-A1D4-D2AEFF5B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D6CF-3B0E-44A5-AF46-472B00E7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8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46C0-C36E-4B69-8D52-E4B11030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07BB6-85DB-481F-92FC-DB17E6C25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1A692-6A3E-40FC-AF7A-87D3ED7A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7454A-3F73-4B9A-8C9F-3ECFA537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E62FF-6A77-4DDD-ACBD-252E5AAD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EB32-2784-4153-8974-9F27EC36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1B354-79E9-4089-8ACF-147EF76D1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85B57-37B0-44E8-9278-5BFB10A0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6FE8-3E50-43A6-AB13-C90D2009A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0C5C3-0BD7-4F4D-AA0B-50156ADA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7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84D3-796C-4EF8-A9E4-5BE1D7E8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AE27-5F97-458D-872F-F7103330B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A4071-A46F-4ECA-B702-B32EFF598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33F07-1BBC-46F9-B54E-A110365D6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6E930-7F14-40B1-9DDE-6B1AB2F9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A84CB-50A5-4BB5-8470-0C1BFFD1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2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6EBB-20A6-49FE-8450-CC9CB130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603CD-EED8-4CFC-B9AB-358453F74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56AF-BF27-4FDE-9A19-817D2C48D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F1587-FF73-4546-A666-17E72F59F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DA615-C801-43D3-B0CF-20430187F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CF3F4-CA2F-490D-B5FE-EB70F7B75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DEC6B-9024-4E88-9340-F4ADDEB6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2F6B2-8EC2-45BD-A908-AADB9D2F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0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C9F0-A07B-4A18-83A3-574DCF06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79140-D1F4-46E9-95FC-FCFDFB6DC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2C12E-7F8E-4A38-9B3B-FB5C47604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BCF34-B224-4F84-83C9-FC51CC1A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D04291-ABB1-4DE2-B491-BD8A409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43792-32D2-43CD-BD24-31D9A1F4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F14B1-6CC0-453C-89DD-E5783C2E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212A-547E-44C3-9633-73BCA567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6C05-E4C4-4402-9A6C-9001C9B61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52C1D-2F82-4CD3-BA6A-22E62B62D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70ACB-6DAB-4901-87D2-E812F3AD5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4E5F6-14DB-45EE-A35A-76F59587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11345-4949-4DA5-A4EF-1FA1314C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4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625B-E5D9-4A7B-86CC-185406B5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5BF48-EB9B-4536-837A-DF359832E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08E10-02BC-4749-BBD0-255497AA7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C98E2-DDCB-416A-9C33-C5A43AD5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A4592-9B7E-47C6-8654-6C0AECEA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E4638-4569-49C8-8F69-0CBD6F3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4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DB54E7-855D-42F2-8641-7D732E19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E09D-C599-4C11-9AA5-DC4BC71ED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00214-38A1-42C3-B987-869FB4725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E8B1C-86EF-43CF-8304-249481088644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8CCE4-39AD-40E9-BCA3-3FEE64C89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A29D7-E742-407C-8A6F-EE8A4D3D2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5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28AB9-64E7-4625-A172-68A821754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IE" sz="7200" dirty="0"/>
              <a:t>Portfolio of Iliad Characters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FC249-F038-4F3A-8B1C-A2D3E7730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r>
              <a:rPr lang="en-IE" dirty="0"/>
              <a:t>2</a:t>
            </a:r>
            <a:r>
              <a:rPr lang="en-IE" baseline="30000" dirty="0"/>
              <a:t>nd</a:t>
            </a:r>
            <a:r>
              <a:rPr lang="en-IE" dirty="0"/>
              <a:t> Year Classics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881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52DAD-A8D7-44E1-BF95-82640210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IE" sz="2800"/>
              <a:t>Menalaus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ABF1F3-E4DC-46C7-A132-9720A71FB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0" r="31035" b="-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Picture 4" descr="A sculpture of a person&#10;&#10;Description automatically generated">
            <a:extLst>
              <a:ext uri="{FF2B5EF4-FFF2-40B4-BE49-F238E27FC236}">
                <a16:creationId xmlns:a16="http://schemas.microsoft.com/office/drawing/2014/main" id="{593F3BEE-6514-435B-9EF4-F570EA7D9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8" r="2" b="40298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19DA4-E7A4-49F5-A3A5-3AAC5409B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r>
              <a:rPr lang="en-IE" sz="1700" b="1" dirty="0"/>
              <a:t>Characteristics:</a:t>
            </a:r>
          </a:p>
          <a:p>
            <a:r>
              <a:rPr lang="en-IE" sz="1700" b="1" dirty="0"/>
              <a:t>Role:</a:t>
            </a:r>
          </a:p>
          <a:p>
            <a:r>
              <a:rPr lang="en-IE" sz="1700" b="1" dirty="0"/>
              <a:t>Family:</a:t>
            </a:r>
          </a:p>
          <a:p>
            <a:r>
              <a:rPr lang="en-IE" sz="1700" b="1" dirty="0"/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3156582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F01F4-D08B-479E-B631-C534D25F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IE" sz="4800"/>
              <a:t>Patroclus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9EF90-0DB5-46AD-AD89-55DF11FDC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r>
              <a:rPr lang="en-IE" sz="2000" b="1" dirty="0"/>
              <a:t>Characteristics:</a:t>
            </a:r>
          </a:p>
          <a:p>
            <a:r>
              <a:rPr lang="en-IE" sz="2000" b="1" dirty="0"/>
              <a:t>Role:</a:t>
            </a:r>
          </a:p>
          <a:p>
            <a:r>
              <a:rPr lang="en-IE" sz="2000" b="1" dirty="0"/>
              <a:t>Epithets:</a:t>
            </a:r>
          </a:p>
        </p:txBody>
      </p:sp>
      <p:pic>
        <p:nvPicPr>
          <p:cNvPr id="8" name="Picture 7" descr="A sculpture of a person&#10;&#10;Description automatically generated">
            <a:extLst>
              <a:ext uri="{FF2B5EF4-FFF2-40B4-BE49-F238E27FC236}">
                <a16:creationId xmlns:a16="http://schemas.microsoft.com/office/drawing/2014/main" id="{520ABFC8-CACC-4E55-A534-91C4A631A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r="1" b="1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6" name="Picture 5" descr="A picture containing photo, table, cup, plate&#10;&#10;Description automatically generated">
            <a:extLst>
              <a:ext uri="{FF2B5EF4-FFF2-40B4-BE49-F238E27FC236}">
                <a16:creationId xmlns:a16="http://schemas.microsoft.com/office/drawing/2014/main" id="{A4B25671-FABE-45BC-B29C-36BDC0D11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 r="10601" b="2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90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B708185-20C0-40F2-8F2D-8EB9E34B3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BEB64-8F76-4954-93B9-1045850D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IE" sz="4000"/>
              <a:t>Greater Aias/Ajax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D06D2-79AF-4A07-8162-C7F8085EA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IE" sz="2000" b="1" dirty="0"/>
              <a:t>Characteristics:</a:t>
            </a:r>
          </a:p>
          <a:p>
            <a:r>
              <a:rPr lang="en-IE" sz="2000" b="1" dirty="0"/>
              <a:t>Role:</a:t>
            </a:r>
          </a:p>
          <a:p>
            <a:r>
              <a:rPr lang="en-IE" sz="2000" b="1" dirty="0"/>
              <a:t>Family:</a:t>
            </a:r>
          </a:p>
          <a:p>
            <a:r>
              <a:rPr lang="en-IE" sz="2000" b="1" dirty="0"/>
              <a:t>Epithets:</a:t>
            </a:r>
          </a:p>
        </p:txBody>
      </p:sp>
      <p:pic>
        <p:nvPicPr>
          <p:cNvPr id="5" name="Picture 4" descr="A picture containing vessel, plant, table, sitting&#10;&#10;Description automatically generated">
            <a:extLst>
              <a:ext uri="{FF2B5EF4-FFF2-40B4-BE49-F238E27FC236}">
                <a16:creationId xmlns:a16="http://schemas.microsoft.com/office/drawing/2014/main" id="{4F16A121-7D58-4E8D-9CD3-A53394599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r="6" b="18174"/>
          <a:stretch/>
        </p:blipFill>
        <p:spPr>
          <a:xfrm>
            <a:off x="6946666" y="774285"/>
            <a:ext cx="2112264" cy="1999673"/>
          </a:xfrm>
          <a:prstGeom prst="rect">
            <a:avLst/>
          </a:prstGeom>
        </p:spPr>
      </p:pic>
      <p:pic>
        <p:nvPicPr>
          <p:cNvPr id="7" name="Picture 6" descr="A picture containing sitting, old, painted, table&#10;&#10;Description automatically generated">
            <a:extLst>
              <a:ext uri="{FF2B5EF4-FFF2-40B4-BE49-F238E27FC236}">
                <a16:creationId xmlns:a16="http://schemas.microsoft.com/office/drawing/2014/main" id="{7047F475-3E0A-48FD-840A-0A738FFDE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r="998" b="-3"/>
          <a:stretch/>
        </p:blipFill>
        <p:spPr>
          <a:xfrm>
            <a:off x="9223523" y="774285"/>
            <a:ext cx="2112264" cy="1999673"/>
          </a:xfrm>
          <a:prstGeom prst="rect">
            <a:avLst/>
          </a:prstGeom>
        </p:spPr>
      </p:pic>
      <p:pic>
        <p:nvPicPr>
          <p:cNvPr id="9" name="Picture 8" descr="A picture containing indoor, bottle, sitting, table&#10;&#10;Description automatically generated">
            <a:extLst>
              <a:ext uri="{FF2B5EF4-FFF2-40B4-BE49-F238E27FC236}">
                <a16:creationId xmlns:a16="http://schemas.microsoft.com/office/drawing/2014/main" id="{92E018FF-9C23-44CF-97AF-15EE7136ED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r="2" b="17141"/>
          <a:stretch/>
        </p:blipFill>
        <p:spPr>
          <a:xfrm>
            <a:off x="6946667" y="2942704"/>
            <a:ext cx="4389120" cy="3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3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0F9F9-192C-4605-A1DC-EAC97E21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IE" sz="2600">
                <a:solidFill>
                  <a:schemeClr val="bg1"/>
                </a:solidFill>
              </a:rPr>
              <a:t>Nestor</a:t>
            </a:r>
          </a:p>
        </p:txBody>
      </p:sp>
      <p:pic>
        <p:nvPicPr>
          <p:cNvPr id="5" name="Picture 4" descr="A picture containing cup, photo, sign, table&#10;&#10;Description automatically generated">
            <a:extLst>
              <a:ext uri="{FF2B5EF4-FFF2-40B4-BE49-F238E27FC236}">
                <a16:creationId xmlns:a16="http://schemas.microsoft.com/office/drawing/2014/main" id="{0DC7CE07-C2EB-494A-B446-278F01A74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6" y="424328"/>
            <a:ext cx="4024238" cy="3973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70BC5-05E0-4FC8-A34E-18B436C2E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289" y="424328"/>
            <a:ext cx="4875371" cy="397393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B347-8F59-4392-9DC8-F96DFB2AF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r>
              <a:rPr lang="en-IE" sz="1700" b="1">
                <a:solidFill>
                  <a:schemeClr val="bg1"/>
                </a:solidFill>
              </a:rPr>
              <a:t>Characteristics:</a:t>
            </a:r>
          </a:p>
          <a:p>
            <a:r>
              <a:rPr lang="en-IE" sz="1700" b="1">
                <a:solidFill>
                  <a:schemeClr val="bg1"/>
                </a:solidFill>
              </a:rPr>
              <a:t>Role:</a:t>
            </a:r>
          </a:p>
          <a:p>
            <a:r>
              <a:rPr lang="en-IE" sz="1700" b="1">
                <a:solidFill>
                  <a:schemeClr val="bg1"/>
                </a:solidFill>
              </a:rPr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426882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E6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DFDE91B1-77C5-44AD-8B53-7D22E2E65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06" y="643467"/>
            <a:ext cx="34679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95228-4D2B-4364-9718-560502AB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IE" sz="2600">
                <a:solidFill>
                  <a:schemeClr val="bg1"/>
                </a:solidFill>
              </a:rPr>
              <a:t>Diomedes</a:t>
            </a:r>
          </a:p>
        </p:txBody>
      </p:sp>
      <p:pic>
        <p:nvPicPr>
          <p:cNvPr id="5" name="Picture 4" descr="A sculpture of a person&#10;&#10;Description automatically generated">
            <a:extLst>
              <a:ext uri="{FF2B5EF4-FFF2-40B4-BE49-F238E27FC236}">
                <a16:creationId xmlns:a16="http://schemas.microsoft.com/office/drawing/2014/main" id="{E6FEC678-3305-45C9-95AF-B1DE5665B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76" y="424328"/>
            <a:ext cx="3634697" cy="3973936"/>
          </a:xfrm>
          <a:prstGeom prst="rect">
            <a:avLst/>
          </a:prstGeom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43DB2F8-8508-46B6-B867-7D48AC277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5" y="1134336"/>
            <a:ext cx="5212080" cy="255391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E035C-CA70-467B-9E88-8D00DCD7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r>
              <a:rPr lang="en-IE" sz="1700" b="1">
                <a:solidFill>
                  <a:schemeClr val="bg1"/>
                </a:solidFill>
              </a:rPr>
              <a:t>Characteristics:</a:t>
            </a:r>
          </a:p>
          <a:p>
            <a:r>
              <a:rPr lang="en-IE" sz="1700" b="1">
                <a:solidFill>
                  <a:schemeClr val="bg1"/>
                </a:solidFill>
              </a:rPr>
              <a:t>Role:</a:t>
            </a:r>
          </a:p>
          <a:p>
            <a:r>
              <a:rPr lang="en-IE" sz="1700" b="1">
                <a:solidFill>
                  <a:schemeClr val="bg1"/>
                </a:solidFill>
              </a:rPr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4270765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riding on the back of a horse&#10;&#10;Description automatically generated">
            <a:extLst>
              <a:ext uri="{FF2B5EF4-FFF2-40B4-BE49-F238E27FC236}">
                <a16:creationId xmlns:a16="http://schemas.microsoft.com/office/drawing/2014/main" id="{526C38FC-AAE9-4DD4-A998-47CA2CC1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2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B78B4-E56D-4113-A001-CFD83247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The Trojans: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98DF5-A2DE-477A-96B9-40B3F024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In the Iliad</a:t>
            </a:r>
          </a:p>
        </p:txBody>
      </p:sp>
    </p:spTree>
    <p:extLst>
      <p:ext uri="{BB962C8B-B14F-4D97-AF65-F5344CB8AC3E}">
        <p14:creationId xmlns:p14="http://schemas.microsoft.com/office/powerpoint/2010/main" val="3998961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F96CE7-F957-4BA3-88A5-F5E413C5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IE" sz="2600">
                <a:solidFill>
                  <a:schemeClr val="bg1"/>
                </a:solidFill>
              </a:rPr>
              <a:t>Hector</a:t>
            </a:r>
          </a:p>
        </p:txBody>
      </p:sp>
      <p:pic>
        <p:nvPicPr>
          <p:cNvPr id="9" name="Picture 8" descr="A painting of a vase&#10;&#10;Description automatically generated">
            <a:extLst>
              <a:ext uri="{FF2B5EF4-FFF2-40B4-BE49-F238E27FC236}">
                <a16:creationId xmlns:a16="http://schemas.microsoft.com/office/drawing/2014/main" id="{B0BF791F-E2A9-4DD3-9E23-15599733F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57" y="424328"/>
            <a:ext cx="3973936" cy="3973936"/>
          </a:xfrm>
          <a:prstGeom prst="rect">
            <a:avLst/>
          </a:prstGeom>
        </p:spPr>
      </p:pic>
      <p:pic>
        <p:nvPicPr>
          <p:cNvPr id="7" name="Picture 6" descr="A picture containing building, sculpture, group, photo&#10;&#10;Description automatically generated">
            <a:extLst>
              <a:ext uri="{FF2B5EF4-FFF2-40B4-BE49-F238E27FC236}">
                <a16:creationId xmlns:a16="http://schemas.microsoft.com/office/drawing/2014/main" id="{D615FDCF-EFBE-4807-B75F-6DCEDBA30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5" y="613128"/>
            <a:ext cx="5212080" cy="359633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918394-CB25-48CB-9E37-E0DFE16F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r>
              <a:rPr lang="en-IE" sz="1400" b="1">
                <a:solidFill>
                  <a:schemeClr val="bg1"/>
                </a:solidFill>
              </a:rPr>
              <a:t>Characteristics:</a:t>
            </a:r>
          </a:p>
          <a:p>
            <a:r>
              <a:rPr lang="en-IE" sz="1400" b="1">
                <a:solidFill>
                  <a:schemeClr val="bg1"/>
                </a:solidFill>
              </a:rPr>
              <a:t>Role:</a:t>
            </a:r>
          </a:p>
          <a:p>
            <a:r>
              <a:rPr lang="en-IE" sz="1400" b="1">
                <a:solidFill>
                  <a:schemeClr val="bg1"/>
                </a:solidFill>
              </a:rPr>
              <a:t>Family:</a:t>
            </a:r>
          </a:p>
          <a:p>
            <a:r>
              <a:rPr lang="en-IE" sz="1400" b="1">
                <a:solidFill>
                  <a:schemeClr val="bg1"/>
                </a:solidFill>
              </a:rPr>
              <a:t>Epithets:</a:t>
            </a:r>
          </a:p>
          <a:p>
            <a:endParaRPr lang="en-IE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85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3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57C2C-2244-4851-BDB4-8E18BE97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154508" cy="1293028"/>
          </a:xfrm>
        </p:spPr>
        <p:txBody>
          <a:bodyPr>
            <a:normAutofit/>
          </a:bodyPr>
          <a:lstStyle/>
          <a:p>
            <a:r>
              <a:rPr lang="en-IE" sz="4000"/>
              <a:t>Paris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E083B-7774-43C8-9E2E-1EB4B429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5154507" cy="4024125"/>
          </a:xfrm>
        </p:spPr>
        <p:txBody>
          <a:bodyPr>
            <a:normAutofit/>
          </a:bodyPr>
          <a:lstStyle/>
          <a:p>
            <a:r>
              <a:rPr lang="en-IE" sz="2000" b="1"/>
              <a:t>Characteristics:</a:t>
            </a:r>
          </a:p>
          <a:p>
            <a:r>
              <a:rPr lang="en-IE" sz="2000" b="1"/>
              <a:t>Role:</a:t>
            </a:r>
          </a:p>
          <a:p>
            <a:r>
              <a:rPr lang="en-IE" sz="2000" b="1"/>
              <a:t>Family:</a:t>
            </a:r>
          </a:p>
          <a:p>
            <a:r>
              <a:rPr lang="en-IE" sz="2000" b="1"/>
              <a:t>Epithets:</a:t>
            </a:r>
          </a:p>
        </p:txBody>
      </p:sp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EBA6E123-985C-4D95-9ABB-03BA39F2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" r="-3" b="13359"/>
          <a:stretch/>
        </p:blipFill>
        <p:spPr>
          <a:xfrm>
            <a:off x="6417733" y="10"/>
            <a:ext cx="3270176" cy="3933487"/>
          </a:xfrm>
          <a:prstGeom prst="rect">
            <a:avLst/>
          </a:prstGeom>
        </p:spPr>
      </p:pic>
      <p:pic>
        <p:nvPicPr>
          <p:cNvPr id="5" name="Picture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AA7DA999-52B1-4767-982E-A0D1F7F33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-1957" b="11040"/>
          <a:stretch/>
        </p:blipFill>
        <p:spPr>
          <a:xfrm>
            <a:off x="9782174" y="10"/>
            <a:ext cx="2409826" cy="3933486"/>
          </a:xfrm>
          <a:prstGeom prst="rect">
            <a:avLst/>
          </a:prstGeom>
        </p:spPr>
      </p:pic>
      <p:pic>
        <p:nvPicPr>
          <p:cNvPr id="9" name="Picture 8" descr="A picture containing cup, tableware&#10;&#10;Description automatically generated">
            <a:extLst>
              <a:ext uri="{FF2B5EF4-FFF2-40B4-BE49-F238E27FC236}">
                <a16:creationId xmlns:a16="http://schemas.microsoft.com/office/drawing/2014/main" id="{9AA6D95A-09CF-4A1D-9142-86CC52E43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84"/>
          <a:stretch/>
        </p:blipFill>
        <p:spPr>
          <a:xfrm>
            <a:off x="6417734" y="4019724"/>
            <a:ext cx="5774266" cy="2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03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0DD56-8DC2-4186-9BA6-75FE7315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IE" sz="2800"/>
              <a:t>Priam</a:t>
            </a:r>
          </a:p>
        </p:txBody>
      </p:sp>
      <p:pic>
        <p:nvPicPr>
          <p:cNvPr id="5" name="Picture 4" descr="A picture containing indoor, jar, sitting, table&#10;&#10;Description automatically generated">
            <a:extLst>
              <a:ext uri="{FF2B5EF4-FFF2-40B4-BE49-F238E27FC236}">
                <a16:creationId xmlns:a16="http://schemas.microsoft.com/office/drawing/2014/main" id="{1BE3D43B-8AA3-4DE7-81E9-BF637E2D9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5883" b="-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7" name="Picture 6" descr="A painting of a person&#10;&#10;Description automatically generated">
            <a:extLst>
              <a:ext uri="{FF2B5EF4-FFF2-40B4-BE49-F238E27FC236}">
                <a16:creationId xmlns:a16="http://schemas.microsoft.com/office/drawing/2014/main" id="{2C5E2213-89DF-4179-8FFF-9D781D5AC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2723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0F332-7BAD-4BCA-891A-70F1847D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r>
              <a:rPr lang="en-IE" sz="1700" b="1"/>
              <a:t>Characteristics:</a:t>
            </a:r>
          </a:p>
          <a:p>
            <a:r>
              <a:rPr lang="en-IE" sz="1700" b="1"/>
              <a:t>Role:</a:t>
            </a:r>
          </a:p>
          <a:p>
            <a:r>
              <a:rPr lang="en-IE" sz="1700" b="1"/>
              <a:t>Family:</a:t>
            </a:r>
          </a:p>
          <a:p>
            <a:r>
              <a:rPr lang="en-IE" sz="1700" b="1"/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561187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1FEE0-3184-4599-8AFA-5A525547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114" y="643467"/>
            <a:ext cx="68857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19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575E6-5712-4C2D-B758-3EF0854F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en-IE" sz="3600"/>
              <a:t>Helen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cup, jar, bottle, large&#10;&#10;Description automatically generated">
            <a:extLst>
              <a:ext uri="{FF2B5EF4-FFF2-40B4-BE49-F238E27FC236}">
                <a16:creationId xmlns:a16="http://schemas.microsoft.com/office/drawing/2014/main" id="{C0822B28-F3AB-45EB-BA00-8DBD9708B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" b="1"/>
          <a:stretch/>
        </p:blipFill>
        <p:spPr>
          <a:xfrm>
            <a:off x="838200" y="364144"/>
            <a:ext cx="3335789" cy="2811320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7A98B3D-DE67-4154-A71A-7983C4CB0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r="15759" b="-3"/>
          <a:stretch/>
        </p:blipFill>
        <p:spPr>
          <a:xfrm>
            <a:off x="4466396" y="364143"/>
            <a:ext cx="3336953" cy="2811320"/>
          </a:xfrm>
          <a:prstGeom prst="rect">
            <a:avLst/>
          </a:prstGeom>
        </p:spPr>
      </p:pic>
      <p:pic>
        <p:nvPicPr>
          <p:cNvPr id="7" name="Picture 6" descr="A picture containing cup, painted, table, side&#10;&#10;Description automatically generated">
            <a:extLst>
              <a:ext uri="{FF2B5EF4-FFF2-40B4-BE49-F238E27FC236}">
                <a16:creationId xmlns:a16="http://schemas.microsoft.com/office/drawing/2014/main" id="{11ABE75E-15E1-4A57-8E40-C170DF282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" r="2" b="3727"/>
          <a:stretch/>
        </p:blipFill>
        <p:spPr>
          <a:xfrm>
            <a:off x="8095756" y="364143"/>
            <a:ext cx="3336953" cy="28113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F4795-7D2D-4B1E-AE3E-5D22EB375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3930305"/>
            <a:ext cx="6586915" cy="2437244"/>
          </a:xfrm>
        </p:spPr>
        <p:txBody>
          <a:bodyPr anchor="ctr">
            <a:normAutofit/>
          </a:bodyPr>
          <a:lstStyle/>
          <a:p>
            <a:r>
              <a:rPr lang="en-IE" sz="2000" b="1"/>
              <a:t>Characteristics:</a:t>
            </a:r>
          </a:p>
          <a:p>
            <a:r>
              <a:rPr lang="en-IE" sz="2000" b="1"/>
              <a:t>Role:</a:t>
            </a:r>
          </a:p>
          <a:p>
            <a:r>
              <a:rPr lang="en-IE" sz="2000" b="1"/>
              <a:t>Family:</a:t>
            </a:r>
          </a:p>
          <a:p>
            <a:r>
              <a:rPr lang="en-IE" sz="2000" b="1"/>
              <a:t>Epithets:</a:t>
            </a:r>
          </a:p>
          <a:p>
            <a:endParaRPr lang="en-IE" sz="2000"/>
          </a:p>
        </p:txBody>
      </p:sp>
    </p:spTree>
    <p:extLst>
      <p:ext uri="{BB962C8B-B14F-4D97-AF65-F5344CB8AC3E}">
        <p14:creationId xmlns:p14="http://schemas.microsoft.com/office/powerpoint/2010/main" val="19167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9EEB-9558-47D5-A276-27D02574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IE" dirty="0"/>
              <a:t>Hecuba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66B5B-BAA7-4D55-8691-6C890E83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IE" sz="2000" b="1"/>
              <a:t>Characteristics:</a:t>
            </a:r>
          </a:p>
          <a:p>
            <a:r>
              <a:rPr lang="en-IE" sz="2000" b="1"/>
              <a:t>Role:</a:t>
            </a:r>
          </a:p>
          <a:p>
            <a:r>
              <a:rPr lang="en-IE" sz="2000" b="1"/>
              <a:t>Family:</a:t>
            </a:r>
          </a:p>
          <a:p>
            <a:r>
              <a:rPr lang="en-IE" sz="2000" b="1"/>
              <a:t>Epithets:</a:t>
            </a:r>
          </a:p>
        </p:txBody>
      </p:sp>
      <p:pic>
        <p:nvPicPr>
          <p:cNvPr id="5" name="Picture 4" descr="A statue of a person&#10;&#10;Description automatically generated">
            <a:extLst>
              <a:ext uri="{FF2B5EF4-FFF2-40B4-BE49-F238E27FC236}">
                <a16:creationId xmlns:a16="http://schemas.microsoft.com/office/drawing/2014/main" id="{FDDCEC0E-7685-44FD-ABB4-A98EC56B1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6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152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4A13B-B9D4-4DF8-A287-B7AA3029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IE" sz="2600" dirty="0">
                <a:solidFill>
                  <a:schemeClr val="bg1"/>
                </a:solidFill>
              </a:rPr>
              <a:t>Andromache (&amp; Astyanax)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BDF5D-6326-4033-911F-6C81C268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180" y="424328"/>
            <a:ext cx="2791690" cy="3973936"/>
          </a:xfrm>
          <a:prstGeom prst="rect">
            <a:avLst/>
          </a:prstGeom>
        </p:spPr>
      </p:pic>
      <p:pic>
        <p:nvPicPr>
          <p:cNvPr id="8" name="Picture 7" descr="A painting of a vase&#10;&#10;Description automatically generated">
            <a:extLst>
              <a:ext uri="{FF2B5EF4-FFF2-40B4-BE49-F238E27FC236}">
                <a16:creationId xmlns:a16="http://schemas.microsoft.com/office/drawing/2014/main" id="{469663C8-D280-43DC-BC14-863A28C2A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07" y="424328"/>
            <a:ext cx="3973936" cy="397393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8D364-D354-47C6-A109-B526ABF3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r>
              <a:rPr lang="en-IE" sz="1400" b="1">
                <a:solidFill>
                  <a:schemeClr val="bg1"/>
                </a:solidFill>
              </a:rPr>
              <a:t>Characteristics:</a:t>
            </a:r>
          </a:p>
          <a:p>
            <a:r>
              <a:rPr lang="en-IE" sz="1400" b="1">
                <a:solidFill>
                  <a:schemeClr val="bg1"/>
                </a:solidFill>
              </a:rPr>
              <a:t>Role:</a:t>
            </a:r>
          </a:p>
          <a:p>
            <a:r>
              <a:rPr lang="en-IE" sz="1400" b="1">
                <a:solidFill>
                  <a:schemeClr val="bg1"/>
                </a:solidFill>
              </a:rPr>
              <a:t>Family:</a:t>
            </a:r>
          </a:p>
          <a:p>
            <a:r>
              <a:rPr lang="en-IE" sz="1400" b="1">
                <a:solidFill>
                  <a:schemeClr val="bg1"/>
                </a:solidFill>
              </a:rPr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1951582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CA7EA-EBAC-4725-990C-3922F951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IE" sz="2600">
                <a:solidFill>
                  <a:schemeClr val="bg1"/>
                </a:solidFill>
              </a:rPr>
              <a:t>Briseis</a:t>
            </a:r>
          </a:p>
        </p:txBody>
      </p:sp>
      <p:pic>
        <p:nvPicPr>
          <p:cNvPr id="7" name="Picture 6" descr="A close up of a vase&#10;&#10;Description automatically generated">
            <a:extLst>
              <a:ext uri="{FF2B5EF4-FFF2-40B4-BE49-F238E27FC236}">
                <a16:creationId xmlns:a16="http://schemas.microsoft.com/office/drawing/2014/main" id="{EC48066B-77D5-406B-885E-A8D7DBE0E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97" y="424328"/>
            <a:ext cx="2553256" cy="3973936"/>
          </a:xfrm>
          <a:prstGeom prst="rect">
            <a:avLst/>
          </a:prstGeom>
        </p:spPr>
      </p:pic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id="{568F3D00-5501-42C5-AD2D-41D4E4E1E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5" y="456766"/>
            <a:ext cx="5212080" cy="39090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2EE4-6E80-441D-AB73-DFEF48E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r>
              <a:rPr lang="en-IE" sz="1400" b="1">
                <a:solidFill>
                  <a:schemeClr val="bg1"/>
                </a:solidFill>
              </a:rPr>
              <a:t>Characteristics:</a:t>
            </a:r>
          </a:p>
          <a:p>
            <a:r>
              <a:rPr lang="en-IE" sz="1400" b="1">
                <a:solidFill>
                  <a:schemeClr val="bg1"/>
                </a:solidFill>
              </a:rPr>
              <a:t>Role:</a:t>
            </a:r>
          </a:p>
          <a:p>
            <a:r>
              <a:rPr lang="en-IE" sz="1400" b="1">
                <a:solidFill>
                  <a:schemeClr val="bg1"/>
                </a:solidFill>
              </a:rPr>
              <a:t>Family:</a:t>
            </a:r>
          </a:p>
          <a:p>
            <a:r>
              <a:rPr lang="en-IE" sz="1400" b="1">
                <a:solidFill>
                  <a:schemeClr val="bg1"/>
                </a:solidFill>
              </a:rPr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3410555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9C467-694D-46C8-8938-5D101961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n-IE" sz="2600"/>
              <a:t>Athena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1DD8B-079F-4D7F-8548-225773317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1" r="-182" b="-522"/>
          <a:stretch/>
        </p:blipFill>
        <p:spPr>
          <a:xfrm>
            <a:off x="4790272" y="36531"/>
            <a:ext cx="2565262" cy="4145844"/>
          </a:xfrm>
          <a:prstGeom prst="rect">
            <a:avLst/>
          </a:prstGeom>
        </p:spPr>
      </p:pic>
      <p:pic>
        <p:nvPicPr>
          <p:cNvPr id="2050" name="Picture 2" descr="ATHENA (Athene) - Greek Goddess of Wisdom, War &amp; Crafts (Roman Minerva)">
            <a:extLst>
              <a:ext uri="{FF2B5EF4-FFF2-40B4-BE49-F238E27FC236}">
                <a16:creationId xmlns:a16="http://schemas.microsoft.com/office/drawing/2014/main" id="{9A75BC4D-87CE-4DB5-8222-08F661402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3" r="-2" b="-245"/>
          <a:stretch/>
        </p:blipFill>
        <p:spPr bwMode="auto">
          <a:xfrm>
            <a:off x="8213887" y="61958"/>
            <a:ext cx="3044482" cy="41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F970C-2561-4AE1-A9B3-092C4BF8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n-IE" sz="1200" b="1" dirty="0"/>
              <a:t>Characteristics:</a:t>
            </a:r>
          </a:p>
          <a:p>
            <a:r>
              <a:rPr lang="en-IE" sz="1200" b="1" dirty="0"/>
              <a:t>God of:</a:t>
            </a:r>
          </a:p>
          <a:p>
            <a:r>
              <a:rPr lang="en-IE" sz="1200" b="1" dirty="0"/>
              <a:t>Side in War:</a:t>
            </a:r>
          </a:p>
          <a:p>
            <a:r>
              <a:rPr lang="en-IE" sz="1200" b="1" dirty="0"/>
              <a:t>Family:</a:t>
            </a:r>
          </a:p>
          <a:p>
            <a:r>
              <a:rPr lang="en-IE" sz="1200" b="1" dirty="0"/>
              <a:t>Epithets:</a:t>
            </a:r>
          </a:p>
        </p:txBody>
      </p:sp>
      <p:pic>
        <p:nvPicPr>
          <p:cNvPr id="6" name="Picture 5" descr="A statue of a person holding a staff&#10;&#10;Description automatically generated with low confidence">
            <a:extLst>
              <a:ext uri="{FF2B5EF4-FFF2-40B4-BE49-F238E27FC236}">
                <a16:creationId xmlns:a16="http://schemas.microsoft.com/office/drawing/2014/main" id="{3A33F86B-A5DE-4AAE-9868-217AC8C96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41" y="36531"/>
            <a:ext cx="3191838" cy="39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59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4FA52-7A29-48E7-8255-013736A3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IE" sz="2600">
                <a:solidFill>
                  <a:schemeClr val="bg1"/>
                </a:solidFill>
              </a:rPr>
              <a:t>Apollo</a:t>
            </a:r>
          </a:p>
        </p:txBody>
      </p:sp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576CCB43-EED3-4078-BBE9-4E57D2234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1" y="424328"/>
            <a:ext cx="2334687" cy="397393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F12A4-4DF8-4D9C-B6B2-403C6EA71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 lnSpcReduction="10000"/>
          </a:bodyPr>
          <a:lstStyle/>
          <a:p>
            <a:r>
              <a:rPr lang="en-IE" sz="1100" b="1" dirty="0">
                <a:solidFill>
                  <a:schemeClr val="bg1"/>
                </a:solidFill>
              </a:rPr>
              <a:t>Characteristics:</a:t>
            </a:r>
          </a:p>
          <a:p>
            <a:r>
              <a:rPr lang="en-IE" sz="1100" b="1" dirty="0">
                <a:solidFill>
                  <a:schemeClr val="bg1"/>
                </a:solidFill>
              </a:rPr>
              <a:t>God of:</a:t>
            </a:r>
          </a:p>
          <a:p>
            <a:r>
              <a:rPr lang="en-IE" sz="1100" b="1" dirty="0">
                <a:solidFill>
                  <a:schemeClr val="bg1"/>
                </a:solidFill>
              </a:rPr>
              <a:t>Side in War:</a:t>
            </a:r>
          </a:p>
          <a:p>
            <a:r>
              <a:rPr lang="en-IE" sz="1100" b="1" dirty="0" err="1">
                <a:solidFill>
                  <a:schemeClr val="bg1"/>
                </a:solidFill>
              </a:rPr>
              <a:t>Family:a</a:t>
            </a:r>
            <a:endParaRPr lang="en-IE" sz="1100" b="1" dirty="0">
              <a:solidFill>
                <a:schemeClr val="bg1"/>
              </a:solidFill>
            </a:endParaRPr>
          </a:p>
          <a:p>
            <a:r>
              <a:rPr lang="en-IE" sz="1100" b="1" dirty="0">
                <a:solidFill>
                  <a:schemeClr val="bg1"/>
                </a:solidFill>
              </a:rPr>
              <a:t>Epithets:</a:t>
            </a:r>
          </a:p>
        </p:txBody>
      </p:sp>
      <p:pic>
        <p:nvPicPr>
          <p:cNvPr id="1026" name="Picture 2" descr="Image result for vase painting of apollo">
            <a:extLst>
              <a:ext uri="{FF2B5EF4-FFF2-40B4-BE49-F238E27FC236}">
                <a16:creationId xmlns:a16="http://schemas.microsoft.com/office/drawing/2014/main" id="{DBE9EB7B-6632-4304-8F73-A1975E56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55" y="502920"/>
            <a:ext cx="3693697" cy="38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83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hoto, sitting, wearing, ball&#10;&#10;Description automatically generated">
            <a:extLst>
              <a:ext uri="{FF2B5EF4-FFF2-40B4-BE49-F238E27FC236}">
                <a16:creationId xmlns:a16="http://schemas.microsoft.com/office/drawing/2014/main" id="{3A2024CE-BA25-4C18-A978-0D30A4FE3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4390" b="1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3074" name="Picture 2" descr="ZEUS - Greek God of the Sky, King of the Gods (Roman Jupiter)">
            <a:extLst>
              <a:ext uri="{FF2B5EF4-FFF2-40B4-BE49-F238E27FC236}">
                <a16:creationId xmlns:a16="http://schemas.microsoft.com/office/drawing/2014/main" id="{137A18AC-65B3-4954-A0AA-950F71889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r="2" b="8312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84950-EF0C-4DE6-8B7E-F3E3C698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IE" sz="2400" dirty="0"/>
              <a:t>Zeus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2BEC8-B617-4A22-BBBF-B8D8E4CE6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2" y="4464872"/>
            <a:ext cx="5388287" cy="2122257"/>
          </a:xfrm>
        </p:spPr>
        <p:txBody>
          <a:bodyPr anchor="ctr">
            <a:normAutofit/>
          </a:bodyPr>
          <a:lstStyle/>
          <a:p>
            <a:r>
              <a:rPr lang="en-IE" sz="1400" b="1" dirty="0"/>
              <a:t>Characteristics:</a:t>
            </a:r>
          </a:p>
          <a:p>
            <a:r>
              <a:rPr lang="en-IE" sz="1400" b="1" dirty="0"/>
              <a:t>God of:</a:t>
            </a:r>
          </a:p>
          <a:p>
            <a:r>
              <a:rPr lang="en-IE" sz="1400" b="1" dirty="0"/>
              <a:t>Side in War:</a:t>
            </a:r>
          </a:p>
          <a:p>
            <a:r>
              <a:rPr lang="en-IE" sz="1400" b="1" dirty="0"/>
              <a:t>Family:</a:t>
            </a:r>
          </a:p>
          <a:p>
            <a:r>
              <a:rPr lang="en-IE" sz="1400" b="1" dirty="0"/>
              <a:t>Epithets:</a:t>
            </a:r>
          </a:p>
          <a:p>
            <a:endParaRPr lang="en-IE" sz="1400" b="1" dirty="0"/>
          </a:p>
          <a:p>
            <a:endParaRPr lang="en-IE" sz="1400" dirty="0"/>
          </a:p>
        </p:txBody>
      </p:sp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79DCA9B2-5739-43BF-B238-F40839AC2D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r="-1" b="1999"/>
          <a:stretch/>
        </p:blipFill>
        <p:spPr>
          <a:xfrm>
            <a:off x="8451034" y="55276"/>
            <a:ext cx="3577336" cy="62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4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33BBA-8504-47BB-AB4F-3A6EF71F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IE" sz="2600">
                <a:solidFill>
                  <a:schemeClr val="bg1"/>
                </a:solidFill>
              </a:rPr>
              <a:t>Hera</a:t>
            </a:r>
          </a:p>
        </p:txBody>
      </p:sp>
      <p:pic>
        <p:nvPicPr>
          <p:cNvPr id="5" name="Picture 4" descr="A sculpture of a person&#10;&#10;Description automatically generated">
            <a:extLst>
              <a:ext uri="{FF2B5EF4-FFF2-40B4-BE49-F238E27FC236}">
                <a16:creationId xmlns:a16="http://schemas.microsoft.com/office/drawing/2014/main" id="{46C07387-3BC0-4691-9EC2-E72EC97DB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61" y="424328"/>
            <a:ext cx="2175728" cy="3973936"/>
          </a:xfrm>
          <a:prstGeom prst="rect">
            <a:avLst/>
          </a:prstGeom>
        </p:spPr>
      </p:pic>
      <p:pic>
        <p:nvPicPr>
          <p:cNvPr id="7" name="Picture 6" descr="A picture containing building, standing, person, holding&#10;&#10;Description automatically generated">
            <a:extLst>
              <a:ext uri="{FF2B5EF4-FFF2-40B4-BE49-F238E27FC236}">
                <a16:creationId xmlns:a16="http://schemas.microsoft.com/office/drawing/2014/main" id="{02845904-553C-48F1-9E99-625336EEA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92" y="424328"/>
            <a:ext cx="2414166" cy="39739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16B74-0524-4362-A3D2-64A72BFE3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755648"/>
          </a:xfrm>
        </p:spPr>
        <p:txBody>
          <a:bodyPr anchor="ctr">
            <a:normAutofit/>
          </a:bodyPr>
          <a:lstStyle/>
          <a:p>
            <a:r>
              <a:rPr lang="en-IE" sz="1100" b="1" dirty="0">
                <a:solidFill>
                  <a:schemeClr val="bg1"/>
                </a:solidFill>
              </a:rPr>
              <a:t>Characteristics:</a:t>
            </a:r>
          </a:p>
          <a:p>
            <a:r>
              <a:rPr lang="en-IE" sz="1100" b="1" dirty="0">
                <a:solidFill>
                  <a:schemeClr val="bg1"/>
                </a:solidFill>
              </a:rPr>
              <a:t>God of:</a:t>
            </a:r>
          </a:p>
          <a:p>
            <a:r>
              <a:rPr lang="en-IE" sz="1100" b="1" dirty="0">
                <a:solidFill>
                  <a:schemeClr val="bg1"/>
                </a:solidFill>
              </a:rPr>
              <a:t>Side in War:</a:t>
            </a:r>
          </a:p>
          <a:p>
            <a:r>
              <a:rPr lang="en-IE" sz="1100" b="1" dirty="0">
                <a:solidFill>
                  <a:schemeClr val="bg1"/>
                </a:solidFill>
              </a:rPr>
              <a:t>Family:</a:t>
            </a:r>
          </a:p>
          <a:p>
            <a:r>
              <a:rPr lang="en-IE" sz="1100" b="1" dirty="0">
                <a:solidFill>
                  <a:schemeClr val="bg1"/>
                </a:solidFill>
              </a:rPr>
              <a:t>Epithets:</a:t>
            </a:r>
          </a:p>
          <a:p>
            <a:endParaRPr lang="en-IE" sz="1100" b="1" dirty="0">
              <a:solidFill>
                <a:schemeClr val="bg1"/>
              </a:solidFill>
            </a:endParaRPr>
          </a:p>
          <a:p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62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A5DCA-1AC5-4300-82A9-72721A0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IE" sz="2800">
                <a:solidFill>
                  <a:schemeClr val="bg1">
                    <a:alpha val="60000"/>
                  </a:schemeClr>
                </a:solidFill>
              </a:rPr>
              <a:t>Aphrodite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EF3AD4-E36A-49E2-B6C9-24842A613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10219" b="-2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C6175-5214-4D82-9D3F-DA334938D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Characteristics: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God of: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Side in War: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Family: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Epithets:</a:t>
            </a:r>
          </a:p>
          <a:p>
            <a:pPr algn="ctr"/>
            <a:endParaRPr lang="en-IE" sz="2000" b="1" dirty="0">
              <a:solidFill>
                <a:schemeClr val="bg1"/>
              </a:solidFill>
            </a:endParaRPr>
          </a:p>
          <a:p>
            <a:pPr algn="ctr"/>
            <a:endParaRPr lang="en-IE" sz="20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building, outdoor, standing, dress&#10;&#10;Description automatically generated">
            <a:extLst>
              <a:ext uri="{FF2B5EF4-FFF2-40B4-BE49-F238E27FC236}">
                <a16:creationId xmlns:a16="http://schemas.microsoft.com/office/drawing/2014/main" id="{D91538D1-ADCC-4F3A-8112-74F8917B5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998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85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14CA53-C957-4739-AC6E-47077D0E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IE" sz="2800">
                <a:solidFill>
                  <a:schemeClr val="bg1">
                    <a:alpha val="60000"/>
                  </a:schemeClr>
                </a:solidFill>
              </a:rPr>
              <a:t>Ares</a:t>
            </a:r>
          </a:p>
        </p:txBody>
      </p:sp>
      <p:pic>
        <p:nvPicPr>
          <p:cNvPr id="4098" name="Picture 2" descr="ARES - Greek God of War &amp; Battlelust (Roman Mars)">
            <a:extLst>
              <a:ext uri="{FF2B5EF4-FFF2-40B4-BE49-F238E27FC236}">
                <a16:creationId xmlns:a16="http://schemas.microsoft.com/office/drawing/2014/main" id="{9EF8CB9E-E1BE-4EB2-8625-0F7F8CD99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23113" b="-1"/>
          <a:stretch/>
        </p:blipFill>
        <p:spPr bwMode="auto">
          <a:xfrm>
            <a:off x="680483" y="685795"/>
            <a:ext cx="29312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2C9F-956D-414F-8680-3C7AA9A07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Characteristics: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God of: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Side in War: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Family: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Epithets:</a:t>
            </a:r>
          </a:p>
        </p:txBody>
      </p:sp>
      <p:pic>
        <p:nvPicPr>
          <p:cNvPr id="5" name="Picture 4" descr="A statue of a person&#10;&#10;Description automatically generated">
            <a:extLst>
              <a:ext uri="{FF2B5EF4-FFF2-40B4-BE49-F238E27FC236}">
                <a16:creationId xmlns:a16="http://schemas.microsoft.com/office/drawing/2014/main" id="{0059CE44-8C77-46B1-967A-DEEB93D21F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2405" b="-2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9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92A41-2FB8-4CAC-8982-7239406E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714" y="1123527"/>
            <a:ext cx="503256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74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2D690-8C4D-4ADB-985F-D10C7F1C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en-IE" sz="2600" dirty="0"/>
              <a:t>Thetis</a:t>
            </a:r>
          </a:p>
        </p:txBody>
      </p:sp>
      <p:pic>
        <p:nvPicPr>
          <p:cNvPr id="8" name="Picture 7" descr="A statue of a person&#10;&#10;Description automatically generated">
            <a:extLst>
              <a:ext uri="{FF2B5EF4-FFF2-40B4-BE49-F238E27FC236}">
                <a16:creationId xmlns:a16="http://schemas.microsoft.com/office/drawing/2014/main" id="{418EC8E2-C431-4D89-8F00-E32E7EC98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0" r="-3" b="14241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13" name="Picture 12" descr="A picture containing person, sitting, person, person&#10;&#10;Description automatically generated">
            <a:extLst>
              <a:ext uri="{FF2B5EF4-FFF2-40B4-BE49-F238E27FC236}">
                <a16:creationId xmlns:a16="http://schemas.microsoft.com/office/drawing/2014/main" id="{99B174AA-A632-433F-807F-9685FE951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r="4666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5" name="Picture 4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7248EA30-6012-46BD-B27D-A13B10A15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r="18591" b="2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1" name="Picture 10" descr="A picture containing jar, indoor, table, box&#10;&#10;Description automatically generated">
            <a:extLst>
              <a:ext uri="{FF2B5EF4-FFF2-40B4-BE49-F238E27FC236}">
                <a16:creationId xmlns:a16="http://schemas.microsoft.com/office/drawing/2014/main" id="{9196AE6F-EF66-476E-9FCA-B805BD8184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6" r="32456" b="-2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EEC33-0369-4BD8-84AC-51A89A77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n-IE" sz="1200" b="1" dirty="0"/>
              <a:t>Characteristics:</a:t>
            </a:r>
          </a:p>
          <a:p>
            <a:r>
              <a:rPr lang="en-IE" sz="1200" b="1" dirty="0"/>
              <a:t>God of:</a:t>
            </a:r>
          </a:p>
          <a:p>
            <a:r>
              <a:rPr lang="en-IE" sz="1200" b="1" dirty="0"/>
              <a:t>Side in War:</a:t>
            </a:r>
          </a:p>
          <a:p>
            <a:r>
              <a:rPr lang="en-IE" sz="1200" b="1" dirty="0"/>
              <a:t>Family:</a:t>
            </a:r>
          </a:p>
          <a:p>
            <a:r>
              <a:rPr lang="en-IE" sz="1200" b="1" dirty="0"/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56491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A8ADF-CB0D-497D-B74E-F713F740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IE" sz="2800">
                <a:solidFill>
                  <a:schemeClr val="bg1">
                    <a:alpha val="60000"/>
                  </a:schemeClr>
                </a:solidFill>
              </a:rPr>
              <a:t>Hermes</a:t>
            </a:r>
          </a:p>
        </p:txBody>
      </p:sp>
      <p:pic>
        <p:nvPicPr>
          <p:cNvPr id="6146" name="Picture 2" descr="HERMES ESTATE &amp; ATTRIBUTES - Greek Mythology">
            <a:extLst>
              <a:ext uri="{FF2B5EF4-FFF2-40B4-BE49-F238E27FC236}">
                <a16:creationId xmlns:a16="http://schemas.microsoft.com/office/drawing/2014/main" id="{3A823679-618B-4EA0-803F-3423164B6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1833"/>
          <a:stretch/>
        </p:blipFill>
        <p:spPr bwMode="auto">
          <a:xfrm>
            <a:off x="680483" y="685795"/>
            <a:ext cx="29312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1E5D-267A-4A0E-AAE0-40C29CE95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Characteristics: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God of: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Side in War: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Family: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Epithets:</a:t>
            </a:r>
          </a:p>
        </p:txBody>
      </p:sp>
      <p:pic>
        <p:nvPicPr>
          <p:cNvPr id="5" name="Picture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4565C598-DB93-4E5B-ACEF-A58C5E734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611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78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FB6E2-A9C0-412B-8586-798C8FBB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IE" sz="2800">
                <a:solidFill>
                  <a:schemeClr val="bg1">
                    <a:alpha val="60000"/>
                  </a:schemeClr>
                </a:solidFill>
              </a:rPr>
              <a:t>Hephaestus</a:t>
            </a:r>
          </a:p>
        </p:txBody>
      </p:sp>
      <p:pic>
        <p:nvPicPr>
          <p:cNvPr id="7170" name="Picture 2" descr="HEPHAESTUS (Hephaistos) - Greek God of Smiths &amp; Metalworking (Roman Vulcan)">
            <a:extLst>
              <a:ext uri="{FF2B5EF4-FFF2-40B4-BE49-F238E27FC236}">
                <a16:creationId xmlns:a16="http://schemas.microsoft.com/office/drawing/2014/main" id="{4DCC6233-0357-48DF-8A8E-955399505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36798" b="-1"/>
          <a:stretch/>
        </p:blipFill>
        <p:spPr bwMode="auto">
          <a:xfrm>
            <a:off x="680483" y="685795"/>
            <a:ext cx="29312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9AFC8-21E4-41BA-862E-C49B99282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Characteristics: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God of: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Side in War: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Family: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Epithets:</a:t>
            </a:r>
          </a:p>
          <a:p>
            <a:pPr algn="ctr"/>
            <a:endParaRPr lang="en-IE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dog, building, sitting, table&#10;&#10;Description automatically generated">
            <a:extLst>
              <a:ext uri="{FF2B5EF4-FFF2-40B4-BE49-F238E27FC236}">
                <a16:creationId xmlns:a16="http://schemas.microsoft.com/office/drawing/2014/main" id="{891C8B5F-C2D5-4092-8F02-CA768CBB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r="12752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2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9724451-1817-47EC-8F8A-753481527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ulpture of a person&#10;&#10;Description automatically generated">
            <a:extLst>
              <a:ext uri="{FF2B5EF4-FFF2-40B4-BE49-F238E27FC236}">
                <a16:creationId xmlns:a16="http://schemas.microsoft.com/office/drawing/2014/main" id="{E03A2DFB-F546-4F37-9BC4-DDF8E2B73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/>
          <a:stretch/>
        </p:blipFill>
        <p:spPr>
          <a:xfrm>
            <a:off x="12" y="10"/>
            <a:ext cx="4975061" cy="6857990"/>
          </a:xfrm>
          <a:prstGeom prst="rect">
            <a:avLst/>
          </a:prstGeom>
        </p:spPr>
      </p:pic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72ABBA2-15D4-4371-BE18-7C4B09210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5975"/>
          <a:stretch/>
        </p:blipFill>
        <p:spPr>
          <a:xfrm>
            <a:off x="4975048" y="-1"/>
            <a:ext cx="721694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972FFF2-19E8-4ABA-8DF0-DF0BB9CA0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67C8-77AB-4E03-8B1C-A072B1A8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en-IE" sz="3200"/>
              <a:t>Poseidon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5D8C3-7329-47B0-9782-C66F095D7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77B7C-FE7A-4C81-92C6-F20D2AE42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69255-BBA7-4F50-A18F-9C9EF27F2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218905"/>
            <a:ext cx="6288344" cy="2311013"/>
          </a:xfrm>
        </p:spPr>
        <p:txBody>
          <a:bodyPr anchor="ctr">
            <a:normAutofit/>
          </a:bodyPr>
          <a:lstStyle/>
          <a:p>
            <a:r>
              <a:rPr lang="en-IE" sz="1400" b="1" dirty="0"/>
              <a:t>Characteristics:</a:t>
            </a:r>
          </a:p>
          <a:p>
            <a:r>
              <a:rPr lang="en-IE" sz="1400" b="1" dirty="0"/>
              <a:t>God of:</a:t>
            </a:r>
          </a:p>
          <a:p>
            <a:r>
              <a:rPr lang="en-IE" sz="1400" b="1" dirty="0"/>
              <a:t>Side in War:</a:t>
            </a:r>
          </a:p>
          <a:p>
            <a:r>
              <a:rPr lang="en-IE" sz="1400" b="1" dirty="0"/>
              <a:t>Family:</a:t>
            </a:r>
          </a:p>
          <a:p>
            <a:r>
              <a:rPr lang="en-IE" sz="1400" b="1" dirty="0"/>
              <a:t>Epithets:</a:t>
            </a:r>
          </a:p>
        </p:txBody>
      </p:sp>
    </p:spTree>
    <p:extLst>
      <p:ext uri="{BB962C8B-B14F-4D97-AF65-F5344CB8AC3E}">
        <p14:creationId xmlns:p14="http://schemas.microsoft.com/office/powerpoint/2010/main" val="61439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5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2A2C5-6D25-4D93-A6AC-E56758CA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207" y="643467"/>
            <a:ext cx="56415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8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D6A82-6758-4A38-9211-0605912A9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3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3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6C35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37046E-4C1C-4DDB-8A4B-2551D9D9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6C3528"/>
                </a:solidFill>
              </a:rPr>
              <a:t>Greek Warriors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B9A13-0738-4130-B103-7051731F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530" y="5799489"/>
            <a:ext cx="8767860" cy="44082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6C3528"/>
                </a:solidFill>
              </a:rPr>
              <a:t>In the Iliad</a:t>
            </a:r>
          </a:p>
        </p:txBody>
      </p:sp>
      <p:pic>
        <p:nvPicPr>
          <p:cNvPr id="5" name="Picture 4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F213DB6C-E7C6-4848-A3F4-17C5C7083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3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B0934-77B5-4A83-B3FF-F54DB9530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IE" sz="4800"/>
              <a:t>Agamemnon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5362772-8CA4-4090-943A-46A3CB7D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Characteristics:</a:t>
            </a:r>
          </a:p>
          <a:p>
            <a:r>
              <a:rPr lang="en-US" sz="2000" b="1" dirty="0"/>
              <a:t>Role:</a:t>
            </a:r>
          </a:p>
          <a:p>
            <a:r>
              <a:rPr lang="en-US" sz="2000" b="1" dirty="0"/>
              <a:t>Family:</a:t>
            </a:r>
          </a:p>
          <a:p>
            <a:r>
              <a:rPr lang="en-US" sz="2000" b="1" dirty="0"/>
              <a:t>Epithets:</a:t>
            </a:r>
          </a:p>
          <a:p>
            <a:endParaRPr lang="en-US" sz="2000" b="1" dirty="0"/>
          </a:p>
        </p:txBody>
      </p:sp>
      <p:pic>
        <p:nvPicPr>
          <p:cNvPr id="5" name="Content Placeholder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FADD9317-9F5C-4ADD-ACCE-77EDCF90E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3" b="11508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7" name="Content Placeholder 6" descr="Death mask of Agamemnon">
            <a:extLst>
              <a:ext uri="{FF2B5EF4-FFF2-40B4-BE49-F238E27FC236}">
                <a16:creationId xmlns:a16="http://schemas.microsoft.com/office/drawing/2014/main" id="{F8FCDDD9-6D61-4D10-9253-F775F9C47A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r="15508" b="4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8D8DD-7F68-43C8-ABC2-370A8D0DCCC0}"/>
              </a:ext>
            </a:extLst>
          </p:cNvPr>
          <p:cNvSpPr txBox="1"/>
          <p:nvPr/>
        </p:nvSpPr>
        <p:spPr>
          <a:xfrm>
            <a:off x="8407042" y="5780786"/>
            <a:ext cx="299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Death mask of Agamemnon</a:t>
            </a:r>
          </a:p>
        </p:txBody>
      </p:sp>
    </p:spTree>
    <p:extLst>
      <p:ext uri="{BB962C8B-B14F-4D97-AF65-F5344CB8AC3E}">
        <p14:creationId xmlns:p14="http://schemas.microsoft.com/office/powerpoint/2010/main" val="361148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AEA35-E950-403D-97B0-C61B4981D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IE" sz="4800"/>
              <a:t>Achilles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20188DC7-E736-4A62-AA33-BB4248FDC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Characteristics:</a:t>
            </a:r>
          </a:p>
          <a:p>
            <a:r>
              <a:rPr lang="en-US" sz="2000" b="1" dirty="0"/>
              <a:t>Role:</a:t>
            </a:r>
          </a:p>
          <a:p>
            <a:r>
              <a:rPr lang="en-US" sz="2000" b="1" dirty="0"/>
              <a:t>Family:</a:t>
            </a:r>
          </a:p>
          <a:p>
            <a:r>
              <a:rPr lang="en-US" sz="2000" b="1" dirty="0"/>
              <a:t>Epithets:</a:t>
            </a:r>
          </a:p>
        </p:txBody>
      </p:sp>
      <p:pic>
        <p:nvPicPr>
          <p:cNvPr id="5" name="Content Placeholder 4" descr="A picture containing text, zebra, sitting, old&#10;&#10;Description automatically generated">
            <a:extLst>
              <a:ext uri="{FF2B5EF4-FFF2-40B4-BE49-F238E27FC236}">
                <a16:creationId xmlns:a16="http://schemas.microsoft.com/office/drawing/2014/main" id="{D9867AD5-6939-4ED4-AC65-4C3B9894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753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1026" name="Picture 2" descr="Achilles &amp; Body of Hector - Ancient Greek Vase Painting">
            <a:extLst>
              <a:ext uri="{FF2B5EF4-FFF2-40B4-BE49-F238E27FC236}">
                <a16:creationId xmlns:a16="http://schemas.microsoft.com/office/drawing/2014/main" id="{4AEE74CE-49E4-4B88-9194-C31ADF9CF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27423" b="-2"/>
          <a:stretch/>
        </p:blipFill>
        <p:spPr bwMode="auto">
          <a:xfrm>
            <a:off x="8412616" y="2559047"/>
            <a:ext cx="2743620" cy="36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8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BB70E-9668-4968-8A6F-1A6BEDF7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IE" sz="4000"/>
              <a:t>Odysseus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8BA08-300D-403E-9981-86E1A6799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IE" sz="2000" b="1" dirty="0"/>
              <a:t>Characteristics:</a:t>
            </a:r>
          </a:p>
          <a:p>
            <a:r>
              <a:rPr lang="en-IE" sz="2000" b="1" dirty="0"/>
              <a:t>Role:</a:t>
            </a:r>
          </a:p>
          <a:p>
            <a:r>
              <a:rPr lang="en-IE" sz="2000" b="1" dirty="0"/>
              <a:t>Epithets: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tatue&#10;&#10;Description automatically generated">
            <a:extLst>
              <a:ext uri="{FF2B5EF4-FFF2-40B4-BE49-F238E27FC236}">
                <a16:creationId xmlns:a16="http://schemas.microsoft.com/office/drawing/2014/main" id="{FFC3544C-E7FB-45F8-BE06-664BE6F67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" r="3" b="1357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22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2E29FC2F614C4F8CCA38E47616219B" ma:contentTypeVersion="13" ma:contentTypeDescription="Create a new document." ma:contentTypeScope="" ma:versionID="e70e6206889af6f3f6f6022be6118ce4">
  <xsd:schema xmlns:xsd="http://www.w3.org/2001/XMLSchema" xmlns:xs="http://www.w3.org/2001/XMLSchema" xmlns:p="http://schemas.microsoft.com/office/2006/metadata/properties" xmlns:ns3="e994e2ca-6e66-4cfb-89b9-1548a5955a3d" xmlns:ns4="cb5eaccf-a245-42c2-b35a-2f5906cd0fb6" targetNamespace="http://schemas.microsoft.com/office/2006/metadata/properties" ma:root="true" ma:fieldsID="6200e3c317e2ac245743f6d767db57c1" ns3:_="" ns4:_="">
    <xsd:import namespace="e994e2ca-6e66-4cfb-89b9-1548a5955a3d"/>
    <xsd:import namespace="cb5eaccf-a245-42c2-b35a-2f5906cd0f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4e2ca-6e66-4cfb-89b9-1548a5955a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eaccf-a245-42c2-b35a-2f5906cd0fb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0479FE-99A4-4357-A8F7-7C5A8B367C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E1F1E6-E989-4CFD-B6DF-5B0F91AFFD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94e2ca-6e66-4cfb-89b9-1548a5955a3d"/>
    <ds:schemaRef ds:uri="cb5eaccf-a245-42c2-b35a-2f5906cd0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65A74-BA76-4EF5-A56B-6651B24DE873}">
  <ds:schemaRefs>
    <ds:schemaRef ds:uri="http://purl.org/dc/elements/1.1/"/>
    <ds:schemaRef ds:uri="http://schemas.microsoft.com/office/2006/metadata/properties"/>
    <ds:schemaRef ds:uri="cb5eaccf-a245-42c2-b35a-2f5906cd0fb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994e2ca-6e66-4cfb-89b9-1548a5955a3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306</Words>
  <Application>Microsoft Office PowerPoint</Application>
  <PresentationFormat>Widescreen</PresentationFormat>
  <Paragraphs>140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Tw Cen MT</vt:lpstr>
      <vt:lpstr>Office Theme</vt:lpstr>
      <vt:lpstr>Portfolio of Iliad Characters</vt:lpstr>
      <vt:lpstr>PowerPoint Presentation</vt:lpstr>
      <vt:lpstr>PowerPoint Presentation</vt:lpstr>
      <vt:lpstr>PowerPoint Presentation</vt:lpstr>
      <vt:lpstr>PowerPoint Presentation</vt:lpstr>
      <vt:lpstr>Greek Warriors</vt:lpstr>
      <vt:lpstr>Agamemnon</vt:lpstr>
      <vt:lpstr>Achilles</vt:lpstr>
      <vt:lpstr>Odysseus</vt:lpstr>
      <vt:lpstr>Menalaus</vt:lpstr>
      <vt:lpstr>Patroclus</vt:lpstr>
      <vt:lpstr>Greater Aias/Ajax</vt:lpstr>
      <vt:lpstr>Nestor</vt:lpstr>
      <vt:lpstr>PowerPoint Presentation</vt:lpstr>
      <vt:lpstr>Diomedes</vt:lpstr>
      <vt:lpstr>The Trojans:</vt:lpstr>
      <vt:lpstr>Hector</vt:lpstr>
      <vt:lpstr>Paris</vt:lpstr>
      <vt:lpstr>Priam</vt:lpstr>
      <vt:lpstr>Helen</vt:lpstr>
      <vt:lpstr>Hecuba</vt:lpstr>
      <vt:lpstr>Andromache (&amp; Astyanax)</vt:lpstr>
      <vt:lpstr>Briseis</vt:lpstr>
      <vt:lpstr>Athena</vt:lpstr>
      <vt:lpstr>Apollo</vt:lpstr>
      <vt:lpstr>Zeus</vt:lpstr>
      <vt:lpstr>Hera</vt:lpstr>
      <vt:lpstr>Aphrodite</vt:lpstr>
      <vt:lpstr>Ares</vt:lpstr>
      <vt:lpstr>Thetis</vt:lpstr>
      <vt:lpstr>Hermes</vt:lpstr>
      <vt:lpstr>Hephaestus</vt:lpstr>
      <vt:lpstr>Poseidon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of Iliad Characters</dc:title>
  <dc:creator>Seamus O'Sullivan</dc:creator>
  <cp:lastModifiedBy>Seamus O'Sullivan</cp:lastModifiedBy>
  <cp:revision>3</cp:revision>
  <dcterms:created xsi:type="dcterms:W3CDTF">2020-10-15T21:09:01Z</dcterms:created>
  <dcterms:modified xsi:type="dcterms:W3CDTF">2021-02-19T22:30:50Z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0x010100802E29FC2F614C4F8CCA38E47616219B</vt:lpwstr>
  </property>
</Properties>
</file>