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3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79551B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 showComments="0">
  <p:normalViewPr>
    <p:restoredLeft sz="15598" autoAdjust="0"/>
    <p:restoredTop sz="94683" autoAdjust="0"/>
  </p:normalViewPr>
  <p:slideViewPr>
    <p:cSldViewPr>
      <p:cViewPr varScale="1">
        <p:scale>
          <a:sx n="97" d="100"/>
          <a:sy n="97" d="100"/>
        </p:scale>
        <p:origin x="-6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3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noProof="0" smtClean="0"/>
              <a:t>Click to edit Master text styles</a:t>
            </a:r>
          </a:p>
          <a:p>
            <a:pPr lvl="1"/>
            <a:r>
              <a:rPr lang="en-IE" noProof="0" smtClean="0"/>
              <a:t>Second level</a:t>
            </a:r>
          </a:p>
          <a:p>
            <a:pPr lvl="2"/>
            <a:r>
              <a:rPr lang="en-IE" noProof="0" smtClean="0"/>
              <a:t>Third level</a:t>
            </a:r>
          </a:p>
          <a:p>
            <a:pPr lvl="3"/>
            <a:r>
              <a:rPr lang="en-IE" noProof="0" smtClean="0"/>
              <a:t>Fourth level</a:t>
            </a:r>
          </a:p>
          <a:p>
            <a:pPr lvl="4"/>
            <a:r>
              <a:rPr lang="en-IE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1E71AE9-EDA3-4D80-8687-D08D7BFA791E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3230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D27F33-6C8F-4494-903D-6C24D7E00DFD}" type="slidenum">
              <a:rPr lang="en-GB"/>
              <a:pPr eaLnBrk="1" hangingPunct="1"/>
              <a:t>1</a:t>
            </a:fld>
            <a:endParaRPr lang="en-GB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B41F4D-8739-43F1-A8E6-B9BC7C88A428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3714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0E23-962B-4489-8308-630941639B95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11185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B6958-CB21-4B55-A829-33FF1ECD457A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716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06BA6-39C0-487B-BFAF-D46019B760F0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619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73F91-D7A6-4AC4-ABE1-5FBFD15C95D1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50158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F8E40-B847-4C20-BB14-63E21628633D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3868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839BB-0972-4279-A29D-F9E82FF365A2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5056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9398A-AD93-41B4-B674-2280647672F1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98806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9D597-9218-4C34-ABA9-AF191B820929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7082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AA9B4-3E79-4430-A20A-1981399F34D5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848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B641E-A21A-4686-A580-95AE3F5775C3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2141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fld id="{9BEAC045-59C8-41C1-8B8F-3B751FD3BB13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79551B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IIAdHEwiAy8" TargetMode="External"/><Relationship Id="rId4" Type="http://schemas.openxmlformats.org/officeDocument/2006/relationships/hyperlink" Target="https://www.youtube.com/watch?v=B-J4Mdw5MEg" TargetMode="External"/><Relationship Id="rId5" Type="http://schemas.openxmlformats.org/officeDocument/2006/relationships/hyperlink" Target="https://www.youtube.com/watch?v=25hvBya6Mj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ambridgescp.com/Lpage.php?p=clc%5Eoa_book1%5Eintr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555776" y="2492896"/>
            <a:ext cx="5486400" cy="1466056"/>
          </a:xfrm>
        </p:spPr>
        <p:txBody>
          <a:bodyPr/>
          <a:lstStyle/>
          <a:p>
            <a:pPr algn="ctr"/>
            <a:r>
              <a:rPr lang="en-IE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L</a:t>
            </a:r>
            <a:r>
              <a:rPr lang="en-IE" sz="9600" dirty="0" smtClean="0">
                <a:latin typeface="Bradley Hand ITC" pitchFamily="66" charset="0"/>
              </a:rPr>
              <a:t>atin</a:t>
            </a:r>
            <a:br>
              <a:rPr lang="en-IE" sz="9600" dirty="0" smtClean="0">
                <a:latin typeface="Bradley Hand ITC" pitchFamily="66" charset="0"/>
              </a:rPr>
            </a:br>
            <a:r>
              <a:rPr lang="en-IE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F</a:t>
            </a:r>
            <a:r>
              <a:rPr lang="en-IE" sz="9600" dirty="0" smtClean="0">
                <a:latin typeface="Bradley Hand ITC" pitchFamily="66" charset="0"/>
              </a:rPr>
              <a:t>or</a:t>
            </a:r>
            <a:br>
              <a:rPr lang="en-IE" sz="9600" dirty="0" smtClean="0">
                <a:latin typeface="Bradley Hand ITC" pitchFamily="66" charset="0"/>
              </a:rPr>
            </a:br>
            <a:r>
              <a:rPr lang="en-IE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L</a:t>
            </a:r>
            <a:r>
              <a:rPr lang="en-IE" sz="9600" dirty="0" smtClean="0">
                <a:latin typeface="Bradley Hand ITC" pitchFamily="66" charset="0"/>
              </a:rPr>
              <a:t>iteracy</a:t>
            </a:r>
            <a:endParaRPr lang="en-IE" sz="9600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533400"/>
            <a:ext cx="5943600" cy="1447800"/>
          </a:xfrm>
        </p:spPr>
        <p:txBody>
          <a:bodyPr/>
          <a:lstStyle/>
          <a:p>
            <a:r>
              <a:rPr lang="en-US" b="1" dirty="0" smtClean="0"/>
              <a:t>Latin is MODERN &amp; Innovative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388225" cy="4572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ICT: Apps, websites, and more </a:t>
            </a:r>
            <a:endParaRPr lang="en-US" b="1" dirty="0" smtClean="0">
              <a:solidFill>
                <a:srgbClr val="800000"/>
              </a:solidFill>
              <a:hlinkClick r:id="rId2"/>
            </a:endParaRPr>
          </a:p>
          <a:p>
            <a:r>
              <a:rPr lang="en-US" b="1" dirty="0" smtClean="0">
                <a:hlinkClick r:id="rId2"/>
              </a:rPr>
              <a:t>http://www.cambridgescp.com/Lpage.php?p=clc^oa_book1^intro</a:t>
            </a:r>
            <a:endParaRPr lang="en-US" b="1" dirty="0" smtClean="0"/>
          </a:p>
          <a:p>
            <a:r>
              <a:rPr lang="en-US" b="1" dirty="0" smtClean="0">
                <a:hlinkClick r:id="rId3"/>
              </a:rPr>
              <a:t>http://youtu.be/IIAdHEwiAy8</a:t>
            </a:r>
            <a:endParaRPr lang="en-US" b="1" dirty="0" smtClean="0"/>
          </a:p>
          <a:p>
            <a:r>
              <a:rPr lang="en-US" b="1" dirty="0" smtClean="0">
                <a:hlinkClick r:id="rId4"/>
              </a:rPr>
              <a:t>https://www.youtube.com/watch?v=B-J4Mdw5MEg</a:t>
            </a:r>
            <a:endParaRPr lang="en-US" b="1" dirty="0" smtClean="0"/>
          </a:p>
          <a:p>
            <a:r>
              <a:rPr lang="en-US" b="1" dirty="0" smtClean="0">
                <a:hlinkClick r:id="rId5"/>
              </a:rPr>
              <a:t>https://www.youtube.com/watch?v</a:t>
            </a:r>
            <a:r>
              <a:rPr lang="en-US" b="1" smtClean="0">
                <a:hlinkClick r:id="rId5"/>
              </a:rPr>
              <a:t>=25hvBya6MjE</a:t>
            </a:r>
            <a:endParaRPr lang="en-US" b="1" smtClean="0"/>
          </a:p>
          <a:p>
            <a:endParaRPr lang="en-US" b="1" smtClean="0"/>
          </a:p>
          <a:p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pi.ning.com/files/ooNgG2XDNg9SHgV6RxkdAMteCsskdVp5cehbbjWWhVd9PSnoaUtCSsg0fLIsiW7ZqMM1ZUSf9BCldj-axF6-u6EBHqcbMJUb/EnglishGramm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367"/>
            <a:ext cx="9144000" cy="6860367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459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762000"/>
            <a:ext cx="7542857" cy="914400"/>
          </a:xfrm>
        </p:spPr>
        <p:txBody>
          <a:bodyPr/>
          <a:lstStyle/>
          <a:p>
            <a:pPr algn="ctr"/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J.C English Chief Examiner’s Report</a:t>
            </a:r>
            <a:endParaRPr lang="en-GB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24744"/>
            <a:ext cx="7470849" cy="3886200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technical aspects of language – spelling, grammar, punctuation, paragraphing and </a:t>
            </a:r>
            <a:r>
              <a:rPr lang="en-GB" dirty="0" smtClean="0"/>
              <a:t>syntax </a:t>
            </a:r>
            <a:r>
              <a:rPr lang="en-GB" dirty="0"/>
              <a:t>– need to be addressed further. </a:t>
            </a:r>
            <a:endParaRPr lang="en-GB" dirty="0" smtClean="0"/>
          </a:p>
          <a:p>
            <a:r>
              <a:rPr lang="en-GB" dirty="0"/>
              <a:t>Take time to learn about the grammatical rules and conventions of the </a:t>
            </a:r>
            <a:r>
              <a:rPr lang="en-GB" dirty="0" smtClean="0"/>
              <a:t>language</a:t>
            </a:r>
            <a:r>
              <a:rPr lang="en-GB" dirty="0"/>
              <a:t>.  Ask your teacher to explain points of grammar which puzzle you.  </a:t>
            </a:r>
            <a:endParaRPr lang="en-GB" dirty="0" smtClean="0"/>
          </a:p>
          <a:p>
            <a:r>
              <a:rPr lang="en-GB" dirty="0"/>
              <a:t>Experiment with tenses.  You don’t have to be stuck with present, past and </a:t>
            </a:r>
            <a:r>
              <a:rPr lang="en-GB" dirty="0" smtClean="0"/>
              <a:t>future</a:t>
            </a:r>
            <a:r>
              <a:rPr lang="en-GB" dirty="0"/>
              <a:t>.  Other tenses can add clarity and subtlety to your writing. 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477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609600"/>
            <a:ext cx="7398841" cy="5867400"/>
          </a:xfrm>
        </p:spPr>
        <p:txBody>
          <a:bodyPr/>
          <a:lstStyle/>
          <a:p>
            <a:r>
              <a:rPr lang="en-GB" dirty="0" smtClean="0"/>
              <a:t> </a:t>
            </a:r>
            <a:r>
              <a:rPr lang="en-GB" dirty="0"/>
              <a:t>Take particular care with spelling and punctuation. English written in your </a:t>
            </a:r>
            <a:r>
              <a:rPr lang="en-GB" dirty="0" smtClean="0"/>
              <a:t>examination </a:t>
            </a:r>
            <a:r>
              <a:rPr lang="en-GB" dirty="0"/>
              <a:t>answer book will be more complex and varied than that used for </a:t>
            </a:r>
            <a:r>
              <a:rPr lang="en-GB" dirty="0" smtClean="0"/>
              <a:t>texting </a:t>
            </a:r>
            <a:r>
              <a:rPr lang="en-GB" dirty="0"/>
              <a:t>on your mobile phone. Good spelling and well-used punctuation </a:t>
            </a:r>
            <a:r>
              <a:rPr lang="en-GB" dirty="0" smtClean="0"/>
              <a:t>add clarity </a:t>
            </a:r>
            <a:r>
              <a:rPr lang="en-GB" dirty="0"/>
              <a:t>and precision to your writing.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b="1" dirty="0" smtClean="0"/>
              <a:t>COMMON GRAMMAR ERROR:  </a:t>
            </a:r>
          </a:p>
          <a:p>
            <a:pPr>
              <a:buNone/>
            </a:pPr>
            <a:r>
              <a:rPr lang="en-GB" dirty="0" smtClean="0"/>
              <a:t>I should </a:t>
            </a: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GB" dirty="0" smtClean="0"/>
              <a:t> went to the theatre yesterday…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COMMON SPELLING ERROR:</a:t>
            </a:r>
          </a:p>
          <a:p>
            <a:pPr>
              <a:buNone/>
            </a:pPr>
            <a:r>
              <a:rPr lang="en-GB" dirty="0" smtClean="0"/>
              <a:t>The </a:t>
            </a:r>
            <a:r>
              <a:rPr lang="en-GB" b="1" u="sng" dirty="0" err="1" smtClean="0"/>
              <a:t>discription</a:t>
            </a:r>
            <a:r>
              <a:rPr lang="en-GB" b="1" dirty="0" smtClean="0"/>
              <a:t> </a:t>
            </a:r>
            <a:r>
              <a:rPr lang="en-GB" dirty="0" smtClean="0"/>
              <a:t>of the </a:t>
            </a:r>
            <a:r>
              <a:rPr lang="en-GB" b="1" dirty="0" err="1" smtClean="0"/>
              <a:t>confrence</a:t>
            </a:r>
            <a:r>
              <a:rPr lang="en-GB" b="1" dirty="0" smtClean="0"/>
              <a:t> </a:t>
            </a:r>
            <a:r>
              <a:rPr lang="en-GB" dirty="0" smtClean="0"/>
              <a:t>… </a:t>
            </a:r>
            <a:r>
              <a:rPr lang="en-GB" b="1" u="sng" dirty="0" smtClean="0"/>
              <a:t>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76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838200"/>
            <a:ext cx="5484812" cy="914400"/>
          </a:xfrm>
        </p:spPr>
        <p:txBody>
          <a:bodyPr/>
          <a:lstStyle/>
          <a:p>
            <a:r>
              <a:rPr lang="en-GB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Latin Lesson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464425" cy="4648200"/>
          </a:xfrm>
        </p:spPr>
        <p:txBody>
          <a:bodyPr/>
          <a:lstStyle/>
          <a:p>
            <a:pPr lvl="0"/>
            <a:r>
              <a:rPr lang="en-GB" sz="3200" dirty="0" smtClean="0">
                <a:latin typeface="Palatino Linotype (Body)"/>
                <a:cs typeface="Palatino Linotype (Body)"/>
              </a:rPr>
              <a:t>Signposted Prepositions</a:t>
            </a:r>
          </a:p>
          <a:p>
            <a:pPr lvl="1"/>
            <a:r>
              <a:rPr lang="en-GB" sz="3200" dirty="0" smtClean="0">
                <a:latin typeface="Palatino Linotype (Body)"/>
                <a:cs typeface="Palatino Linotype (Body)"/>
              </a:rPr>
              <a:t> </a:t>
            </a:r>
            <a:r>
              <a:rPr lang="en-GB" sz="3200" dirty="0" smtClean="0">
                <a:solidFill>
                  <a:srgbClr val="0000FF"/>
                </a:solidFill>
                <a:latin typeface="Palatino Linotype (Body)"/>
                <a:cs typeface="Palatino Linotype (Body)"/>
              </a:rPr>
              <a:t>de</a:t>
            </a:r>
            <a:r>
              <a:rPr lang="en-GB" sz="3200" dirty="0" smtClean="0">
                <a:latin typeface="Palatino Linotype (Body)"/>
                <a:cs typeface="Palatino Linotype (Body)"/>
              </a:rPr>
              <a:t> </a:t>
            </a:r>
            <a:r>
              <a:rPr lang="en-GB" sz="3200" dirty="0" err="1" smtClean="0">
                <a:latin typeface="Palatino Linotype (Body)"/>
                <a:cs typeface="Palatino Linotype (Body)"/>
              </a:rPr>
              <a:t>popul</a:t>
            </a:r>
            <a:r>
              <a:rPr lang="en-GB" sz="3200" dirty="0" err="1" smtClean="0">
                <a:solidFill>
                  <a:srgbClr val="0000FF"/>
                </a:solidFill>
                <a:latin typeface="Palatino Linotype (Body)"/>
                <a:cs typeface="Palatino Linotype (Body)"/>
              </a:rPr>
              <a:t>o</a:t>
            </a:r>
            <a:endParaRPr lang="en-GB" sz="3200" dirty="0" smtClean="0">
              <a:solidFill>
                <a:srgbClr val="0000FF"/>
              </a:solidFill>
              <a:latin typeface="Palatino Linotype (Body)"/>
              <a:cs typeface="Palatino Linotype (Body)"/>
            </a:endParaRPr>
          </a:p>
          <a:p>
            <a:r>
              <a:rPr lang="en-GB" sz="3200" dirty="0" smtClean="0">
                <a:latin typeface="Palatino Linotype (Body)"/>
                <a:cs typeface="Palatino Linotype (Body)"/>
              </a:rPr>
              <a:t>Possessive Case</a:t>
            </a:r>
          </a:p>
          <a:p>
            <a:pPr lvl="1"/>
            <a:r>
              <a:rPr lang="en-GB" sz="3200" dirty="0" smtClean="0">
                <a:latin typeface="Palatino Linotype (Body)"/>
                <a:cs typeface="Palatino Linotype (Body)"/>
              </a:rPr>
              <a:t>Genitive: </a:t>
            </a:r>
            <a:r>
              <a:rPr lang="en-GB" sz="3200" dirty="0" err="1" smtClean="0">
                <a:latin typeface="Palatino Linotype (Body)"/>
                <a:cs typeface="Palatino Linotype (Body)"/>
              </a:rPr>
              <a:t>vox</a:t>
            </a:r>
            <a:r>
              <a:rPr lang="en-GB" sz="3200" dirty="0" smtClean="0">
                <a:latin typeface="Palatino Linotype (Body)"/>
                <a:cs typeface="Palatino Linotype (Body)"/>
              </a:rPr>
              <a:t> </a:t>
            </a:r>
            <a:r>
              <a:rPr lang="en-GB" sz="3200" dirty="0" err="1" smtClean="0">
                <a:latin typeface="Palatino Linotype (Body)"/>
                <a:cs typeface="Palatino Linotype (Body)"/>
              </a:rPr>
              <a:t>popul</a:t>
            </a:r>
            <a:r>
              <a:rPr lang="en-GB" sz="3200" dirty="0" err="1" smtClean="0">
                <a:solidFill>
                  <a:srgbClr val="0000FF"/>
                </a:solidFill>
                <a:latin typeface="Palatino Linotype (Body)"/>
                <a:cs typeface="Palatino Linotype (Body)"/>
              </a:rPr>
              <a:t>i</a:t>
            </a:r>
            <a:r>
              <a:rPr lang="en-GB" sz="3200" dirty="0" smtClean="0">
                <a:solidFill>
                  <a:srgbClr val="0000FF"/>
                </a:solidFill>
                <a:latin typeface="Palatino Linotype (Body)"/>
                <a:cs typeface="Palatino Linotype (Body)"/>
              </a:rPr>
              <a:t> </a:t>
            </a:r>
          </a:p>
          <a:p>
            <a:pPr lvl="0"/>
            <a:r>
              <a:rPr lang="en-GB" sz="3200" dirty="0" smtClean="0">
                <a:latin typeface="Palatino Linotype (Body)"/>
                <a:cs typeface="Palatino Linotype (Body)"/>
              </a:rPr>
              <a:t>NO Auxiliary Verbs in Latin</a:t>
            </a:r>
          </a:p>
          <a:p>
            <a:pPr lvl="1"/>
            <a:r>
              <a:rPr lang="en-GB" sz="3200" dirty="0" smtClean="0">
                <a:latin typeface="Palatino Linotype (Body)"/>
                <a:cs typeface="Palatino Linotype (Body)"/>
              </a:rPr>
              <a:t> </a:t>
            </a:r>
            <a:r>
              <a:rPr lang="en-GB" sz="3200" dirty="0" err="1" smtClean="0">
                <a:latin typeface="Palatino Linotype (Body)"/>
                <a:cs typeface="Palatino Linotype (Body)"/>
              </a:rPr>
              <a:t>voco</a:t>
            </a:r>
            <a:r>
              <a:rPr lang="en-GB" sz="3200" dirty="0" smtClean="0">
                <a:latin typeface="Palatino Linotype (Body)"/>
                <a:cs typeface="Palatino Linotype (Body)"/>
              </a:rPr>
              <a:t>: I </a:t>
            </a:r>
            <a:r>
              <a:rPr lang="en-GB" sz="3200" dirty="0" smtClean="0">
                <a:solidFill>
                  <a:srgbClr val="0000FF"/>
                </a:solidFill>
                <a:latin typeface="Palatino Linotype (Body)"/>
                <a:cs typeface="Palatino Linotype (Body)"/>
              </a:rPr>
              <a:t>am </a:t>
            </a:r>
            <a:r>
              <a:rPr lang="en-GB" sz="3200" dirty="0" smtClean="0">
                <a:latin typeface="Palatino Linotype (Body)"/>
                <a:cs typeface="Palatino Linotype (Body)"/>
              </a:rPr>
              <a:t>calling or I call.</a:t>
            </a:r>
          </a:p>
          <a:p>
            <a:pPr lvl="1"/>
            <a:r>
              <a:rPr lang="en-GB" sz="3200" dirty="0" smtClean="0">
                <a:latin typeface="Palatino Linotype (Body)"/>
                <a:cs typeface="Palatino Linotype (Body)"/>
              </a:rPr>
              <a:t> </a:t>
            </a:r>
            <a:r>
              <a:rPr lang="en-GB" sz="3200" dirty="0" err="1" smtClean="0">
                <a:latin typeface="Palatino Linotype (Body)"/>
                <a:cs typeface="Palatino Linotype (Body)"/>
              </a:rPr>
              <a:t>vocavi</a:t>
            </a:r>
            <a:r>
              <a:rPr lang="en-GB" sz="3200" dirty="0" smtClean="0">
                <a:latin typeface="Palatino Linotype (Body)"/>
                <a:cs typeface="Palatino Linotype (Body)"/>
              </a:rPr>
              <a:t>: I </a:t>
            </a:r>
            <a:r>
              <a:rPr lang="en-GB" sz="3200" dirty="0" smtClean="0">
                <a:solidFill>
                  <a:srgbClr val="0000FF"/>
                </a:solidFill>
                <a:latin typeface="Palatino Linotype (Body)"/>
                <a:cs typeface="Palatino Linotype (Body)"/>
              </a:rPr>
              <a:t>have </a:t>
            </a:r>
            <a:r>
              <a:rPr lang="en-GB" sz="3200" dirty="0" smtClean="0">
                <a:latin typeface="Palatino Linotype (Body)"/>
                <a:cs typeface="Palatino Linotype (Body)"/>
              </a:rPr>
              <a:t>called or I called</a:t>
            </a:r>
          </a:p>
          <a:p>
            <a:pPr>
              <a:buNone/>
            </a:pPr>
            <a:endParaRPr lang="en-GB" sz="2000" dirty="0" smtClean="0"/>
          </a:p>
          <a:p>
            <a:pPr lvl="0"/>
            <a:endParaRPr lang="en-GB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62000"/>
            <a:ext cx="5484812" cy="914400"/>
          </a:xfrm>
        </p:spPr>
        <p:txBody>
          <a:bodyPr/>
          <a:lstStyle/>
          <a:p>
            <a:pPr algn="ctr"/>
            <a:r>
              <a:rPr lang="en-GB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</a:t>
            </a: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Error</a:t>
            </a:r>
            <a:endParaRPr lang="en-GB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388225" cy="4343400"/>
          </a:xfrm>
        </p:spPr>
        <p:txBody>
          <a:bodyPr vert="horz">
            <a:normAutofit fontScale="92500" lnSpcReduction="10000"/>
          </a:bodyPr>
          <a:lstStyle/>
          <a:p>
            <a:r>
              <a:rPr lang="en-GB" sz="4400" dirty="0" smtClean="0"/>
              <a:t>W</a:t>
            </a:r>
            <a:r>
              <a:rPr lang="en-GB" sz="5400" dirty="0" smtClean="0"/>
              <a:t>hen he came.</a:t>
            </a:r>
          </a:p>
          <a:p>
            <a:pPr algn="dist">
              <a:buNone/>
            </a:pPr>
            <a:r>
              <a:rPr lang="en-GB" sz="5400" dirty="0" smtClean="0"/>
              <a:t> </a:t>
            </a:r>
          </a:p>
          <a:p>
            <a:r>
              <a:rPr lang="en-GB" sz="5400" dirty="0" smtClean="0"/>
              <a:t>He saw it. </a:t>
            </a:r>
          </a:p>
          <a:p>
            <a:pPr>
              <a:buNone/>
            </a:pPr>
            <a:endParaRPr lang="en-GB" sz="5400" dirty="0" smtClean="0"/>
          </a:p>
          <a:p>
            <a:r>
              <a:rPr lang="en-GB" sz="5400" dirty="0" smtClean="0"/>
              <a:t>Which he conquered. </a:t>
            </a:r>
            <a:endParaRPr lang="en-GB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108200"/>
            <a:ext cx="3246549" cy="30734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2194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609600"/>
            <a:ext cx="5484812" cy="914400"/>
          </a:xfrm>
        </p:spPr>
        <p:txBody>
          <a:bodyPr/>
          <a:lstStyle/>
          <a:p>
            <a:r>
              <a:rPr lang="en-GB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Latin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464425" cy="4572000"/>
          </a:xfrm>
        </p:spPr>
        <p:txBody>
          <a:bodyPr/>
          <a:lstStyle/>
          <a:p>
            <a:r>
              <a:rPr lang="en-GB" sz="3000" dirty="0" smtClean="0"/>
              <a:t>Sentence Structure and Components</a:t>
            </a:r>
          </a:p>
          <a:p>
            <a:pPr lvl="1"/>
            <a:r>
              <a:rPr lang="en-GB" sz="2600" dirty="0" smtClean="0"/>
              <a:t>Subject object verb</a:t>
            </a:r>
          </a:p>
          <a:p>
            <a:pPr lvl="1"/>
            <a:r>
              <a:rPr lang="en-GB" sz="2600" dirty="0" smtClean="0"/>
              <a:t>phrases, fragments, sequence of tenses</a:t>
            </a:r>
          </a:p>
          <a:p>
            <a:pPr lvl="1">
              <a:spcAft>
                <a:spcPts val="0"/>
              </a:spcAft>
              <a:buNone/>
            </a:pPr>
            <a:endParaRPr lang="en-GB" sz="2600" dirty="0" smtClean="0"/>
          </a:p>
          <a:p>
            <a:r>
              <a:rPr lang="en-GB" sz="3000" dirty="0" smtClean="0"/>
              <a:t>Main Clause vs. Subordinate Clause </a:t>
            </a:r>
          </a:p>
          <a:p>
            <a:pPr lvl="1"/>
            <a:r>
              <a:rPr lang="en-GB" sz="2600" u="sng" dirty="0" smtClean="0"/>
              <a:t>Relative Clauses </a:t>
            </a:r>
            <a:r>
              <a:rPr lang="en-GB" sz="2600" dirty="0" smtClean="0"/>
              <a:t>in Latin</a:t>
            </a:r>
          </a:p>
          <a:p>
            <a:pPr lvl="1"/>
            <a:r>
              <a:rPr lang="en-GB" sz="2600" dirty="0" smtClean="0">
                <a:solidFill>
                  <a:srgbClr val="660066"/>
                </a:solidFill>
              </a:rPr>
              <a:t>Antecedent </a:t>
            </a:r>
            <a:r>
              <a:rPr lang="en-GB" sz="2600" dirty="0" smtClean="0"/>
              <a:t>and </a:t>
            </a:r>
            <a:r>
              <a:rPr lang="en-GB" sz="2600" dirty="0" smtClean="0">
                <a:solidFill>
                  <a:srgbClr val="3366FF"/>
                </a:solidFill>
              </a:rPr>
              <a:t>relative pronouns</a:t>
            </a:r>
            <a:r>
              <a:rPr lang="en-GB" sz="2600" dirty="0" smtClean="0"/>
              <a:t> </a:t>
            </a:r>
          </a:p>
          <a:p>
            <a:pPr lvl="1">
              <a:buNone/>
            </a:pPr>
            <a:endParaRPr lang="en-GB" sz="2600" dirty="0" smtClean="0"/>
          </a:p>
          <a:p>
            <a:pPr lvl="1">
              <a:buNone/>
            </a:pPr>
            <a:r>
              <a:rPr lang="en-GB" sz="2600" dirty="0" smtClean="0"/>
              <a:t>Roma </a:t>
            </a:r>
            <a:r>
              <a:rPr lang="en-GB" sz="2600" dirty="0" err="1" smtClean="0"/>
              <a:t>erat</a:t>
            </a:r>
            <a:r>
              <a:rPr lang="en-GB" sz="2600" dirty="0" smtClean="0"/>
              <a:t> magna </a:t>
            </a:r>
            <a:r>
              <a:rPr lang="en-GB" sz="2600" dirty="0" err="1" smtClean="0">
                <a:solidFill>
                  <a:srgbClr val="660066"/>
                </a:solidFill>
              </a:rPr>
              <a:t>urbs</a:t>
            </a:r>
            <a:r>
              <a:rPr lang="en-GB" sz="2600" dirty="0" smtClean="0"/>
              <a:t>, </a:t>
            </a:r>
            <a:r>
              <a:rPr lang="en-GB" sz="2600" u="sng" dirty="0" smtClean="0">
                <a:solidFill>
                  <a:srgbClr val="3366FF"/>
                </a:solidFill>
              </a:rPr>
              <a:t>quam</a:t>
            </a:r>
            <a:r>
              <a:rPr lang="en-GB" sz="2600" u="sng" dirty="0" smtClean="0"/>
              <a:t> Romulus </a:t>
            </a:r>
            <a:r>
              <a:rPr lang="en-GB" sz="2600" u="sng" dirty="0" err="1" smtClean="0"/>
              <a:t>constituit</a:t>
            </a:r>
            <a:r>
              <a:rPr lang="en-GB" sz="2600" u="sng" dirty="0" smtClean="0"/>
              <a:t>. </a:t>
            </a:r>
            <a:r>
              <a:rPr lang="en-GB" sz="2600" dirty="0" smtClean="0"/>
              <a:t> </a:t>
            </a:r>
          </a:p>
          <a:p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388225" cy="914400"/>
          </a:xfrm>
        </p:spPr>
        <p:txBody>
          <a:bodyPr/>
          <a:lstStyle/>
          <a:p>
            <a:r>
              <a:rPr lang="en-GB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Vocabulary &amp; Spelling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464425" cy="4800600"/>
          </a:xfrm>
        </p:spPr>
        <p:txBody>
          <a:bodyPr/>
          <a:lstStyle/>
          <a:p>
            <a:pPr>
              <a:buNone/>
            </a:pPr>
            <a:r>
              <a:rPr lang="en-US" sz="4200" dirty="0" err="1" smtClean="0"/>
              <a:t>s</a:t>
            </a:r>
            <a:r>
              <a:rPr lang="en-US" sz="4200" dirty="0" err="1" smtClean="0"/>
              <a:t>cribo</a:t>
            </a:r>
            <a:r>
              <a:rPr lang="en-US" sz="4200" dirty="0" smtClean="0"/>
              <a:t>, </a:t>
            </a:r>
            <a:r>
              <a:rPr lang="en-US" sz="4200" dirty="0" err="1" smtClean="0"/>
              <a:t>scribere</a:t>
            </a:r>
            <a:r>
              <a:rPr lang="en-US" sz="4200" dirty="0" smtClean="0"/>
              <a:t> </a:t>
            </a:r>
            <a:r>
              <a:rPr lang="en-US" sz="4200" dirty="0" err="1" smtClean="0"/>
              <a:t>scripsi</a:t>
            </a:r>
            <a:r>
              <a:rPr lang="en-US" sz="4200" dirty="0" smtClean="0"/>
              <a:t>, scriptum</a:t>
            </a:r>
          </a:p>
          <a:p>
            <a:r>
              <a:rPr lang="en-US" dirty="0" smtClean="0"/>
              <a:t>Scribe, </a:t>
            </a:r>
            <a:r>
              <a:rPr lang="en-US" dirty="0" smtClean="0"/>
              <a:t>inscribe, </a:t>
            </a:r>
            <a:r>
              <a:rPr lang="en-US" dirty="0" smtClean="0"/>
              <a:t>scriptures, description, prescription, scribbles </a:t>
            </a:r>
          </a:p>
          <a:p>
            <a:pPr>
              <a:buNone/>
            </a:pPr>
            <a:r>
              <a:rPr lang="en-US" sz="4200" dirty="0" err="1" smtClean="0"/>
              <a:t>scribo</a:t>
            </a:r>
            <a:endParaRPr lang="en-US" sz="4200" dirty="0" smtClean="0"/>
          </a:p>
          <a:p>
            <a:r>
              <a:rPr lang="en-US" dirty="0" err="1" smtClean="0"/>
              <a:t>scríobhaim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Irish</a:t>
            </a:r>
          </a:p>
          <a:p>
            <a:r>
              <a:rPr lang="en-US" dirty="0" err="1" smtClean="0">
                <a:sym typeface="Wingdings"/>
              </a:rPr>
              <a:t>écris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French</a:t>
            </a:r>
          </a:p>
          <a:p>
            <a:r>
              <a:rPr lang="en-US" dirty="0" err="1" smtClean="0">
                <a:sym typeface="Wingdings"/>
              </a:rPr>
              <a:t>escribo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Spanish</a:t>
            </a:r>
          </a:p>
          <a:p>
            <a:r>
              <a:rPr lang="en-US" dirty="0" err="1" smtClean="0"/>
              <a:t>scrivo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Italian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124200"/>
            <a:ext cx="3329958" cy="30635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6858000" cy="914400"/>
          </a:xfrm>
        </p:spPr>
        <p:txBody>
          <a:bodyPr/>
          <a:lstStyle/>
          <a:p>
            <a:r>
              <a:rPr lang="en-US" sz="3800" b="1" dirty="0" smtClean="0"/>
              <a:t>Latin is ALIVE &amp; all around us 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464425" cy="5029200"/>
          </a:xfrm>
        </p:spPr>
        <p:txBody>
          <a:bodyPr/>
          <a:lstStyle/>
          <a:p>
            <a:r>
              <a:rPr lang="en-US" dirty="0" smtClean="0"/>
              <a:t>Mottos:</a:t>
            </a:r>
            <a:endParaRPr lang="en-US" dirty="0" smtClean="0"/>
          </a:p>
          <a:p>
            <a:pPr lvl="1"/>
            <a:r>
              <a:rPr lang="en-US" dirty="0" smtClean="0"/>
              <a:t>Ad </a:t>
            </a:r>
            <a:r>
              <a:rPr lang="en-US" dirty="0" err="1" smtClean="0"/>
              <a:t>astra</a:t>
            </a:r>
            <a:endParaRPr lang="en-US" dirty="0" smtClean="0"/>
          </a:p>
          <a:p>
            <a:pPr lvl="1"/>
            <a:r>
              <a:rPr lang="en-US" dirty="0" err="1" smtClean="0"/>
              <a:t>Superbia</a:t>
            </a:r>
            <a:r>
              <a:rPr lang="en-US" dirty="0" smtClean="0"/>
              <a:t> in </a:t>
            </a:r>
            <a:r>
              <a:rPr lang="en-US" dirty="0" err="1" smtClean="0"/>
              <a:t>Proelia</a:t>
            </a:r>
            <a:endParaRPr lang="en-US" dirty="0" smtClean="0"/>
          </a:p>
          <a:p>
            <a:r>
              <a:rPr lang="en-US" dirty="0" smtClean="0"/>
              <a:t>Phrases: </a:t>
            </a:r>
          </a:p>
          <a:p>
            <a:pPr lvl="1"/>
            <a:r>
              <a:rPr lang="en-US" dirty="0" smtClean="0"/>
              <a:t>et cetera</a:t>
            </a:r>
            <a:endParaRPr lang="en-US" dirty="0" smtClean="0"/>
          </a:p>
          <a:p>
            <a:pPr lvl="1"/>
            <a:r>
              <a:rPr lang="en-US" dirty="0" smtClean="0"/>
              <a:t>q</a:t>
            </a:r>
            <a:r>
              <a:rPr lang="en-US" dirty="0" smtClean="0"/>
              <a:t>uid </a:t>
            </a:r>
            <a:r>
              <a:rPr lang="en-US" dirty="0" smtClean="0"/>
              <a:t>pro quo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Inscriptions </a:t>
            </a:r>
          </a:p>
          <a:p>
            <a:r>
              <a:rPr lang="en-US" dirty="0" smtClean="0"/>
              <a:t>Church </a:t>
            </a:r>
            <a:r>
              <a:rPr lang="en-US" dirty="0" smtClean="0"/>
              <a:t>Latin: </a:t>
            </a:r>
          </a:p>
          <a:p>
            <a:pPr lvl="1"/>
            <a:r>
              <a:rPr lang="en-US" dirty="0" smtClean="0"/>
              <a:t>♫ </a:t>
            </a:r>
            <a:r>
              <a:rPr lang="en-US" dirty="0" err="1" smtClean="0"/>
              <a:t>dona</a:t>
            </a:r>
            <a:r>
              <a:rPr lang="en-US" dirty="0" smtClean="0"/>
              <a:t> </a:t>
            </a:r>
            <a:r>
              <a:rPr lang="en-US" dirty="0" err="1" smtClean="0"/>
              <a:t>nobis</a:t>
            </a:r>
            <a:r>
              <a:rPr lang="en-US" dirty="0" smtClean="0"/>
              <a:t> </a:t>
            </a:r>
            <a:r>
              <a:rPr lang="en-US" dirty="0" err="1" smtClean="0"/>
              <a:t>pacem</a:t>
            </a:r>
            <a:r>
              <a:rPr lang="en-US" dirty="0" smtClean="0"/>
              <a:t> ♫</a:t>
            </a:r>
          </a:p>
          <a:p>
            <a:pPr lvl="1"/>
            <a:r>
              <a:rPr lang="en-US" dirty="0" smtClean="0"/>
              <a:t>♪ </a:t>
            </a:r>
            <a:r>
              <a:rPr lang="en-US" dirty="0" err="1" smtClean="0"/>
              <a:t>adeste</a:t>
            </a:r>
            <a:r>
              <a:rPr lang="en-US" dirty="0" smtClean="0"/>
              <a:t> </a:t>
            </a:r>
            <a:r>
              <a:rPr lang="en-US" dirty="0" err="1" smtClean="0"/>
              <a:t>fideles</a:t>
            </a:r>
            <a:r>
              <a:rPr lang="en-US" dirty="0" smtClean="0"/>
              <a:t> ♪</a:t>
            </a: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/>
          <a:srcRect b="4502"/>
          <a:stretch>
            <a:fillRect/>
          </a:stretch>
        </p:blipFill>
        <p:spPr>
          <a:xfrm>
            <a:off x="4800600" y="1676400"/>
            <a:ext cx="3441700" cy="4502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ulpture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Sculpture</Template>
  <TotalTime>845</TotalTime>
  <Words>375</Words>
  <Application>Microsoft Macintosh PowerPoint</Application>
  <PresentationFormat>On-screen Show (4:3)</PresentationFormat>
  <Paragraphs>73</Paragraphs>
  <Slides>10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Sculpture</vt:lpstr>
      <vt:lpstr>Latin For Literacy</vt:lpstr>
      <vt:lpstr>Slide 2</vt:lpstr>
      <vt:lpstr>J.C English Chief Examiner’s Report</vt:lpstr>
      <vt:lpstr>Slide 4</vt:lpstr>
      <vt:lpstr>Latin Lesson</vt:lpstr>
      <vt:lpstr>Common Error</vt:lpstr>
      <vt:lpstr>Latin Lesson</vt:lpstr>
      <vt:lpstr>Vocabulary &amp; Spelling </vt:lpstr>
      <vt:lpstr>Latin is ALIVE &amp; all around us </vt:lpstr>
      <vt:lpstr>Latin is MODERN &amp; Innovative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Classics Subject Methodology</dc:title>
  <dc:creator>Your User Name</dc:creator>
  <cp:lastModifiedBy>Aryn  Penn</cp:lastModifiedBy>
  <cp:revision>81</cp:revision>
  <dcterms:created xsi:type="dcterms:W3CDTF">2018-10-04T16:17:27Z</dcterms:created>
  <dcterms:modified xsi:type="dcterms:W3CDTF">2018-10-04T16:25:15Z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TC011594391033</vt:lpwstr>
  </property>
</Properties>
</file>