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E735758-A811-485B-8970-FF5EA1907F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0ADE096-C0EA-42D7-A5D0-EC20D3D0500F}">
      <dgm:prSet/>
      <dgm:spPr/>
      <dgm:t>
        <a:bodyPr/>
        <a:lstStyle/>
        <a:p>
          <a:r>
            <a:rPr lang="en-IE" dirty="0"/>
            <a:t>Most people living around Pompeii would have made a living directly or indirectly from farming.</a:t>
          </a:r>
          <a:endParaRPr lang="en-US" dirty="0"/>
        </a:p>
      </dgm:t>
    </dgm:pt>
    <dgm:pt modelId="{D2309C4E-864F-433E-B2E4-9F9D0A0B362D}" type="parTrans" cxnId="{FE77A0A3-23DD-4DB1-9B83-1E24D9E8FC97}">
      <dgm:prSet/>
      <dgm:spPr/>
      <dgm:t>
        <a:bodyPr/>
        <a:lstStyle/>
        <a:p>
          <a:endParaRPr lang="en-US"/>
        </a:p>
      </dgm:t>
    </dgm:pt>
    <dgm:pt modelId="{CF2AB60F-124A-4AB7-9086-CCE7ED0DAE99}" type="sibTrans" cxnId="{FE77A0A3-23DD-4DB1-9B83-1E24D9E8FC97}">
      <dgm:prSet/>
      <dgm:spPr/>
      <dgm:t>
        <a:bodyPr/>
        <a:lstStyle/>
        <a:p>
          <a:endParaRPr lang="en-US"/>
        </a:p>
      </dgm:t>
    </dgm:pt>
    <dgm:pt modelId="{684D03E5-D690-44E7-919B-8030B92A2620}">
      <dgm:prSet/>
      <dgm:spPr/>
      <dgm:t>
        <a:bodyPr/>
        <a:lstStyle/>
        <a:p>
          <a:r>
            <a:rPr lang="en-IE"/>
            <a:t>The fertile soil enabled the growing to two main crops each year, possibly even a third minor crop in between.</a:t>
          </a:r>
          <a:endParaRPr lang="en-US"/>
        </a:p>
      </dgm:t>
    </dgm:pt>
    <dgm:pt modelId="{FA728C90-7D1A-47B7-85F6-C12BCC216BB6}" type="parTrans" cxnId="{AEB849AA-3E53-423D-B7EA-F84E9B01458F}">
      <dgm:prSet/>
      <dgm:spPr/>
      <dgm:t>
        <a:bodyPr/>
        <a:lstStyle/>
        <a:p>
          <a:endParaRPr lang="en-US"/>
        </a:p>
      </dgm:t>
    </dgm:pt>
    <dgm:pt modelId="{1AD53F01-13E9-4D29-A541-133A326DAC7A}" type="sibTrans" cxnId="{AEB849AA-3E53-423D-B7EA-F84E9B01458F}">
      <dgm:prSet/>
      <dgm:spPr/>
      <dgm:t>
        <a:bodyPr/>
        <a:lstStyle/>
        <a:p>
          <a:endParaRPr lang="en-US"/>
        </a:p>
      </dgm:t>
    </dgm:pt>
    <dgm:pt modelId="{5474ED27-1258-4538-805B-757D60228A4F}">
      <dgm:prSet/>
      <dgm:spPr/>
      <dgm:t>
        <a:bodyPr/>
        <a:lstStyle/>
        <a:p>
          <a:r>
            <a:rPr lang="en-IE" dirty="0"/>
            <a:t>The main crops grown: vines, olives, wheat, and barley (for bread). Some evidence of chickpeas, beans, and a special kind of cabbage too.</a:t>
          </a:r>
          <a:endParaRPr lang="en-US" dirty="0"/>
        </a:p>
      </dgm:t>
    </dgm:pt>
    <dgm:pt modelId="{429F2D01-3789-41D0-B2D8-2D2503019069}" type="parTrans" cxnId="{E80E8A60-65A3-44E0-8099-443FD0874A69}">
      <dgm:prSet/>
      <dgm:spPr/>
      <dgm:t>
        <a:bodyPr/>
        <a:lstStyle/>
        <a:p>
          <a:endParaRPr lang="en-US"/>
        </a:p>
      </dgm:t>
    </dgm:pt>
    <dgm:pt modelId="{CB22E2C7-A208-40F9-B665-CC71E6A3C30C}" type="sibTrans" cxnId="{E80E8A60-65A3-44E0-8099-443FD0874A69}">
      <dgm:prSet/>
      <dgm:spPr/>
      <dgm:t>
        <a:bodyPr/>
        <a:lstStyle/>
        <a:p>
          <a:endParaRPr lang="en-US"/>
        </a:p>
      </dgm:t>
    </dgm:pt>
    <dgm:pt modelId="{37920AC5-A53C-4F7B-AEFE-43DF4ABF0048}" type="pres">
      <dgm:prSet presAssocID="{8E735758-A811-485B-8970-FF5EA1907F0C}" presName="root" presStyleCnt="0">
        <dgm:presLayoutVars>
          <dgm:dir/>
          <dgm:resizeHandles val="exact"/>
        </dgm:presLayoutVars>
      </dgm:prSet>
      <dgm:spPr/>
    </dgm:pt>
    <dgm:pt modelId="{0DD1DD48-0136-4948-8F12-F65208294A1D}" type="pres">
      <dgm:prSet presAssocID="{40ADE096-C0EA-42D7-A5D0-EC20D3D0500F}" presName="compNode" presStyleCnt="0"/>
      <dgm:spPr/>
    </dgm:pt>
    <dgm:pt modelId="{D17FF6D5-7184-494D-ABAA-662D8EA2EC1F}" type="pres">
      <dgm:prSet presAssocID="{40ADE096-C0EA-42D7-A5D0-EC20D3D0500F}" presName="bgRect" presStyleLbl="bgShp" presStyleIdx="0" presStyleCnt="3"/>
      <dgm:spPr/>
    </dgm:pt>
    <dgm:pt modelId="{6B795308-F7A2-4EEA-9F3E-3CA25B612816}" type="pres">
      <dgm:prSet presAssocID="{40ADE096-C0EA-42D7-A5D0-EC20D3D0500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DBE9434D-0853-4CD6-B73C-68D152722768}" type="pres">
      <dgm:prSet presAssocID="{40ADE096-C0EA-42D7-A5D0-EC20D3D0500F}" presName="spaceRect" presStyleCnt="0"/>
      <dgm:spPr/>
    </dgm:pt>
    <dgm:pt modelId="{0DBC8E31-BF3A-4596-9989-C01DC811F038}" type="pres">
      <dgm:prSet presAssocID="{40ADE096-C0EA-42D7-A5D0-EC20D3D0500F}" presName="parTx" presStyleLbl="revTx" presStyleIdx="0" presStyleCnt="3">
        <dgm:presLayoutVars>
          <dgm:chMax val="0"/>
          <dgm:chPref val="0"/>
        </dgm:presLayoutVars>
      </dgm:prSet>
      <dgm:spPr/>
    </dgm:pt>
    <dgm:pt modelId="{12AD60D9-B1F8-4262-807A-788F330C29A8}" type="pres">
      <dgm:prSet presAssocID="{CF2AB60F-124A-4AB7-9086-CCE7ED0DAE99}" presName="sibTrans" presStyleCnt="0"/>
      <dgm:spPr/>
    </dgm:pt>
    <dgm:pt modelId="{3502A68A-9CD5-48F9-A7F6-6CEBACFF6344}" type="pres">
      <dgm:prSet presAssocID="{684D03E5-D690-44E7-919B-8030B92A2620}" presName="compNode" presStyleCnt="0"/>
      <dgm:spPr/>
    </dgm:pt>
    <dgm:pt modelId="{0DCCC6A5-8045-4CF1-A554-2C3C9BE28C64}" type="pres">
      <dgm:prSet presAssocID="{684D03E5-D690-44E7-919B-8030B92A2620}" presName="bgRect" presStyleLbl="bgShp" presStyleIdx="1" presStyleCnt="3"/>
      <dgm:spPr/>
    </dgm:pt>
    <dgm:pt modelId="{1266EC50-CC65-46A7-BC6D-DD3415C76415}" type="pres">
      <dgm:prSet presAssocID="{684D03E5-D690-44E7-919B-8030B92A26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684F0871-38F4-4B2C-AE85-658F7D8E6539}" type="pres">
      <dgm:prSet presAssocID="{684D03E5-D690-44E7-919B-8030B92A2620}" presName="spaceRect" presStyleCnt="0"/>
      <dgm:spPr/>
    </dgm:pt>
    <dgm:pt modelId="{33FC57A9-7CD7-4BC1-8F24-50B774FB28C2}" type="pres">
      <dgm:prSet presAssocID="{684D03E5-D690-44E7-919B-8030B92A2620}" presName="parTx" presStyleLbl="revTx" presStyleIdx="1" presStyleCnt="3">
        <dgm:presLayoutVars>
          <dgm:chMax val="0"/>
          <dgm:chPref val="0"/>
        </dgm:presLayoutVars>
      </dgm:prSet>
      <dgm:spPr/>
    </dgm:pt>
    <dgm:pt modelId="{E199A84B-371D-48EA-B05D-085B7D3350ED}" type="pres">
      <dgm:prSet presAssocID="{1AD53F01-13E9-4D29-A541-133A326DAC7A}" presName="sibTrans" presStyleCnt="0"/>
      <dgm:spPr/>
    </dgm:pt>
    <dgm:pt modelId="{B52ECA5D-D1B4-408C-869A-243E145C1D90}" type="pres">
      <dgm:prSet presAssocID="{5474ED27-1258-4538-805B-757D60228A4F}" presName="compNode" presStyleCnt="0"/>
      <dgm:spPr/>
    </dgm:pt>
    <dgm:pt modelId="{6667C167-BF01-46F6-8D54-6A398B45BFAC}" type="pres">
      <dgm:prSet presAssocID="{5474ED27-1258-4538-805B-757D60228A4F}" presName="bgRect" presStyleLbl="bgShp" presStyleIdx="2" presStyleCnt="3"/>
      <dgm:spPr/>
    </dgm:pt>
    <dgm:pt modelId="{D587BA6D-4BB4-45B2-ABEA-14138507EB76}" type="pres">
      <dgm:prSet presAssocID="{5474ED27-1258-4538-805B-757D60228A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rn"/>
        </a:ext>
      </dgm:extLst>
    </dgm:pt>
    <dgm:pt modelId="{807CC398-D62C-41A3-87D2-BF0DC1C166C8}" type="pres">
      <dgm:prSet presAssocID="{5474ED27-1258-4538-805B-757D60228A4F}" presName="spaceRect" presStyleCnt="0"/>
      <dgm:spPr/>
    </dgm:pt>
    <dgm:pt modelId="{8BA0F989-3E33-41A2-B6FB-236F0DBD8022}" type="pres">
      <dgm:prSet presAssocID="{5474ED27-1258-4538-805B-757D60228A4F}" presName="parTx" presStyleLbl="revTx" presStyleIdx="2" presStyleCnt="3">
        <dgm:presLayoutVars>
          <dgm:chMax val="0"/>
          <dgm:chPref val="0"/>
        </dgm:presLayoutVars>
      </dgm:prSet>
      <dgm:spPr/>
    </dgm:pt>
  </dgm:ptLst>
  <dgm:cxnLst>
    <dgm:cxn modelId="{E80E8A60-65A3-44E0-8099-443FD0874A69}" srcId="{8E735758-A811-485B-8970-FF5EA1907F0C}" destId="{5474ED27-1258-4538-805B-757D60228A4F}" srcOrd="2" destOrd="0" parTransId="{429F2D01-3789-41D0-B2D8-2D2503019069}" sibTransId="{CB22E2C7-A208-40F9-B665-CC71E6A3C30C}"/>
    <dgm:cxn modelId="{3FE1BC64-51F7-4ACB-96D2-CFD301489F27}" type="presOf" srcId="{40ADE096-C0EA-42D7-A5D0-EC20D3D0500F}" destId="{0DBC8E31-BF3A-4596-9989-C01DC811F038}" srcOrd="0" destOrd="0" presId="urn:microsoft.com/office/officeart/2018/2/layout/IconVerticalSolidList"/>
    <dgm:cxn modelId="{61B01246-D936-4801-95A1-F154823E34F4}" type="presOf" srcId="{8E735758-A811-485B-8970-FF5EA1907F0C}" destId="{37920AC5-A53C-4F7B-AEFE-43DF4ABF0048}" srcOrd="0" destOrd="0" presId="urn:microsoft.com/office/officeart/2018/2/layout/IconVerticalSolidList"/>
    <dgm:cxn modelId="{9658429C-1C13-4286-830F-AA7BF36A6FEC}" type="presOf" srcId="{5474ED27-1258-4538-805B-757D60228A4F}" destId="{8BA0F989-3E33-41A2-B6FB-236F0DBD8022}" srcOrd="0" destOrd="0" presId="urn:microsoft.com/office/officeart/2018/2/layout/IconVerticalSolidList"/>
    <dgm:cxn modelId="{FE77A0A3-23DD-4DB1-9B83-1E24D9E8FC97}" srcId="{8E735758-A811-485B-8970-FF5EA1907F0C}" destId="{40ADE096-C0EA-42D7-A5D0-EC20D3D0500F}" srcOrd="0" destOrd="0" parTransId="{D2309C4E-864F-433E-B2E4-9F9D0A0B362D}" sibTransId="{CF2AB60F-124A-4AB7-9086-CCE7ED0DAE99}"/>
    <dgm:cxn modelId="{AEB849AA-3E53-423D-B7EA-F84E9B01458F}" srcId="{8E735758-A811-485B-8970-FF5EA1907F0C}" destId="{684D03E5-D690-44E7-919B-8030B92A2620}" srcOrd="1" destOrd="0" parTransId="{FA728C90-7D1A-47B7-85F6-C12BCC216BB6}" sibTransId="{1AD53F01-13E9-4D29-A541-133A326DAC7A}"/>
    <dgm:cxn modelId="{E6EED3F5-2AD9-4E08-A3A4-8B5C179BB951}" type="presOf" srcId="{684D03E5-D690-44E7-919B-8030B92A2620}" destId="{33FC57A9-7CD7-4BC1-8F24-50B774FB28C2}" srcOrd="0" destOrd="0" presId="urn:microsoft.com/office/officeart/2018/2/layout/IconVerticalSolidList"/>
    <dgm:cxn modelId="{B912FC21-C40B-4611-82C4-9BCB97DA9FC9}" type="presParOf" srcId="{37920AC5-A53C-4F7B-AEFE-43DF4ABF0048}" destId="{0DD1DD48-0136-4948-8F12-F65208294A1D}" srcOrd="0" destOrd="0" presId="urn:microsoft.com/office/officeart/2018/2/layout/IconVerticalSolidList"/>
    <dgm:cxn modelId="{FD4F214F-E862-4EAA-A6D7-788E1401C46D}" type="presParOf" srcId="{0DD1DD48-0136-4948-8F12-F65208294A1D}" destId="{D17FF6D5-7184-494D-ABAA-662D8EA2EC1F}" srcOrd="0" destOrd="0" presId="urn:microsoft.com/office/officeart/2018/2/layout/IconVerticalSolidList"/>
    <dgm:cxn modelId="{1EF6929B-ECBF-46FC-95C8-C64E7256BDD0}" type="presParOf" srcId="{0DD1DD48-0136-4948-8F12-F65208294A1D}" destId="{6B795308-F7A2-4EEA-9F3E-3CA25B612816}" srcOrd="1" destOrd="0" presId="urn:microsoft.com/office/officeart/2018/2/layout/IconVerticalSolidList"/>
    <dgm:cxn modelId="{89D31412-D2A0-4E39-83CB-56026E5475FB}" type="presParOf" srcId="{0DD1DD48-0136-4948-8F12-F65208294A1D}" destId="{DBE9434D-0853-4CD6-B73C-68D152722768}" srcOrd="2" destOrd="0" presId="urn:microsoft.com/office/officeart/2018/2/layout/IconVerticalSolidList"/>
    <dgm:cxn modelId="{7AF05192-6C0F-4284-9DBF-86D316E31827}" type="presParOf" srcId="{0DD1DD48-0136-4948-8F12-F65208294A1D}" destId="{0DBC8E31-BF3A-4596-9989-C01DC811F038}" srcOrd="3" destOrd="0" presId="urn:microsoft.com/office/officeart/2018/2/layout/IconVerticalSolidList"/>
    <dgm:cxn modelId="{309E975A-B9CB-4BCA-9B71-739CEF2FA931}" type="presParOf" srcId="{37920AC5-A53C-4F7B-AEFE-43DF4ABF0048}" destId="{12AD60D9-B1F8-4262-807A-788F330C29A8}" srcOrd="1" destOrd="0" presId="urn:microsoft.com/office/officeart/2018/2/layout/IconVerticalSolidList"/>
    <dgm:cxn modelId="{A032179F-0895-4FEE-9973-A2AF0D9D98DF}" type="presParOf" srcId="{37920AC5-A53C-4F7B-AEFE-43DF4ABF0048}" destId="{3502A68A-9CD5-48F9-A7F6-6CEBACFF6344}" srcOrd="2" destOrd="0" presId="urn:microsoft.com/office/officeart/2018/2/layout/IconVerticalSolidList"/>
    <dgm:cxn modelId="{D7E92281-D34E-422B-A513-966B5DE7D2F9}" type="presParOf" srcId="{3502A68A-9CD5-48F9-A7F6-6CEBACFF6344}" destId="{0DCCC6A5-8045-4CF1-A554-2C3C9BE28C64}" srcOrd="0" destOrd="0" presId="urn:microsoft.com/office/officeart/2018/2/layout/IconVerticalSolidList"/>
    <dgm:cxn modelId="{302C17B4-C2C0-45A6-B4C3-FD60EDE429B3}" type="presParOf" srcId="{3502A68A-9CD5-48F9-A7F6-6CEBACFF6344}" destId="{1266EC50-CC65-46A7-BC6D-DD3415C76415}" srcOrd="1" destOrd="0" presId="urn:microsoft.com/office/officeart/2018/2/layout/IconVerticalSolidList"/>
    <dgm:cxn modelId="{75EE989D-DA7A-4E64-B112-7B8D03101D21}" type="presParOf" srcId="{3502A68A-9CD5-48F9-A7F6-6CEBACFF6344}" destId="{684F0871-38F4-4B2C-AE85-658F7D8E6539}" srcOrd="2" destOrd="0" presId="urn:microsoft.com/office/officeart/2018/2/layout/IconVerticalSolidList"/>
    <dgm:cxn modelId="{D86D950C-7965-444F-83BF-721EF43CAA66}" type="presParOf" srcId="{3502A68A-9CD5-48F9-A7F6-6CEBACFF6344}" destId="{33FC57A9-7CD7-4BC1-8F24-50B774FB28C2}" srcOrd="3" destOrd="0" presId="urn:microsoft.com/office/officeart/2018/2/layout/IconVerticalSolidList"/>
    <dgm:cxn modelId="{8AB94134-3C30-49B9-AAE8-E0655E70E68F}" type="presParOf" srcId="{37920AC5-A53C-4F7B-AEFE-43DF4ABF0048}" destId="{E199A84B-371D-48EA-B05D-085B7D3350ED}" srcOrd="3" destOrd="0" presId="urn:microsoft.com/office/officeart/2018/2/layout/IconVerticalSolidList"/>
    <dgm:cxn modelId="{B895014A-1014-46EC-A013-6C7C78DEB11D}" type="presParOf" srcId="{37920AC5-A53C-4F7B-AEFE-43DF4ABF0048}" destId="{B52ECA5D-D1B4-408C-869A-243E145C1D90}" srcOrd="4" destOrd="0" presId="urn:microsoft.com/office/officeart/2018/2/layout/IconVerticalSolidList"/>
    <dgm:cxn modelId="{66840FFB-D28E-44DB-A4F6-C6BFFD1E29F5}" type="presParOf" srcId="{B52ECA5D-D1B4-408C-869A-243E145C1D90}" destId="{6667C167-BF01-46F6-8D54-6A398B45BFAC}" srcOrd="0" destOrd="0" presId="urn:microsoft.com/office/officeart/2018/2/layout/IconVerticalSolidList"/>
    <dgm:cxn modelId="{202B0BBB-6964-4110-9BCF-9CD576E8C2BB}" type="presParOf" srcId="{B52ECA5D-D1B4-408C-869A-243E145C1D90}" destId="{D587BA6D-4BB4-45B2-ABEA-14138507EB76}" srcOrd="1" destOrd="0" presId="urn:microsoft.com/office/officeart/2018/2/layout/IconVerticalSolidList"/>
    <dgm:cxn modelId="{B3270708-E161-4005-B0B3-3E2E97A7D3FB}" type="presParOf" srcId="{B52ECA5D-D1B4-408C-869A-243E145C1D90}" destId="{807CC398-D62C-41A3-87D2-BF0DC1C166C8}" srcOrd="2" destOrd="0" presId="urn:microsoft.com/office/officeart/2018/2/layout/IconVerticalSolidList"/>
    <dgm:cxn modelId="{1219333E-39F3-40F9-BD46-FA229AA662AF}" type="presParOf" srcId="{B52ECA5D-D1B4-408C-869A-243E145C1D90}" destId="{8BA0F989-3E33-41A2-B6FB-236F0DBD80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385F71-8236-4117-92E6-4C50C6179B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6739789-D38F-4DA7-A2CE-C18452C8A021}">
      <dgm:prSet/>
      <dgm:spPr/>
      <dgm:t>
        <a:bodyPr/>
        <a:lstStyle/>
        <a:p>
          <a:pPr>
            <a:lnSpc>
              <a:spcPct val="100000"/>
            </a:lnSpc>
          </a:pPr>
          <a:r>
            <a:rPr lang="en-IE"/>
            <a:t>The city of Pompeii owned many of the shops which they rented to private citizens. Most shops were public owned, though there would have been some privately owned shops, baths, and inns.</a:t>
          </a:r>
          <a:endParaRPr lang="en-US"/>
        </a:p>
      </dgm:t>
    </dgm:pt>
    <dgm:pt modelId="{EA9D90EF-D447-4990-9FE1-AB93A8AA798A}" type="parTrans" cxnId="{1043AB1B-5551-4818-83D6-ECAB498B99FF}">
      <dgm:prSet/>
      <dgm:spPr/>
      <dgm:t>
        <a:bodyPr/>
        <a:lstStyle/>
        <a:p>
          <a:endParaRPr lang="en-US"/>
        </a:p>
      </dgm:t>
    </dgm:pt>
    <dgm:pt modelId="{1E9674C9-0555-4836-AECE-223A00C1F53D}" type="sibTrans" cxnId="{1043AB1B-5551-4818-83D6-ECAB498B99FF}">
      <dgm:prSet/>
      <dgm:spPr/>
      <dgm:t>
        <a:bodyPr/>
        <a:lstStyle/>
        <a:p>
          <a:endParaRPr lang="en-US"/>
        </a:p>
      </dgm:t>
    </dgm:pt>
    <dgm:pt modelId="{65425E4A-C383-4818-B3E1-6852AD63D5F2}">
      <dgm:prSet/>
      <dgm:spPr/>
      <dgm:t>
        <a:bodyPr/>
        <a:lstStyle/>
        <a:p>
          <a:pPr>
            <a:lnSpc>
              <a:spcPct val="100000"/>
            </a:lnSpc>
          </a:pPr>
          <a:r>
            <a:rPr lang="en-IE" dirty="0"/>
            <a:t>These shops were often made by altering the private house to a new use. For instance, a retired centurion rented out premises in his house to an ex-soldier of his who was working as a cobbler.</a:t>
          </a:r>
          <a:endParaRPr lang="en-US" dirty="0"/>
        </a:p>
      </dgm:t>
    </dgm:pt>
    <dgm:pt modelId="{5B454D4C-C7B9-4F35-9725-7299A937A10C}" type="parTrans" cxnId="{2AAA3AD2-00CA-4740-8B0F-6D0E8A0EE722}">
      <dgm:prSet/>
      <dgm:spPr/>
      <dgm:t>
        <a:bodyPr/>
        <a:lstStyle/>
        <a:p>
          <a:endParaRPr lang="en-US"/>
        </a:p>
      </dgm:t>
    </dgm:pt>
    <dgm:pt modelId="{B54A5849-C85F-4C73-B554-FF90C60A62E1}" type="sibTrans" cxnId="{2AAA3AD2-00CA-4740-8B0F-6D0E8A0EE722}">
      <dgm:prSet/>
      <dgm:spPr/>
      <dgm:t>
        <a:bodyPr/>
        <a:lstStyle/>
        <a:p>
          <a:endParaRPr lang="en-US"/>
        </a:p>
      </dgm:t>
    </dgm:pt>
    <dgm:pt modelId="{6E1E0792-4C16-4458-8331-C1A97C1306BB}">
      <dgm:prSet/>
      <dgm:spPr/>
      <dgm:t>
        <a:bodyPr/>
        <a:lstStyle/>
        <a:p>
          <a:pPr>
            <a:lnSpc>
              <a:spcPct val="100000"/>
            </a:lnSpc>
          </a:pPr>
          <a:r>
            <a:rPr lang="en-IE"/>
            <a:t>Marcus Vesonius Primus, a fuller, had the vats, ovens, and wheels used in his trade in his own house. </a:t>
          </a:r>
          <a:endParaRPr lang="en-US" dirty="0"/>
        </a:p>
      </dgm:t>
    </dgm:pt>
    <dgm:pt modelId="{06BC16B9-1D23-4798-8C5B-1351811F4F08}" type="parTrans" cxnId="{67694D13-F6C7-4571-B8F2-F0F6FCFA3CEE}">
      <dgm:prSet/>
      <dgm:spPr/>
      <dgm:t>
        <a:bodyPr/>
        <a:lstStyle/>
        <a:p>
          <a:endParaRPr lang="en-IE"/>
        </a:p>
      </dgm:t>
    </dgm:pt>
    <dgm:pt modelId="{351FE89A-6A6B-4A15-AC2B-A6B9072131F2}" type="sibTrans" cxnId="{67694D13-F6C7-4571-B8F2-F0F6FCFA3CEE}">
      <dgm:prSet/>
      <dgm:spPr/>
      <dgm:t>
        <a:bodyPr/>
        <a:lstStyle/>
        <a:p>
          <a:endParaRPr lang="en-IE"/>
        </a:p>
      </dgm:t>
    </dgm:pt>
    <dgm:pt modelId="{09DF94A6-20DC-4B15-8B8C-78EF1BE1CB03}">
      <dgm:prSet/>
      <dgm:spPr/>
      <dgm:t>
        <a:bodyPr/>
        <a:lstStyle/>
        <a:p>
          <a:pPr>
            <a:lnSpc>
              <a:spcPct val="100000"/>
            </a:lnSpc>
          </a:pPr>
          <a:r>
            <a:rPr lang="en-IE" dirty="0"/>
            <a:t>A shop usually consisted of two rooms, a backroom used for living in and working in, and front room with a large opening on to the street where goods were sold. Shops selling similar goods would have been together</a:t>
          </a:r>
        </a:p>
      </dgm:t>
    </dgm:pt>
    <dgm:pt modelId="{FF146706-3935-4F26-BDCE-8DDE22F786D8}" type="parTrans" cxnId="{D175BE13-2BA7-44D7-A1B6-FC1E863B12AC}">
      <dgm:prSet/>
      <dgm:spPr/>
      <dgm:t>
        <a:bodyPr/>
        <a:lstStyle/>
        <a:p>
          <a:endParaRPr lang="en-IE"/>
        </a:p>
      </dgm:t>
    </dgm:pt>
    <dgm:pt modelId="{84C20CB8-CE88-4AB8-BE0B-9280D4415E85}" type="sibTrans" cxnId="{D175BE13-2BA7-44D7-A1B6-FC1E863B12AC}">
      <dgm:prSet/>
      <dgm:spPr/>
      <dgm:t>
        <a:bodyPr/>
        <a:lstStyle/>
        <a:p>
          <a:endParaRPr lang="en-IE"/>
        </a:p>
      </dgm:t>
    </dgm:pt>
    <dgm:pt modelId="{D06C597A-257E-450A-9BC2-1224E8FB8258}">
      <dgm:prSet/>
      <dgm:spPr/>
      <dgm:t>
        <a:bodyPr/>
        <a:lstStyle/>
        <a:p>
          <a:pPr>
            <a:lnSpc>
              <a:spcPct val="100000"/>
            </a:lnSpc>
          </a:pPr>
          <a:r>
            <a:rPr lang="en-IE"/>
            <a:t>Advertisements would have been on the walls. An innkeeper wrote: ‘Once on of my hams is cooked and set before a customer, before he tastes it, he licks the saucepan in which it was cooked.’</a:t>
          </a:r>
          <a:endParaRPr lang="en-IE" dirty="0"/>
        </a:p>
      </dgm:t>
    </dgm:pt>
    <dgm:pt modelId="{423472F8-202B-442C-8059-0183B9AE2910}" type="parTrans" cxnId="{3358DD6B-E2CD-41D6-9247-BC688B8256B0}">
      <dgm:prSet/>
      <dgm:spPr/>
      <dgm:t>
        <a:bodyPr/>
        <a:lstStyle/>
        <a:p>
          <a:endParaRPr lang="en-IE"/>
        </a:p>
      </dgm:t>
    </dgm:pt>
    <dgm:pt modelId="{29E3B22F-C13C-4875-BEC3-44EB53B9BDA1}" type="sibTrans" cxnId="{3358DD6B-E2CD-41D6-9247-BC688B8256B0}">
      <dgm:prSet/>
      <dgm:spPr/>
      <dgm:t>
        <a:bodyPr/>
        <a:lstStyle/>
        <a:p>
          <a:endParaRPr lang="en-IE"/>
        </a:p>
      </dgm:t>
    </dgm:pt>
    <dgm:pt modelId="{CDA1A49D-39B1-4472-9553-7FDCB228ADD4}" type="pres">
      <dgm:prSet presAssocID="{79385F71-8236-4117-92E6-4C50C6179B40}" presName="root" presStyleCnt="0">
        <dgm:presLayoutVars>
          <dgm:dir/>
          <dgm:resizeHandles val="exact"/>
        </dgm:presLayoutVars>
      </dgm:prSet>
      <dgm:spPr/>
    </dgm:pt>
    <dgm:pt modelId="{2CBC9418-B7DA-4856-84FB-B51CDF77CA8B}" type="pres">
      <dgm:prSet presAssocID="{C6739789-D38F-4DA7-A2CE-C18452C8A021}" presName="compNode" presStyleCnt="0"/>
      <dgm:spPr/>
    </dgm:pt>
    <dgm:pt modelId="{79015F9E-0899-4A47-934A-5200B5DB133A}" type="pres">
      <dgm:prSet presAssocID="{C6739789-D38F-4DA7-A2CE-C18452C8A021}" presName="bgRect" presStyleLbl="bgShp" presStyleIdx="0" presStyleCnt="5"/>
      <dgm:spPr/>
    </dgm:pt>
    <dgm:pt modelId="{E6D98086-2F22-468D-B6CD-9CABF51A1353}" type="pres">
      <dgm:prSet presAssocID="{C6739789-D38F-4DA7-A2CE-C18452C8A02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C07BCED0-A3F8-4E02-B7E5-3466AF34A811}" type="pres">
      <dgm:prSet presAssocID="{C6739789-D38F-4DA7-A2CE-C18452C8A021}" presName="spaceRect" presStyleCnt="0"/>
      <dgm:spPr/>
    </dgm:pt>
    <dgm:pt modelId="{AE376C79-4E11-4BB0-B0A0-220B735B48DB}" type="pres">
      <dgm:prSet presAssocID="{C6739789-D38F-4DA7-A2CE-C18452C8A021}" presName="parTx" presStyleLbl="revTx" presStyleIdx="0" presStyleCnt="5">
        <dgm:presLayoutVars>
          <dgm:chMax val="0"/>
          <dgm:chPref val="0"/>
        </dgm:presLayoutVars>
      </dgm:prSet>
      <dgm:spPr/>
    </dgm:pt>
    <dgm:pt modelId="{204ED8EF-438A-462B-9B9A-AB6352394C1A}" type="pres">
      <dgm:prSet presAssocID="{1E9674C9-0555-4836-AECE-223A00C1F53D}" presName="sibTrans" presStyleCnt="0"/>
      <dgm:spPr/>
    </dgm:pt>
    <dgm:pt modelId="{D7E73D84-581E-480B-9761-1A676A019D1A}" type="pres">
      <dgm:prSet presAssocID="{65425E4A-C383-4818-B3E1-6852AD63D5F2}" presName="compNode" presStyleCnt="0"/>
      <dgm:spPr/>
    </dgm:pt>
    <dgm:pt modelId="{E340D3E3-D423-413D-9CA1-A931EBCC2780}" type="pres">
      <dgm:prSet presAssocID="{65425E4A-C383-4818-B3E1-6852AD63D5F2}" presName="bgRect" presStyleLbl="bgShp" presStyleIdx="1" presStyleCnt="5"/>
      <dgm:spPr/>
    </dgm:pt>
    <dgm:pt modelId="{50BBE1F8-06F1-401A-B730-21BEFF8A2166}" type="pres">
      <dgm:prSet presAssocID="{65425E4A-C383-4818-B3E1-6852AD63D5F2}"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1FAC52EC-4455-4ECB-9C77-1800E24BDB4E}" type="pres">
      <dgm:prSet presAssocID="{65425E4A-C383-4818-B3E1-6852AD63D5F2}" presName="spaceRect" presStyleCnt="0"/>
      <dgm:spPr/>
    </dgm:pt>
    <dgm:pt modelId="{F1E6B863-28DF-4E48-835D-4669B536C94F}" type="pres">
      <dgm:prSet presAssocID="{65425E4A-C383-4818-B3E1-6852AD63D5F2}" presName="parTx" presStyleLbl="revTx" presStyleIdx="1" presStyleCnt="5">
        <dgm:presLayoutVars>
          <dgm:chMax val="0"/>
          <dgm:chPref val="0"/>
        </dgm:presLayoutVars>
      </dgm:prSet>
      <dgm:spPr/>
    </dgm:pt>
    <dgm:pt modelId="{EC166164-8EBF-4B8C-90B9-7EACF298848B}" type="pres">
      <dgm:prSet presAssocID="{B54A5849-C85F-4C73-B554-FF90C60A62E1}" presName="sibTrans" presStyleCnt="0"/>
      <dgm:spPr/>
    </dgm:pt>
    <dgm:pt modelId="{D6870ABA-6CEC-4B6F-B7ED-427E4B3F8FE7}" type="pres">
      <dgm:prSet presAssocID="{6E1E0792-4C16-4458-8331-C1A97C1306BB}" presName="compNode" presStyleCnt="0"/>
      <dgm:spPr/>
    </dgm:pt>
    <dgm:pt modelId="{C064187E-4380-47E8-9471-F83F19C059CE}" type="pres">
      <dgm:prSet presAssocID="{6E1E0792-4C16-4458-8331-C1A97C1306BB}" presName="bgRect" presStyleLbl="bgShp" presStyleIdx="2" presStyleCnt="5"/>
      <dgm:spPr/>
    </dgm:pt>
    <dgm:pt modelId="{73C5DF26-E086-4FE1-ACAD-B8DDCD10532B}" type="pres">
      <dgm:prSet presAssocID="{6E1E0792-4C16-4458-8331-C1A97C1306BB}"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uit"/>
        </a:ext>
      </dgm:extLst>
    </dgm:pt>
    <dgm:pt modelId="{E12CBC2A-B7D4-4F93-B7EF-2012DEA4AAD0}" type="pres">
      <dgm:prSet presAssocID="{6E1E0792-4C16-4458-8331-C1A97C1306BB}" presName="spaceRect" presStyleCnt="0"/>
      <dgm:spPr/>
    </dgm:pt>
    <dgm:pt modelId="{E5A3E269-DBC0-494C-A047-1C3BBCC26721}" type="pres">
      <dgm:prSet presAssocID="{6E1E0792-4C16-4458-8331-C1A97C1306BB}" presName="parTx" presStyleLbl="revTx" presStyleIdx="2" presStyleCnt="5">
        <dgm:presLayoutVars>
          <dgm:chMax val="0"/>
          <dgm:chPref val="0"/>
        </dgm:presLayoutVars>
      </dgm:prSet>
      <dgm:spPr/>
    </dgm:pt>
    <dgm:pt modelId="{EFE27A28-C218-41AD-88F3-5182C6D597E3}" type="pres">
      <dgm:prSet presAssocID="{351FE89A-6A6B-4A15-AC2B-A6B9072131F2}" presName="sibTrans" presStyleCnt="0"/>
      <dgm:spPr/>
    </dgm:pt>
    <dgm:pt modelId="{F20D5A35-C5F6-4790-9168-4B4CCC2CE233}" type="pres">
      <dgm:prSet presAssocID="{09DF94A6-20DC-4B15-8B8C-78EF1BE1CB03}" presName="compNode" presStyleCnt="0"/>
      <dgm:spPr/>
    </dgm:pt>
    <dgm:pt modelId="{AAD554DF-2B1E-47EE-9B9B-05EB9ADA2C5F}" type="pres">
      <dgm:prSet presAssocID="{09DF94A6-20DC-4B15-8B8C-78EF1BE1CB03}" presName="bgRect" presStyleLbl="bgShp" presStyleIdx="3" presStyleCnt="5"/>
      <dgm:spPr/>
    </dgm:pt>
    <dgm:pt modelId="{D01A9D26-B5EF-4127-8FAD-AA4D984078BF}" type="pres">
      <dgm:prSet presAssocID="{09DF94A6-20DC-4B15-8B8C-78EF1BE1CB03}"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Kiosk"/>
        </a:ext>
      </dgm:extLst>
    </dgm:pt>
    <dgm:pt modelId="{D02BC5E1-5394-4A0C-BB4B-8EB68E6DDA54}" type="pres">
      <dgm:prSet presAssocID="{09DF94A6-20DC-4B15-8B8C-78EF1BE1CB03}" presName="spaceRect" presStyleCnt="0"/>
      <dgm:spPr/>
    </dgm:pt>
    <dgm:pt modelId="{517C5196-DE95-48A7-BD59-ECC4860217DE}" type="pres">
      <dgm:prSet presAssocID="{09DF94A6-20DC-4B15-8B8C-78EF1BE1CB03}" presName="parTx" presStyleLbl="revTx" presStyleIdx="3" presStyleCnt="5">
        <dgm:presLayoutVars>
          <dgm:chMax val="0"/>
          <dgm:chPref val="0"/>
        </dgm:presLayoutVars>
      </dgm:prSet>
      <dgm:spPr/>
    </dgm:pt>
    <dgm:pt modelId="{37F2C396-87B3-4389-839F-A721932F8812}" type="pres">
      <dgm:prSet presAssocID="{84C20CB8-CE88-4AB8-BE0B-9280D4415E85}" presName="sibTrans" presStyleCnt="0"/>
      <dgm:spPr/>
    </dgm:pt>
    <dgm:pt modelId="{DA9EA80A-8020-4C63-85D5-336062A11F24}" type="pres">
      <dgm:prSet presAssocID="{D06C597A-257E-450A-9BC2-1224E8FB8258}" presName="compNode" presStyleCnt="0"/>
      <dgm:spPr/>
    </dgm:pt>
    <dgm:pt modelId="{A221EA0D-8BC6-47FF-98D0-84CF0555D26D}" type="pres">
      <dgm:prSet presAssocID="{D06C597A-257E-450A-9BC2-1224E8FB8258}" presName="bgRect" presStyleLbl="bgShp" presStyleIdx="4" presStyleCnt="5"/>
      <dgm:spPr/>
    </dgm:pt>
    <dgm:pt modelId="{06FC53EE-E2A6-4870-9873-797556C1F402}" type="pres">
      <dgm:prSet presAssocID="{D06C597A-257E-450A-9BC2-1224E8FB8258}"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elevision"/>
        </a:ext>
      </dgm:extLst>
    </dgm:pt>
    <dgm:pt modelId="{D266F591-CB2F-443A-800A-1E5944AE251E}" type="pres">
      <dgm:prSet presAssocID="{D06C597A-257E-450A-9BC2-1224E8FB8258}" presName="spaceRect" presStyleCnt="0"/>
      <dgm:spPr/>
    </dgm:pt>
    <dgm:pt modelId="{CE632082-DB43-4E22-87D9-5B257A53EED2}" type="pres">
      <dgm:prSet presAssocID="{D06C597A-257E-450A-9BC2-1224E8FB8258}" presName="parTx" presStyleLbl="revTx" presStyleIdx="4" presStyleCnt="5">
        <dgm:presLayoutVars>
          <dgm:chMax val="0"/>
          <dgm:chPref val="0"/>
        </dgm:presLayoutVars>
      </dgm:prSet>
      <dgm:spPr/>
    </dgm:pt>
  </dgm:ptLst>
  <dgm:cxnLst>
    <dgm:cxn modelId="{1264F410-A13A-4239-A45E-8BA67A58C27C}" type="presOf" srcId="{C6739789-D38F-4DA7-A2CE-C18452C8A021}" destId="{AE376C79-4E11-4BB0-B0A0-220B735B48DB}" srcOrd="0" destOrd="0" presId="urn:microsoft.com/office/officeart/2018/2/layout/IconVerticalSolidList"/>
    <dgm:cxn modelId="{67694D13-F6C7-4571-B8F2-F0F6FCFA3CEE}" srcId="{79385F71-8236-4117-92E6-4C50C6179B40}" destId="{6E1E0792-4C16-4458-8331-C1A97C1306BB}" srcOrd="2" destOrd="0" parTransId="{06BC16B9-1D23-4798-8C5B-1351811F4F08}" sibTransId="{351FE89A-6A6B-4A15-AC2B-A6B9072131F2}"/>
    <dgm:cxn modelId="{D175BE13-2BA7-44D7-A1B6-FC1E863B12AC}" srcId="{79385F71-8236-4117-92E6-4C50C6179B40}" destId="{09DF94A6-20DC-4B15-8B8C-78EF1BE1CB03}" srcOrd="3" destOrd="0" parTransId="{FF146706-3935-4F26-BDCE-8DDE22F786D8}" sibTransId="{84C20CB8-CE88-4AB8-BE0B-9280D4415E85}"/>
    <dgm:cxn modelId="{8B879618-62BF-43F7-A3A0-12586BE6CA4A}" type="presOf" srcId="{65425E4A-C383-4818-B3E1-6852AD63D5F2}" destId="{F1E6B863-28DF-4E48-835D-4669B536C94F}" srcOrd="0" destOrd="0" presId="urn:microsoft.com/office/officeart/2018/2/layout/IconVerticalSolidList"/>
    <dgm:cxn modelId="{1043AB1B-5551-4818-83D6-ECAB498B99FF}" srcId="{79385F71-8236-4117-92E6-4C50C6179B40}" destId="{C6739789-D38F-4DA7-A2CE-C18452C8A021}" srcOrd="0" destOrd="0" parTransId="{EA9D90EF-D447-4990-9FE1-AB93A8AA798A}" sibTransId="{1E9674C9-0555-4836-AECE-223A00C1F53D}"/>
    <dgm:cxn modelId="{A95EB245-DA57-49DD-9C1F-3C447008A908}" type="presOf" srcId="{D06C597A-257E-450A-9BC2-1224E8FB8258}" destId="{CE632082-DB43-4E22-87D9-5B257A53EED2}" srcOrd="0" destOrd="0" presId="urn:microsoft.com/office/officeart/2018/2/layout/IconVerticalSolidList"/>
    <dgm:cxn modelId="{F5950547-89F3-4C59-9267-BACCF389792D}" type="presOf" srcId="{09DF94A6-20DC-4B15-8B8C-78EF1BE1CB03}" destId="{517C5196-DE95-48A7-BD59-ECC4860217DE}" srcOrd="0" destOrd="0" presId="urn:microsoft.com/office/officeart/2018/2/layout/IconVerticalSolidList"/>
    <dgm:cxn modelId="{3358DD6B-E2CD-41D6-9247-BC688B8256B0}" srcId="{79385F71-8236-4117-92E6-4C50C6179B40}" destId="{D06C597A-257E-450A-9BC2-1224E8FB8258}" srcOrd="4" destOrd="0" parTransId="{423472F8-202B-442C-8059-0183B9AE2910}" sibTransId="{29E3B22F-C13C-4875-BEC3-44EB53B9BDA1}"/>
    <dgm:cxn modelId="{CE07B7AE-074F-4DF1-8ADB-5502F58AF208}" type="presOf" srcId="{79385F71-8236-4117-92E6-4C50C6179B40}" destId="{CDA1A49D-39B1-4472-9553-7FDCB228ADD4}" srcOrd="0" destOrd="0" presId="urn:microsoft.com/office/officeart/2018/2/layout/IconVerticalSolidList"/>
    <dgm:cxn modelId="{2AAA3AD2-00CA-4740-8B0F-6D0E8A0EE722}" srcId="{79385F71-8236-4117-92E6-4C50C6179B40}" destId="{65425E4A-C383-4818-B3E1-6852AD63D5F2}" srcOrd="1" destOrd="0" parTransId="{5B454D4C-C7B9-4F35-9725-7299A937A10C}" sibTransId="{B54A5849-C85F-4C73-B554-FF90C60A62E1}"/>
    <dgm:cxn modelId="{05C970D4-E897-4AD5-8834-B2A88D916407}" type="presOf" srcId="{6E1E0792-4C16-4458-8331-C1A97C1306BB}" destId="{E5A3E269-DBC0-494C-A047-1C3BBCC26721}" srcOrd="0" destOrd="0" presId="urn:microsoft.com/office/officeart/2018/2/layout/IconVerticalSolidList"/>
    <dgm:cxn modelId="{F5150358-0C33-4FD0-8E8C-53C46D084ACA}" type="presParOf" srcId="{CDA1A49D-39B1-4472-9553-7FDCB228ADD4}" destId="{2CBC9418-B7DA-4856-84FB-B51CDF77CA8B}" srcOrd="0" destOrd="0" presId="urn:microsoft.com/office/officeart/2018/2/layout/IconVerticalSolidList"/>
    <dgm:cxn modelId="{3783358F-371C-4C1B-BF3D-1264709E639E}" type="presParOf" srcId="{2CBC9418-B7DA-4856-84FB-B51CDF77CA8B}" destId="{79015F9E-0899-4A47-934A-5200B5DB133A}" srcOrd="0" destOrd="0" presId="urn:microsoft.com/office/officeart/2018/2/layout/IconVerticalSolidList"/>
    <dgm:cxn modelId="{E9004F39-211B-4EF9-8B26-A80C4EE7ABAF}" type="presParOf" srcId="{2CBC9418-B7DA-4856-84FB-B51CDF77CA8B}" destId="{E6D98086-2F22-468D-B6CD-9CABF51A1353}" srcOrd="1" destOrd="0" presId="urn:microsoft.com/office/officeart/2018/2/layout/IconVerticalSolidList"/>
    <dgm:cxn modelId="{02E2C8E0-389A-46E3-B592-E24DF851E717}" type="presParOf" srcId="{2CBC9418-B7DA-4856-84FB-B51CDF77CA8B}" destId="{C07BCED0-A3F8-4E02-B7E5-3466AF34A811}" srcOrd="2" destOrd="0" presId="urn:microsoft.com/office/officeart/2018/2/layout/IconVerticalSolidList"/>
    <dgm:cxn modelId="{4401F91D-3B31-4C6A-81E7-45ECB57C7C5C}" type="presParOf" srcId="{2CBC9418-B7DA-4856-84FB-B51CDF77CA8B}" destId="{AE376C79-4E11-4BB0-B0A0-220B735B48DB}" srcOrd="3" destOrd="0" presId="urn:microsoft.com/office/officeart/2018/2/layout/IconVerticalSolidList"/>
    <dgm:cxn modelId="{494C5F6B-80BA-4FCA-8727-DBC24726F921}" type="presParOf" srcId="{CDA1A49D-39B1-4472-9553-7FDCB228ADD4}" destId="{204ED8EF-438A-462B-9B9A-AB6352394C1A}" srcOrd="1" destOrd="0" presId="urn:microsoft.com/office/officeart/2018/2/layout/IconVerticalSolidList"/>
    <dgm:cxn modelId="{6114AEDA-989C-4F48-96C4-2C16A60BCEC9}" type="presParOf" srcId="{CDA1A49D-39B1-4472-9553-7FDCB228ADD4}" destId="{D7E73D84-581E-480B-9761-1A676A019D1A}" srcOrd="2" destOrd="0" presId="urn:microsoft.com/office/officeart/2018/2/layout/IconVerticalSolidList"/>
    <dgm:cxn modelId="{46DF7953-D67A-428D-8B97-CE95467C7E64}" type="presParOf" srcId="{D7E73D84-581E-480B-9761-1A676A019D1A}" destId="{E340D3E3-D423-413D-9CA1-A931EBCC2780}" srcOrd="0" destOrd="0" presId="urn:microsoft.com/office/officeart/2018/2/layout/IconVerticalSolidList"/>
    <dgm:cxn modelId="{7E9595B7-19FA-45AC-BA44-2F227BAF8A7D}" type="presParOf" srcId="{D7E73D84-581E-480B-9761-1A676A019D1A}" destId="{50BBE1F8-06F1-401A-B730-21BEFF8A2166}" srcOrd="1" destOrd="0" presId="urn:microsoft.com/office/officeart/2018/2/layout/IconVerticalSolidList"/>
    <dgm:cxn modelId="{B189777C-AE05-4FC3-9F85-3A28135FBBB8}" type="presParOf" srcId="{D7E73D84-581E-480B-9761-1A676A019D1A}" destId="{1FAC52EC-4455-4ECB-9C77-1800E24BDB4E}" srcOrd="2" destOrd="0" presId="urn:microsoft.com/office/officeart/2018/2/layout/IconVerticalSolidList"/>
    <dgm:cxn modelId="{39D803F0-C414-4493-BA3B-F659E8D95786}" type="presParOf" srcId="{D7E73D84-581E-480B-9761-1A676A019D1A}" destId="{F1E6B863-28DF-4E48-835D-4669B536C94F}" srcOrd="3" destOrd="0" presId="urn:microsoft.com/office/officeart/2018/2/layout/IconVerticalSolidList"/>
    <dgm:cxn modelId="{1B5795D4-8A59-4E90-AE21-FB5ED97867A9}" type="presParOf" srcId="{CDA1A49D-39B1-4472-9553-7FDCB228ADD4}" destId="{EC166164-8EBF-4B8C-90B9-7EACF298848B}" srcOrd="3" destOrd="0" presId="urn:microsoft.com/office/officeart/2018/2/layout/IconVerticalSolidList"/>
    <dgm:cxn modelId="{DA0482E4-65B9-4E45-876E-5DFCCEBDA227}" type="presParOf" srcId="{CDA1A49D-39B1-4472-9553-7FDCB228ADD4}" destId="{D6870ABA-6CEC-4B6F-B7ED-427E4B3F8FE7}" srcOrd="4" destOrd="0" presId="urn:microsoft.com/office/officeart/2018/2/layout/IconVerticalSolidList"/>
    <dgm:cxn modelId="{AB3A4D2C-7781-41DA-AA3D-42A26A6DA7BE}" type="presParOf" srcId="{D6870ABA-6CEC-4B6F-B7ED-427E4B3F8FE7}" destId="{C064187E-4380-47E8-9471-F83F19C059CE}" srcOrd="0" destOrd="0" presId="urn:microsoft.com/office/officeart/2018/2/layout/IconVerticalSolidList"/>
    <dgm:cxn modelId="{9669C645-5094-4FD2-A392-84C6BC28B0FF}" type="presParOf" srcId="{D6870ABA-6CEC-4B6F-B7ED-427E4B3F8FE7}" destId="{73C5DF26-E086-4FE1-ACAD-B8DDCD10532B}" srcOrd="1" destOrd="0" presId="urn:microsoft.com/office/officeart/2018/2/layout/IconVerticalSolidList"/>
    <dgm:cxn modelId="{5C1B5B1F-5CE7-46FA-8F2F-DA89A4867BD1}" type="presParOf" srcId="{D6870ABA-6CEC-4B6F-B7ED-427E4B3F8FE7}" destId="{E12CBC2A-B7D4-4F93-B7EF-2012DEA4AAD0}" srcOrd="2" destOrd="0" presId="urn:microsoft.com/office/officeart/2018/2/layout/IconVerticalSolidList"/>
    <dgm:cxn modelId="{9EAC31F8-4BE7-4512-A426-13F6B5D66840}" type="presParOf" srcId="{D6870ABA-6CEC-4B6F-B7ED-427E4B3F8FE7}" destId="{E5A3E269-DBC0-494C-A047-1C3BBCC26721}" srcOrd="3" destOrd="0" presId="urn:microsoft.com/office/officeart/2018/2/layout/IconVerticalSolidList"/>
    <dgm:cxn modelId="{877BF02D-807B-436E-AF44-D87C70CB6B9F}" type="presParOf" srcId="{CDA1A49D-39B1-4472-9553-7FDCB228ADD4}" destId="{EFE27A28-C218-41AD-88F3-5182C6D597E3}" srcOrd="5" destOrd="0" presId="urn:microsoft.com/office/officeart/2018/2/layout/IconVerticalSolidList"/>
    <dgm:cxn modelId="{FA9638F6-E2A4-4DAD-ACEB-C2DBAC9154AA}" type="presParOf" srcId="{CDA1A49D-39B1-4472-9553-7FDCB228ADD4}" destId="{F20D5A35-C5F6-4790-9168-4B4CCC2CE233}" srcOrd="6" destOrd="0" presId="urn:microsoft.com/office/officeart/2018/2/layout/IconVerticalSolidList"/>
    <dgm:cxn modelId="{085B511D-B52B-4578-8576-581C4D64EE03}" type="presParOf" srcId="{F20D5A35-C5F6-4790-9168-4B4CCC2CE233}" destId="{AAD554DF-2B1E-47EE-9B9B-05EB9ADA2C5F}" srcOrd="0" destOrd="0" presId="urn:microsoft.com/office/officeart/2018/2/layout/IconVerticalSolidList"/>
    <dgm:cxn modelId="{8A960B2C-CA9B-4F19-8D4F-99FE332F1532}" type="presParOf" srcId="{F20D5A35-C5F6-4790-9168-4B4CCC2CE233}" destId="{D01A9D26-B5EF-4127-8FAD-AA4D984078BF}" srcOrd="1" destOrd="0" presId="urn:microsoft.com/office/officeart/2018/2/layout/IconVerticalSolidList"/>
    <dgm:cxn modelId="{3133C4EA-03B5-400F-8290-E0B59521093F}" type="presParOf" srcId="{F20D5A35-C5F6-4790-9168-4B4CCC2CE233}" destId="{D02BC5E1-5394-4A0C-BB4B-8EB68E6DDA54}" srcOrd="2" destOrd="0" presId="urn:microsoft.com/office/officeart/2018/2/layout/IconVerticalSolidList"/>
    <dgm:cxn modelId="{FE49D9B7-C1EB-47D9-BA03-4D97B073F8D9}" type="presParOf" srcId="{F20D5A35-C5F6-4790-9168-4B4CCC2CE233}" destId="{517C5196-DE95-48A7-BD59-ECC4860217DE}" srcOrd="3" destOrd="0" presId="urn:microsoft.com/office/officeart/2018/2/layout/IconVerticalSolidList"/>
    <dgm:cxn modelId="{3E24CEFE-35CE-48F7-AD7E-D3CE814CA7CD}" type="presParOf" srcId="{CDA1A49D-39B1-4472-9553-7FDCB228ADD4}" destId="{37F2C396-87B3-4389-839F-A721932F8812}" srcOrd="7" destOrd="0" presId="urn:microsoft.com/office/officeart/2018/2/layout/IconVerticalSolidList"/>
    <dgm:cxn modelId="{9B747B06-5F79-4BA6-A73B-9E15B00858FA}" type="presParOf" srcId="{CDA1A49D-39B1-4472-9553-7FDCB228ADD4}" destId="{DA9EA80A-8020-4C63-85D5-336062A11F24}" srcOrd="8" destOrd="0" presId="urn:microsoft.com/office/officeart/2018/2/layout/IconVerticalSolidList"/>
    <dgm:cxn modelId="{C777D52A-B6E6-4B65-9ECC-2C3665D766DE}" type="presParOf" srcId="{DA9EA80A-8020-4C63-85D5-336062A11F24}" destId="{A221EA0D-8BC6-47FF-98D0-84CF0555D26D}" srcOrd="0" destOrd="0" presId="urn:microsoft.com/office/officeart/2018/2/layout/IconVerticalSolidList"/>
    <dgm:cxn modelId="{F397C761-5086-4372-A6F1-321F29750D7B}" type="presParOf" srcId="{DA9EA80A-8020-4C63-85D5-336062A11F24}" destId="{06FC53EE-E2A6-4870-9873-797556C1F402}" srcOrd="1" destOrd="0" presId="urn:microsoft.com/office/officeart/2018/2/layout/IconVerticalSolidList"/>
    <dgm:cxn modelId="{0C1941A7-CC52-4D32-AB5D-354355A61D56}" type="presParOf" srcId="{DA9EA80A-8020-4C63-85D5-336062A11F24}" destId="{D266F591-CB2F-443A-800A-1E5944AE251E}" srcOrd="2" destOrd="0" presId="urn:microsoft.com/office/officeart/2018/2/layout/IconVerticalSolidList"/>
    <dgm:cxn modelId="{8FC93ABC-687D-4B3B-8146-0C32B4991585}" type="presParOf" srcId="{DA9EA80A-8020-4C63-85D5-336062A11F24}" destId="{CE632082-DB43-4E22-87D9-5B257A53EED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90CC52-0F5D-42EA-A9E3-8E911E9E8A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260D76-8945-4F21-B417-2CFB8091BF7E}">
      <dgm:prSet/>
      <dgm:spPr/>
      <dgm:t>
        <a:bodyPr/>
        <a:lstStyle/>
        <a:p>
          <a:r>
            <a:rPr lang="en-IE"/>
            <a:t>Inns would serve cooked meals as well as drink.</a:t>
          </a:r>
          <a:endParaRPr lang="en-US"/>
        </a:p>
      </dgm:t>
    </dgm:pt>
    <dgm:pt modelId="{1E67CE24-BBF0-4B28-BD26-6BB81D5A175B}" type="parTrans" cxnId="{2C40EDB6-8DE8-42C4-82EB-DABBD06B3B3A}">
      <dgm:prSet/>
      <dgm:spPr/>
      <dgm:t>
        <a:bodyPr/>
        <a:lstStyle/>
        <a:p>
          <a:endParaRPr lang="en-US"/>
        </a:p>
      </dgm:t>
    </dgm:pt>
    <dgm:pt modelId="{610C7DC4-2BBC-4437-A869-4EEA21D8540D}" type="sibTrans" cxnId="{2C40EDB6-8DE8-42C4-82EB-DABBD06B3B3A}">
      <dgm:prSet/>
      <dgm:spPr/>
      <dgm:t>
        <a:bodyPr/>
        <a:lstStyle/>
        <a:p>
          <a:endParaRPr lang="en-US"/>
        </a:p>
      </dgm:t>
    </dgm:pt>
    <dgm:pt modelId="{BE3054F4-D00E-47E1-A5C4-27EE0E86835E}">
      <dgm:prSet/>
      <dgm:spPr/>
      <dgm:t>
        <a:bodyPr/>
        <a:lstStyle/>
        <a:p>
          <a:r>
            <a:rPr lang="en-IE"/>
            <a:t>Judging from their large numbers, these inns employed several hundred people.</a:t>
          </a:r>
          <a:endParaRPr lang="en-US"/>
        </a:p>
      </dgm:t>
    </dgm:pt>
    <dgm:pt modelId="{8AB65CDC-9BEB-4F23-9AD9-570584E5A410}" type="parTrans" cxnId="{11D119E4-AEE6-4F2B-9A43-E93A5B43851C}">
      <dgm:prSet/>
      <dgm:spPr/>
      <dgm:t>
        <a:bodyPr/>
        <a:lstStyle/>
        <a:p>
          <a:endParaRPr lang="en-US"/>
        </a:p>
      </dgm:t>
    </dgm:pt>
    <dgm:pt modelId="{B3585206-106E-4531-B0D4-2737B19F4681}" type="sibTrans" cxnId="{11D119E4-AEE6-4F2B-9A43-E93A5B43851C}">
      <dgm:prSet/>
      <dgm:spPr/>
      <dgm:t>
        <a:bodyPr/>
        <a:lstStyle/>
        <a:p>
          <a:endParaRPr lang="en-US"/>
        </a:p>
      </dgm:t>
    </dgm:pt>
    <dgm:pt modelId="{A876485C-0D40-4924-A1C7-D7F398B167AE}">
      <dgm:prSet/>
      <dgm:spPr/>
      <dgm:t>
        <a:bodyPr/>
        <a:lstStyle/>
        <a:p>
          <a:r>
            <a:rPr lang="en-IE"/>
            <a:t>Inns advertised by a picture, perhaps of a gladiator or a painted notice.</a:t>
          </a:r>
          <a:endParaRPr lang="en-US"/>
        </a:p>
      </dgm:t>
    </dgm:pt>
    <dgm:pt modelId="{1D7A2686-F418-4CC1-9052-F42732250A55}" type="parTrans" cxnId="{5DDB0616-3956-4C2E-9DC5-F448DE8BCC86}">
      <dgm:prSet/>
      <dgm:spPr/>
      <dgm:t>
        <a:bodyPr/>
        <a:lstStyle/>
        <a:p>
          <a:endParaRPr lang="en-US"/>
        </a:p>
      </dgm:t>
    </dgm:pt>
    <dgm:pt modelId="{76B4B380-B520-4019-9E8C-A70F3570E1F2}" type="sibTrans" cxnId="{5DDB0616-3956-4C2E-9DC5-F448DE8BCC86}">
      <dgm:prSet/>
      <dgm:spPr/>
      <dgm:t>
        <a:bodyPr/>
        <a:lstStyle/>
        <a:p>
          <a:endParaRPr lang="en-US"/>
        </a:p>
      </dgm:t>
    </dgm:pt>
    <dgm:pt modelId="{C0890DF3-3879-4499-A1ED-07C479843C1C}">
      <dgm:prSet/>
      <dgm:spPr/>
      <dgm:t>
        <a:bodyPr/>
        <a:lstStyle/>
        <a:p>
          <a:r>
            <a:rPr lang="en-IE"/>
            <a:t>Pompeii was covered with notices painted on the walls of inns, shops, public buildings and eve private homes.</a:t>
          </a:r>
          <a:endParaRPr lang="en-US"/>
        </a:p>
      </dgm:t>
    </dgm:pt>
    <dgm:pt modelId="{514C0684-1AB4-4D92-BE43-A9FF87839169}" type="parTrans" cxnId="{E3AA9103-A942-4A68-98FB-D5E1942EADCF}">
      <dgm:prSet/>
      <dgm:spPr/>
      <dgm:t>
        <a:bodyPr/>
        <a:lstStyle/>
        <a:p>
          <a:endParaRPr lang="en-US"/>
        </a:p>
      </dgm:t>
    </dgm:pt>
    <dgm:pt modelId="{BD0DC0C9-791D-4C2F-90D7-41C385C637B6}" type="sibTrans" cxnId="{E3AA9103-A942-4A68-98FB-D5E1942EADCF}">
      <dgm:prSet/>
      <dgm:spPr/>
      <dgm:t>
        <a:bodyPr/>
        <a:lstStyle/>
        <a:p>
          <a:endParaRPr lang="en-US"/>
        </a:p>
      </dgm:t>
    </dgm:pt>
    <dgm:pt modelId="{BFA582DC-9CD0-4D9D-BC7B-FB28DF65BDB6}">
      <dgm:prSet/>
      <dgm:spPr/>
      <dgm:t>
        <a:bodyPr/>
        <a:lstStyle/>
        <a:p>
          <a:r>
            <a:rPr lang="en-IE"/>
            <a:t>Often the prices of wines or goods were shown.</a:t>
          </a:r>
          <a:endParaRPr lang="en-US"/>
        </a:p>
      </dgm:t>
    </dgm:pt>
    <dgm:pt modelId="{CA73EE20-F2BE-4CC9-B8B8-5BAD033F3FD5}" type="parTrans" cxnId="{8D7FED4B-EDED-4A1E-A970-6FC38F9D4673}">
      <dgm:prSet/>
      <dgm:spPr/>
      <dgm:t>
        <a:bodyPr/>
        <a:lstStyle/>
        <a:p>
          <a:endParaRPr lang="en-US"/>
        </a:p>
      </dgm:t>
    </dgm:pt>
    <dgm:pt modelId="{0284871C-296E-4AF8-96BB-EB4B5B2C7FF4}" type="sibTrans" cxnId="{8D7FED4B-EDED-4A1E-A970-6FC38F9D4673}">
      <dgm:prSet/>
      <dgm:spPr/>
      <dgm:t>
        <a:bodyPr/>
        <a:lstStyle/>
        <a:p>
          <a:endParaRPr lang="en-US"/>
        </a:p>
      </dgm:t>
    </dgm:pt>
    <dgm:pt modelId="{FB54FA28-BC55-410A-AC4F-AB9343F1B576}" type="pres">
      <dgm:prSet presAssocID="{1E90CC52-0F5D-42EA-A9E3-8E911E9E8AB8}" presName="root" presStyleCnt="0">
        <dgm:presLayoutVars>
          <dgm:dir/>
          <dgm:resizeHandles val="exact"/>
        </dgm:presLayoutVars>
      </dgm:prSet>
      <dgm:spPr/>
    </dgm:pt>
    <dgm:pt modelId="{2ACA24E6-94EE-4CDC-903E-788506FFAE2E}" type="pres">
      <dgm:prSet presAssocID="{A3260D76-8945-4F21-B417-2CFB8091BF7E}" presName="compNode" presStyleCnt="0"/>
      <dgm:spPr/>
    </dgm:pt>
    <dgm:pt modelId="{233D7803-AE37-497C-93F3-F7C4C4CD3643}" type="pres">
      <dgm:prSet presAssocID="{A3260D76-8945-4F21-B417-2CFB8091BF7E}" presName="bgRect" presStyleLbl="bgShp" presStyleIdx="0" presStyleCnt="5"/>
      <dgm:spPr/>
    </dgm:pt>
    <dgm:pt modelId="{2597EF37-3DB9-4ED7-BD57-3409FBCC2216}" type="pres">
      <dgm:prSet presAssocID="{A3260D76-8945-4F21-B417-2CFB8091BF7E}"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oked Turkey"/>
        </a:ext>
      </dgm:extLst>
    </dgm:pt>
    <dgm:pt modelId="{ABB5BEA9-2070-4623-B4F3-36A9346AF29B}" type="pres">
      <dgm:prSet presAssocID="{A3260D76-8945-4F21-B417-2CFB8091BF7E}" presName="spaceRect" presStyleCnt="0"/>
      <dgm:spPr/>
    </dgm:pt>
    <dgm:pt modelId="{3660F612-A8C9-46D1-8241-80F9526DAB35}" type="pres">
      <dgm:prSet presAssocID="{A3260D76-8945-4F21-B417-2CFB8091BF7E}" presName="parTx" presStyleLbl="revTx" presStyleIdx="0" presStyleCnt="5">
        <dgm:presLayoutVars>
          <dgm:chMax val="0"/>
          <dgm:chPref val="0"/>
        </dgm:presLayoutVars>
      </dgm:prSet>
      <dgm:spPr/>
    </dgm:pt>
    <dgm:pt modelId="{E0A1866A-EC6D-4337-A7B1-B53C5C69818D}" type="pres">
      <dgm:prSet presAssocID="{610C7DC4-2BBC-4437-A869-4EEA21D8540D}" presName="sibTrans" presStyleCnt="0"/>
      <dgm:spPr/>
    </dgm:pt>
    <dgm:pt modelId="{B4D51C60-63A9-4CFA-891D-31983CFF0029}" type="pres">
      <dgm:prSet presAssocID="{BE3054F4-D00E-47E1-A5C4-27EE0E86835E}" presName="compNode" presStyleCnt="0"/>
      <dgm:spPr/>
    </dgm:pt>
    <dgm:pt modelId="{DC4418ED-7837-4068-B497-73573367672D}" type="pres">
      <dgm:prSet presAssocID="{BE3054F4-D00E-47E1-A5C4-27EE0E86835E}" presName="bgRect" presStyleLbl="bgShp" presStyleIdx="1" presStyleCnt="5"/>
      <dgm:spPr/>
    </dgm:pt>
    <dgm:pt modelId="{78CE35AC-00AA-4BEC-8853-A2A7E8B58C57}" type="pres">
      <dgm:prSet presAssocID="{BE3054F4-D00E-47E1-A5C4-27EE0E86835E}"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28A73BD-995D-40F3-AACF-FFF064722DD1}" type="pres">
      <dgm:prSet presAssocID="{BE3054F4-D00E-47E1-A5C4-27EE0E86835E}" presName="spaceRect" presStyleCnt="0"/>
      <dgm:spPr/>
    </dgm:pt>
    <dgm:pt modelId="{6C5A3516-CB95-470A-B3D1-7C15BFFC45E9}" type="pres">
      <dgm:prSet presAssocID="{BE3054F4-D00E-47E1-A5C4-27EE0E86835E}" presName="parTx" presStyleLbl="revTx" presStyleIdx="1" presStyleCnt="5">
        <dgm:presLayoutVars>
          <dgm:chMax val="0"/>
          <dgm:chPref val="0"/>
        </dgm:presLayoutVars>
      </dgm:prSet>
      <dgm:spPr/>
    </dgm:pt>
    <dgm:pt modelId="{352ACEF5-89AE-4FE4-872E-93AEABC43637}" type="pres">
      <dgm:prSet presAssocID="{B3585206-106E-4531-B0D4-2737B19F4681}" presName="sibTrans" presStyleCnt="0"/>
      <dgm:spPr/>
    </dgm:pt>
    <dgm:pt modelId="{2FFDD2D6-EE85-4DB6-86F3-A04397D04D8B}" type="pres">
      <dgm:prSet presAssocID="{A876485C-0D40-4924-A1C7-D7F398B167AE}" presName="compNode" presStyleCnt="0"/>
      <dgm:spPr/>
    </dgm:pt>
    <dgm:pt modelId="{25BE9BB6-CB60-4DAB-9E87-4A56752CE7FD}" type="pres">
      <dgm:prSet presAssocID="{A876485C-0D40-4924-A1C7-D7F398B167AE}" presName="bgRect" presStyleLbl="bgShp" presStyleIdx="2" presStyleCnt="5"/>
      <dgm:spPr/>
    </dgm:pt>
    <dgm:pt modelId="{F0110281-070C-4CC0-BBC4-244BF763523C}" type="pres">
      <dgm:prSet presAssocID="{A876485C-0D40-4924-A1C7-D7F398B167AE}"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75F469E3-F931-4B6B-95D6-17D9AB77235E}" type="pres">
      <dgm:prSet presAssocID="{A876485C-0D40-4924-A1C7-D7F398B167AE}" presName="spaceRect" presStyleCnt="0"/>
      <dgm:spPr/>
    </dgm:pt>
    <dgm:pt modelId="{109B1A6A-D2CD-46B9-A913-D1D557FB01F0}" type="pres">
      <dgm:prSet presAssocID="{A876485C-0D40-4924-A1C7-D7F398B167AE}" presName="parTx" presStyleLbl="revTx" presStyleIdx="2" presStyleCnt="5">
        <dgm:presLayoutVars>
          <dgm:chMax val="0"/>
          <dgm:chPref val="0"/>
        </dgm:presLayoutVars>
      </dgm:prSet>
      <dgm:spPr/>
    </dgm:pt>
    <dgm:pt modelId="{65769284-9217-4822-8FD8-3DA213D68874}" type="pres">
      <dgm:prSet presAssocID="{76B4B380-B520-4019-9E8C-A70F3570E1F2}" presName="sibTrans" presStyleCnt="0"/>
      <dgm:spPr/>
    </dgm:pt>
    <dgm:pt modelId="{23AD1BA6-2685-4447-B152-2D5B866B84EA}" type="pres">
      <dgm:prSet presAssocID="{C0890DF3-3879-4499-A1ED-07C479843C1C}" presName="compNode" presStyleCnt="0"/>
      <dgm:spPr/>
    </dgm:pt>
    <dgm:pt modelId="{D4F28806-DA63-4A7E-9EFE-7F8EB9CBDB23}" type="pres">
      <dgm:prSet presAssocID="{C0890DF3-3879-4499-A1ED-07C479843C1C}" presName="bgRect" presStyleLbl="bgShp" presStyleIdx="3" presStyleCnt="5"/>
      <dgm:spPr/>
    </dgm:pt>
    <dgm:pt modelId="{53F0A126-EC4D-4205-9109-3B9E279A963F}" type="pres">
      <dgm:prSet presAssocID="{C0890DF3-3879-4499-A1ED-07C479843C1C}"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B5DF14DB-1062-48A9-99AE-F00CAA6B8C8B}" type="pres">
      <dgm:prSet presAssocID="{C0890DF3-3879-4499-A1ED-07C479843C1C}" presName="spaceRect" presStyleCnt="0"/>
      <dgm:spPr/>
    </dgm:pt>
    <dgm:pt modelId="{93829EBF-8BEB-4EDE-AA92-6DD2C4F67E54}" type="pres">
      <dgm:prSet presAssocID="{C0890DF3-3879-4499-A1ED-07C479843C1C}" presName="parTx" presStyleLbl="revTx" presStyleIdx="3" presStyleCnt="5">
        <dgm:presLayoutVars>
          <dgm:chMax val="0"/>
          <dgm:chPref val="0"/>
        </dgm:presLayoutVars>
      </dgm:prSet>
      <dgm:spPr/>
    </dgm:pt>
    <dgm:pt modelId="{B35B3ACA-EAF7-4268-8BB0-785E657E6F1E}" type="pres">
      <dgm:prSet presAssocID="{BD0DC0C9-791D-4C2F-90D7-41C385C637B6}" presName="sibTrans" presStyleCnt="0"/>
      <dgm:spPr/>
    </dgm:pt>
    <dgm:pt modelId="{A822F157-EFD6-4788-82EB-5863C4341930}" type="pres">
      <dgm:prSet presAssocID="{BFA582DC-9CD0-4D9D-BC7B-FB28DF65BDB6}" presName="compNode" presStyleCnt="0"/>
      <dgm:spPr/>
    </dgm:pt>
    <dgm:pt modelId="{98090F03-ED08-4E1F-9C73-CE973451590E}" type="pres">
      <dgm:prSet presAssocID="{BFA582DC-9CD0-4D9D-BC7B-FB28DF65BDB6}" presName="bgRect" presStyleLbl="bgShp" presStyleIdx="4" presStyleCnt="5"/>
      <dgm:spPr/>
    </dgm:pt>
    <dgm:pt modelId="{B67D2B11-6E75-4591-974E-F73147C95957}" type="pres">
      <dgm:prSet presAssocID="{BFA582DC-9CD0-4D9D-BC7B-FB28DF65BDB6}"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apes"/>
        </a:ext>
      </dgm:extLst>
    </dgm:pt>
    <dgm:pt modelId="{7E16916F-A154-4B98-847F-5F764EC9EC3D}" type="pres">
      <dgm:prSet presAssocID="{BFA582DC-9CD0-4D9D-BC7B-FB28DF65BDB6}" presName="spaceRect" presStyleCnt="0"/>
      <dgm:spPr/>
    </dgm:pt>
    <dgm:pt modelId="{9CCFA35E-1227-4FB5-867A-DF3C6D99D1F1}" type="pres">
      <dgm:prSet presAssocID="{BFA582DC-9CD0-4D9D-BC7B-FB28DF65BDB6}" presName="parTx" presStyleLbl="revTx" presStyleIdx="4" presStyleCnt="5">
        <dgm:presLayoutVars>
          <dgm:chMax val="0"/>
          <dgm:chPref val="0"/>
        </dgm:presLayoutVars>
      </dgm:prSet>
      <dgm:spPr/>
    </dgm:pt>
  </dgm:ptLst>
  <dgm:cxnLst>
    <dgm:cxn modelId="{E3AA9103-A942-4A68-98FB-D5E1942EADCF}" srcId="{1E90CC52-0F5D-42EA-A9E3-8E911E9E8AB8}" destId="{C0890DF3-3879-4499-A1ED-07C479843C1C}" srcOrd="3" destOrd="0" parTransId="{514C0684-1AB4-4D92-BE43-A9FF87839169}" sibTransId="{BD0DC0C9-791D-4C2F-90D7-41C385C637B6}"/>
    <dgm:cxn modelId="{5DDB0616-3956-4C2E-9DC5-F448DE8BCC86}" srcId="{1E90CC52-0F5D-42EA-A9E3-8E911E9E8AB8}" destId="{A876485C-0D40-4924-A1C7-D7F398B167AE}" srcOrd="2" destOrd="0" parTransId="{1D7A2686-F418-4CC1-9052-F42732250A55}" sibTransId="{76B4B380-B520-4019-9E8C-A70F3570E1F2}"/>
    <dgm:cxn modelId="{0C178731-78EC-4402-AF13-90995624BB41}" type="presOf" srcId="{C0890DF3-3879-4499-A1ED-07C479843C1C}" destId="{93829EBF-8BEB-4EDE-AA92-6DD2C4F67E54}" srcOrd="0" destOrd="0" presId="urn:microsoft.com/office/officeart/2018/2/layout/IconVerticalSolidList"/>
    <dgm:cxn modelId="{52E2364B-6A54-4905-BE87-49CD55310D79}" type="presOf" srcId="{BFA582DC-9CD0-4D9D-BC7B-FB28DF65BDB6}" destId="{9CCFA35E-1227-4FB5-867A-DF3C6D99D1F1}" srcOrd="0" destOrd="0" presId="urn:microsoft.com/office/officeart/2018/2/layout/IconVerticalSolidList"/>
    <dgm:cxn modelId="{8D7FED4B-EDED-4A1E-A970-6FC38F9D4673}" srcId="{1E90CC52-0F5D-42EA-A9E3-8E911E9E8AB8}" destId="{BFA582DC-9CD0-4D9D-BC7B-FB28DF65BDB6}" srcOrd="4" destOrd="0" parTransId="{CA73EE20-F2BE-4CC9-B8B8-5BAD033F3FD5}" sibTransId="{0284871C-296E-4AF8-96BB-EB4B5B2C7FF4}"/>
    <dgm:cxn modelId="{FE4E187D-8DEC-46FA-8B0C-243ABA21CB03}" type="presOf" srcId="{A3260D76-8945-4F21-B417-2CFB8091BF7E}" destId="{3660F612-A8C9-46D1-8241-80F9526DAB35}" srcOrd="0" destOrd="0" presId="urn:microsoft.com/office/officeart/2018/2/layout/IconVerticalSolidList"/>
    <dgm:cxn modelId="{1FA7BA84-B7BF-49FC-92D1-3877AD84DA3C}" type="presOf" srcId="{A876485C-0D40-4924-A1C7-D7F398B167AE}" destId="{109B1A6A-D2CD-46B9-A913-D1D557FB01F0}" srcOrd="0" destOrd="0" presId="urn:microsoft.com/office/officeart/2018/2/layout/IconVerticalSolidList"/>
    <dgm:cxn modelId="{2C40EDB6-8DE8-42C4-82EB-DABBD06B3B3A}" srcId="{1E90CC52-0F5D-42EA-A9E3-8E911E9E8AB8}" destId="{A3260D76-8945-4F21-B417-2CFB8091BF7E}" srcOrd="0" destOrd="0" parTransId="{1E67CE24-BBF0-4B28-BD26-6BB81D5A175B}" sibTransId="{610C7DC4-2BBC-4437-A869-4EEA21D8540D}"/>
    <dgm:cxn modelId="{BF1224C5-E847-49B2-896E-764E7C154D92}" type="presOf" srcId="{1E90CC52-0F5D-42EA-A9E3-8E911E9E8AB8}" destId="{FB54FA28-BC55-410A-AC4F-AB9343F1B576}" srcOrd="0" destOrd="0" presId="urn:microsoft.com/office/officeart/2018/2/layout/IconVerticalSolidList"/>
    <dgm:cxn modelId="{11D119E4-AEE6-4F2B-9A43-E93A5B43851C}" srcId="{1E90CC52-0F5D-42EA-A9E3-8E911E9E8AB8}" destId="{BE3054F4-D00E-47E1-A5C4-27EE0E86835E}" srcOrd="1" destOrd="0" parTransId="{8AB65CDC-9BEB-4F23-9AD9-570584E5A410}" sibTransId="{B3585206-106E-4531-B0D4-2737B19F4681}"/>
    <dgm:cxn modelId="{A09371FC-B4D5-453D-8729-7FE74F210C69}" type="presOf" srcId="{BE3054F4-D00E-47E1-A5C4-27EE0E86835E}" destId="{6C5A3516-CB95-470A-B3D1-7C15BFFC45E9}" srcOrd="0" destOrd="0" presId="urn:microsoft.com/office/officeart/2018/2/layout/IconVerticalSolidList"/>
    <dgm:cxn modelId="{FE9FB55E-5580-4E4F-875C-747EEEB2F865}" type="presParOf" srcId="{FB54FA28-BC55-410A-AC4F-AB9343F1B576}" destId="{2ACA24E6-94EE-4CDC-903E-788506FFAE2E}" srcOrd="0" destOrd="0" presId="urn:microsoft.com/office/officeart/2018/2/layout/IconVerticalSolidList"/>
    <dgm:cxn modelId="{2DC080B6-9F6A-4EBF-8862-53179B3BEED4}" type="presParOf" srcId="{2ACA24E6-94EE-4CDC-903E-788506FFAE2E}" destId="{233D7803-AE37-497C-93F3-F7C4C4CD3643}" srcOrd="0" destOrd="0" presId="urn:microsoft.com/office/officeart/2018/2/layout/IconVerticalSolidList"/>
    <dgm:cxn modelId="{0D4A686C-E941-474E-BB04-E696B94616C8}" type="presParOf" srcId="{2ACA24E6-94EE-4CDC-903E-788506FFAE2E}" destId="{2597EF37-3DB9-4ED7-BD57-3409FBCC2216}" srcOrd="1" destOrd="0" presId="urn:microsoft.com/office/officeart/2018/2/layout/IconVerticalSolidList"/>
    <dgm:cxn modelId="{E3CAC645-C367-4EA4-B2FE-B95429D42F47}" type="presParOf" srcId="{2ACA24E6-94EE-4CDC-903E-788506FFAE2E}" destId="{ABB5BEA9-2070-4623-B4F3-36A9346AF29B}" srcOrd="2" destOrd="0" presId="urn:microsoft.com/office/officeart/2018/2/layout/IconVerticalSolidList"/>
    <dgm:cxn modelId="{065CFB5B-31AB-4D5A-A0C9-1C85C65421E0}" type="presParOf" srcId="{2ACA24E6-94EE-4CDC-903E-788506FFAE2E}" destId="{3660F612-A8C9-46D1-8241-80F9526DAB35}" srcOrd="3" destOrd="0" presId="urn:microsoft.com/office/officeart/2018/2/layout/IconVerticalSolidList"/>
    <dgm:cxn modelId="{2097149C-2DB7-475F-BA0C-DC72DF011B90}" type="presParOf" srcId="{FB54FA28-BC55-410A-AC4F-AB9343F1B576}" destId="{E0A1866A-EC6D-4337-A7B1-B53C5C69818D}" srcOrd="1" destOrd="0" presId="urn:microsoft.com/office/officeart/2018/2/layout/IconVerticalSolidList"/>
    <dgm:cxn modelId="{2420E37E-0F3D-4DB8-8A43-CB5FA13AE579}" type="presParOf" srcId="{FB54FA28-BC55-410A-AC4F-AB9343F1B576}" destId="{B4D51C60-63A9-4CFA-891D-31983CFF0029}" srcOrd="2" destOrd="0" presId="urn:microsoft.com/office/officeart/2018/2/layout/IconVerticalSolidList"/>
    <dgm:cxn modelId="{414F4E49-D2BE-4BD1-AA70-8979C1F119E2}" type="presParOf" srcId="{B4D51C60-63A9-4CFA-891D-31983CFF0029}" destId="{DC4418ED-7837-4068-B497-73573367672D}" srcOrd="0" destOrd="0" presId="urn:microsoft.com/office/officeart/2018/2/layout/IconVerticalSolidList"/>
    <dgm:cxn modelId="{7CF7EC53-ACAA-478A-AE0F-56085A7CAA10}" type="presParOf" srcId="{B4D51C60-63A9-4CFA-891D-31983CFF0029}" destId="{78CE35AC-00AA-4BEC-8853-A2A7E8B58C57}" srcOrd="1" destOrd="0" presId="urn:microsoft.com/office/officeart/2018/2/layout/IconVerticalSolidList"/>
    <dgm:cxn modelId="{D3B82362-9A15-443F-9193-F07B96AFB41E}" type="presParOf" srcId="{B4D51C60-63A9-4CFA-891D-31983CFF0029}" destId="{428A73BD-995D-40F3-AACF-FFF064722DD1}" srcOrd="2" destOrd="0" presId="urn:microsoft.com/office/officeart/2018/2/layout/IconVerticalSolidList"/>
    <dgm:cxn modelId="{8D925C7A-ACFD-4152-BB32-701D8641E06C}" type="presParOf" srcId="{B4D51C60-63A9-4CFA-891D-31983CFF0029}" destId="{6C5A3516-CB95-470A-B3D1-7C15BFFC45E9}" srcOrd="3" destOrd="0" presId="urn:microsoft.com/office/officeart/2018/2/layout/IconVerticalSolidList"/>
    <dgm:cxn modelId="{1F0856AA-5EDE-4C1D-B383-21715171ACA3}" type="presParOf" srcId="{FB54FA28-BC55-410A-AC4F-AB9343F1B576}" destId="{352ACEF5-89AE-4FE4-872E-93AEABC43637}" srcOrd="3" destOrd="0" presId="urn:microsoft.com/office/officeart/2018/2/layout/IconVerticalSolidList"/>
    <dgm:cxn modelId="{9812ED4F-8468-40AD-B9EF-763B28B9818C}" type="presParOf" srcId="{FB54FA28-BC55-410A-AC4F-AB9343F1B576}" destId="{2FFDD2D6-EE85-4DB6-86F3-A04397D04D8B}" srcOrd="4" destOrd="0" presId="urn:microsoft.com/office/officeart/2018/2/layout/IconVerticalSolidList"/>
    <dgm:cxn modelId="{D7D687BE-531A-400F-B049-38D8317E1BC0}" type="presParOf" srcId="{2FFDD2D6-EE85-4DB6-86F3-A04397D04D8B}" destId="{25BE9BB6-CB60-4DAB-9E87-4A56752CE7FD}" srcOrd="0" destOrd="0" presId="urn:microsoft.com/office/officeart/2018/2/layout/IconVerticalSolidList"/>
    <dgm:cxn modelId="{30532C6E-6539-4C0F-8C7B-56875E6B06D8}" type="presParOf" srcId="{2FFDD2D6-EE85-4DB6-86F3-A04397D04D8B}" destId="{F0110281-070C-4CC0-BBC4-244BF763523C}" srcOrd="1" destOrd="0" presId="urn:microsoft.com/office/officeart/2018/2/layout/IconVerticalSolidList"/>
    <dgm:cxn modelId="{3E265C5B-30E0-43FF-B800-670A267473A6}" type="presParOf" srcId="{2FFDD2D6-EE85-4DB6-86F3-A04397D04D8B}" destId="{75F469E3-F931-4B6B-95D6-17D9AB77235E}" srcOrd="2" destOrd="0" presId="urn:microsoft.com/office/officeart/2018/2/layout/IconVerticalSolidList"/>
    <dgm:cxn modelId="{76ED4D84-F2D0-48A7-AE17-2EAA44643C6D}" type="presParOf" srcId="{2FFDD2D6-EE85-4DB6-86F3-A04397D04D8B}" destId="{109B1A6A-D2CD-46B9-A913-D1D557FB01F0}" srcOrd="3" destOrd="0" presId="urn:microsoft.com/office/officeart/2018/2/layout/IconVerticalSolidList"/>
    <dgm:cxn modelId="{719FFA94-137B-41AF-8CAC-6290327A0AD4}" type="presParOf" srcId="{FB54FA28-BC55-410A-AC4F-AB9343F1B576}" destId="{65769284-9217-4822-8FD8-3DA213D68874}" srcOrd="5" destOrd="0" presId="urn:microsoft.com/office/officeart/2018/2/layout/IconVerticalSolidList"/>
    <dgm:cxn modelId="{84381EE9-5065-4067-A54C-A61E5954D4C1}" type="presParOf" srcId="{FB54FA28-BC55-410A-AC4F-AB9343F1B576}" destId="{23AD1BA6-2685-4447-B152-2D5B866B84EA}" srcOrd="6" destOrd="0" presId="urn:microsoft.com/office/officeart/2018/2/layout/IconVerticalSolidList"/>
    <dgm:cxn modelId="{96BDAB00-E860-409B-9757-DEF8597D7203}" type="presParOf" srcId="{23AD1BA6-2685-4447-B152-2D5B866B84EA}" destId="{D4F28806-DA63-4A7E-9EFE-7F8EB9CBDB23}" srcOrd="0" destOrd="0" presId="urn:microsoft.com/office/officeart/2018/2/layout/IconVerticalSolidList"/>
    <dgm:cxn modelId="{5965D724-5A0B-49FD-ACF6-FB66E2C44ED7}" type="presParOf" srcId="{23AD1BA6-2685-4447-B152-2D5B866B84EA}" destId="{53F0A126-EC4D-4205-9109-3B9E279A963F}" srcOrd="1" destOrd="0" presId="urn:microsoft.com/office/officeart/2018/2/layout/IconVerticalSolidList"/>
    <dgm:cxn modelId="{96A988CF-960A-4A90-998D-3A63712DA9E5}" type="presParOf" srcId="{23AD1BA6-2685-4447-B152-2D5B866B84EA}" destId="{B5DF14DB-1062-48A9-99AE-F00CAA6B8C8B}" srcOrd="2" destOrd="0" presId="urn:microsoft.com/office/officeart/2018/2/layout/IconVerticalSolidList"/>
    <dgm:cxn modelId="{6E4A12FE-6790-44E1-AE62-00B883960400}" type="presParOf" srcId="{23AD1BA6-2685-4447-B152-2D5B866B84EA}" destId="{93829EBF-8BEB-4EDE-AA92-6DD2C4F67E54}" srcOrd="3" destOrd="0" presId="urn:microsoft.com/office/officeart/2018/2/layout/IconVerticalSolidList"/>
    <dgm:cxn modelId="{88618E59-7D98-473C-8862-CABA9D2CFD1A}" type="presParOf" srcId="{FB54FA28-BC55-410A-AC4F-AB9343F1B576}" destId="{B35B3ACA-EAF7-4268-8BB0-785E657E6F1E}" srcOrd="7" destOrd="0" presId="urn:microsoft.com/office/officeart/2018/2/layout/IconVerticalSolidList"/>
    <dgm:cxn modelId="{94686DA1-4709-4C57-B894-C98DFE5212AD}" type="presParOf" srcId="{FB54FA28-BC55-410A-AC4F-AB9343F1B576}" destId="{A822F157-EFD6-4788-82EB-5863C4341930}" srcOrd="8" destOrd="0" presId="urn:microsoft.com/office/officeart/2018/2/layout/IconVerticalSolidList"/>
    <dgm:cxn modelId="{AFE46B95-3BB7-4D62-A825-EABB2325A14E}" type="presParOf" srcId="{A822F157-EFD6-4788-82EB-5863C4341930}" destId="{98090F03-ED08-4E1F-9C73-CE973451590E}" srcOrd="0" destOrd="0" presId="urn:microsoft.com/office/officeart/2018/2/layout/IconVerticalSolidList"/>
    <dgm:cxn modelId="{C101B39E-2D27-4939-A67C-78418571C275}" type="presParOf" srcId="{A822F157-EFD6-4788-82EB-5863C4341930}" destId="{B67D2B11-6E75-4591-974E-F73147C95957}" srcOrd="1" destOrd="0" presId="urn:microsoft.com/office/officeart/2018/2/layout/IconVerticalSolidList"/>
    <dgm:cxn modelId="{D2487E2E-7D0C-4A3B-B510-5CCAA9DCBF93}" type="presParOf" srcId="{A822F157-EFD6-4788-82EB-5863C4341930}" destId="{7E16916F-A154-4B98-847F-5F764EC9EC3D}" srcOrd="2" destOrd="0" presId="urn:microsoft.com/office/officeart/2018/2/layout/IconVerticalSolidList"/>
    <dgm:cxn modelId="{AD7967D4-50EF-4817-9DF3-601827CA5B03}" type="presParOf" srcId="{A822F157-EFD6-4788-82EB-5863C4341930}" destId="{9CCFA35E-1227-4FB5-867A-DF3C6D99D1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FF6D5-7184-494D-ABAA-662D8EA2EC1F}">
      <dsp:nvSpPr>
        <dsp:cNvPr id="0" name=""/>
        <dsp:cNvSpPr/>
      </dsp:nvSpPr>
      <dsp:spPr>
        <a:xfrm>
          <a:off x="0" y="531"/>
          <a:ext cx="11407487"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95308-F7A2-4EEA-9F3E-3CA25B61281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BC8E31-BF3A-4596-9989-C01DC811F038}">
      <dsp:nvSpPr>
        <dsp:cNvPr id="0" name=""/>
        <dsp:cNvSpPr/>
      </dsp:nvSpPr>
      <dsp:spPr>
        <a:xfrm>
          <a:off x="1435590" y="53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IE" sz="2500" kern="1200" dirty="0"/>
            <a:t>Most people living around Pompeii would have made a living directly or indirectly from farming.</a:t>
          </a:r>
          <a:endParaRPr lang="en-US" sz="2500" kern="1200" dirty="0"/>
        </a:p>
      </dsp:txBody>
      <dsp:txXfrm>
        <a:off x="1435590" y="531"/>
        <a:ext cx="9971896" cy="1242935"/>
      </dsp:txXfrm>
    </dsp:sp>
    <dsp:sp modelId="{0DCCC6A5-8045-4CF1-A554-2C3C9BE28C64}">
      <dsp:nvSpPr>
        <dsp:cNvPr id="0" name=""/>
        <dsp:cNvSpPr/>
      </dsp:nvSpPr>
      <dsp:spPr>
        <a:xfrm>
          <a:off x="0" y="1554201"/>
          <a:ext cx="11407487"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66EC50-CC65-46A7-BC6D-DD3415C7641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FC57A9-7CD7-4BC1-8F24-50B774FB28C2}">
      <dsp:nvSpPr>
        <dsp:cNvPr id="0" name=""/>
        <dsp:cNvSpPr/>
      </dsp:nvSpPr>
      <dsp:spPr>
        <a:xfrm>
          <a:off x="1435590" y="1554201"/>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IE" sz="2500" kern="1200"/>
            <a:t>The fertile soil enabled the growing to two main crops each year, possibly even a third minor crop in between.</a:t>
          </a:r>
          <a:endParaRPr lang="en-US" sz="2500" kern="1200"/>
        </a:p>
      </dsp:txBody>
      <dsp:txXfrm>
        <a:off x="1435590" y="1554201"/>
        <a:ext cx="9971896" cy="1242935"/>
      </dsp:txXfrm>
    </dsp:sp>
    <dsp:sp modelId="{6667C167-BF01-46F6-8D54-6A398B45BFAC}">
      <dsp:nvSpPr>
        <dsp:cNvPr id="0" name=""/>
        <dsp:cNvSpPr/>
      </dsp:nvSpPr>
      <dsp:spPr>
        <a:xfrm>
          <a:off x="0" y="3107870"/>
          <a:ext cx="11407487"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7BA6D-4BB4-45B2-ABEA-14138507EB7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0F989-3E33-41A2-B6FB-236F0DBD8022}">
      <dsp:nvSpPr>
        <dsp:cNvPr id="0" name=""/>
        <dsp:cNvSpPr/>
      </dsp:nvSpPr>
      <dsp:spPr>
        <a:xfrm>
          <a:off x="1435590" y="3107870"/>
          <a:ext cx="997189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IE" sz="2500" kern="1200" dirty="0"/>
            <a:t>The main crops grown: vines, olives, wheat, and barley (for bread). Some evidence of chickpeas, beans, and a special kind of cabbage too.</a:t>
          </a:r>
          <a:endParaRPr lang="en-US" sz="2500" kern="1200" dirty="0"/>
        </a:p>
      </dsp:txBody>
      <dsp:txXfrm>
        <a:off x="1435590" y="3107870"/>
        <a:ext cx="9971896"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15F9E-0899-4A47-934A-5200B5DB133A}">
      <dsp:nvSpPr>
        <dsp:cNvPr id="0" name=""/>
        <dsp:cNvSpPr/>
      </dsp:nvSpPr>
      <dsp:spPr>
        <a:xfrm>
          <a:off x="0" y="3543"/>
          <a:ext cx="10506456" cy="7547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98086-2F22-468D-B6CD-9CABF51A1353}">
      <dsp:nvSpPr>
        <dsp:cNvPr id="0" name=""/>
        <dsp:cNvSpPr/>
      </dsp:nvSpPr>
      <dsp:spPr>
        <a:xfrm>
          <a:off x="228303" y="173355"/>
          <a:ext cx="415097" cy="41509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376C79-4E11-4BB0-B0A0-220B735B48DB}">
      <dsp:nvSpPr>
        <dsp:cNvPr id="0" name=""/>
        <dsp:cNvSpPr/>
      </dsp:nvSpPr>
      <dsp:spPr>
        <a:xfrm>
          <a:off x="871704" y="3543"/>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711200">
            <a:lnSpc>
              <a:spcPct val="100000"/>
            </a:lnSpc>
            <a:spcBef>
              <a:spcPct val="0"/>
            </a:spcBef>
            <a:spcAft>
              <a:spcPct val="35000"/>
            </a:spcAft>
            <a:buNone/>
          </a:pPr>
          <a:r>
            <a:rPr lang="en-IE" sz="1600" kern="1200"/>
            <a:t>The city of Pompeii owned many of the shops which they rented to private citizens. Most shops were public owned, though there would have been some privately owned shops, baths, and inns.</a:t>
          </a:r>
          <a:endParaRPr lang="en-US" sz="1600" kern="1200"/>
        </a:p>
      </dsp:txBody>
      <dsp:txXfrm>
        <a:off x="871704" y="3543"/>
        <a:ext cx="9634751" cy="754722"/>
      </dsp:txXfrm>
    </dsp:sp>
    <dsp:sp modelId="{E340D3E3-D423-413D-9CA1-A931EBCC2780}">
      <dsp:nvSpPr>
        <dsp:cNvPr id="0" name=""/>
        <dsp:cNvSpPr/>
      </dsp:nvSpPr>
      <dsp:spPr>
        <a:xfrm>
          <a:off x="0" y="946946"/>
          <a:ext cx="10506456" cy="7547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BE1F8-06F1-401A-B730-21BEFF8A2166}">
      <dsp:nvSpPr>
        <dsp:cNvPr id="0" name=""/>
        <dsp:cNvSpPr/>
      </dsp:nvSpPr>
      <dsp:spPr>
        <a:xfrm>
          <a:off x="228303" y="1116759"/>
          <a:ext cx="415097" cy="41509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E6B863-28DF-4E48-835D-4669B536C94F}">
      <dsp:nvSpPr>
        <dsp:cNvPr id="0" name=""/>
        <dsp:cNvSpPr/>
      </dsp:nvSpPr>
      <dsp:spPr>
        <a:xfrm>
          <a:off x="871704" y="946946"/>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711200">
            <a:lnSpc>
              <a:spcPct val="100000"/>
            </a:lnSpc>
            <a:spcBef>
              <a:spcPct val="0"/>
            </a:spcBef>
            <a:spcAft>
              <a:spcPct val="35000"/>
            </a:spcAft>
            <a:buNone/>
          </a:pPr>
          <a:r>
            <a:rPr lang="en-IE" sz="1600" kern="1200" dirty="0"/>
            <a:t>These shops were often made by altering the private house to a new use. For instance, a retired centurion rented out premises in his house to an ex-soldier of his who was working as a cobbler.</a:t>
          </a:r>
          <a:endParaRPr lang="en-US" sz="1600" kern="1200" dirty="0"/>
        </a:p>
      </dsp:txBody>
      <dsp:txXfrm>
        <a:off x="871704" y="946946"/>
        <a:ext cx="9634751" cy="754722"/>
      </dsp:txXfrm>
    </dsp:sp>
    <dsp:sp modelId="{C064187E-4380-47E8-9471-F83F19C059CE}">
      <dsp:nvSpPr>
        <dsp:cNvPr id="0" name=""/>
        <dsp:cNvSpPr/>
      </dsp:nvSpPr>
      <dsp:spPr>
        <a:xfrm>
          <a:off x="0" y="1890350"/>
          <a:ext cx="10506456" cy="75472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5DF26-E086-4FE1-ACAD-B8DDCD10532B}">
      <dsp:nvSpPr>
        <dsp:cNvPr id="0" name=""/>
        <dsp:cNvSpPr/>
      </dsp:nvSpPr>
      <dsp:spPr>
        <a:xfrm>
          <a:off x="228303" y="2060163"/>
          <a:ext cx="415097" cy="41509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A3E269-DBC0-494C-A047-1C3BBCC26721}">
      <dsp:nvSpPr>
        <dsp:cNvPr id="0" name=""/>
        <dsp:cNvSpPr/>
      </dsp:nvSpPr>
      <dsp:spPr>
        <a:xfrm>
          <a:off x="871704" y="1890350"/>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711200">
            <a:lnSpc>
              <a:spcPct val="100000"/>
            </a:lnSpc>
            <a:spcBef>
              <a:spcPct val="0"/>
            </a:spcBef>
            <a:spcAft>
              <a:spcPct val="35000"/>
            </a:spcAft>
            <a:buNone/>
          </a:pPr>
          <a:r>
            <a:rPr lang="en-IE" sz="1600" kern="1200"/>
            <a:t>Marcus Vesonius Primus, a fuller, had the vats, ovens, and wheels used in his trade in his own house. </a:t>
          </a:r>
          <a:endParaRPr lang="en-US" sz="1600" kern="1200" dirty="0"/>
        </a:p>
      </dsp:txBody>
      <dsp:txXfrm>
        <a:off x="871704" y="1890350"/>
        <a:ext cx="9634751" cy="754722"/>
      </dsp:txXfrm>
    </dsp:sp>
    <dsp:sp modelId="{AAD554DF-2B1E-47EE-9B9B-05EB9ADA2C5F}">
      <dsp:nvSpPr>
        <dsp:cNvPr id="0" name=""/>
        <dsp:cNvSpPr/>
      </dsp:nvSpPr>
      <dsp:spPr>
        <a:xfrm>
          <a:off x="0" y="2833754"/>
          <a:ext cx="10506456" cy="75472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A9D26-B5EF-4127-8FAD-AA4D984078BF}">
      <dsp:nvSpPr>
        <dsp:cNvPr id="0" name=""/>
        <dsp:cNvSpPr/>
      </dsp:nvSpPr>
      <dsp:spPr>
        <a:xfrm>
          <a:off x="228303" y="3003566"/>
          <a:ext cx="415097" cy="41509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C5196-DE95-48A7-BD59-ECC4860217DE}">
      <dsp:nvSpPr>
        <dsp:cNvPr id="0" name=""/>
        <dsp:cNvSpPr/>
      </dsp:nvSpPr>
      <dsp:spPr>
        <a:xfrm>
          <a:off x="871704" y="2833754"/>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711200">
            <a:lnSpc>
              <a:spcPct val="100000"/>
            </a:lnSpc>
            <a:spcBef>
              <a:spcPct val="0"/>
            </a:spcBef>
            <a:spcAft>
              <a:spcPct val="35000"/>
            </a:spcAft>
            <a:buNone/>
          </a:pPr>
          <a:r>
            <a:rPr lang="en-IE" sz="1600" kern="1200" dirty="0"/>
            <a:t>A shop usually consisted of two rooms, a backroom used for living in and working in, and front room with a large opening on to the street where goods were sold. Shops selling similar goods would have been together</a:t>
          </a:r>
        </a:p>
      </dsp:txBody>
      <dsp:txXfrm>
        <a:off x="871704" y="2833754"/>
        <a:ext cx="9634751" cy="754722"/>
      </dsp:txXfrm>
    </dsp:sp>
    <dsp:sp modelId="{A221EA0D-8BC6-47FF-98D0-84CF0555D26D}">
      <dsp:nvSpPr>
        <dsp:cNvPr id="0" name=""/>
        <dsp:cNvSpPr/>
      </dsp:nvSpPr>
      <dsp:spPr>
        <a:xfrm>
          <a:off x="0" y="3777157"/>
          <a:ext cx="10506456" cy="75472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C53EE-E2A6-4870-9873-797556C1F402}">
      <dsp:nvSpPr>
        <dsp:cNvPr id="0" name=""/>
        <dsp:cNvSpPr/>
      </dsp:nvSpPr>
      <dsp:spPr>
        <a:xfrm>
          <a:off x="228303" y="3946970"/>
          <a:ext cx="415097" cy="41509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32082-DB43-4E22-87D9-5B257A53EED2}">
      <dsp:nvSpPr>
        <dsp:cNvPr id="0" name=""/>
        <dsp:cNvSpPr/>
      </dsp:nvSpPr>
      <dsp:spPr>
        <a:xfrm>
          <a:off x="871704" y="3777157"/>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711200">
            <a:lnSpc>
              <a:spcPct val="100000"/>
            </a:lnSpc>
            <a:spcBef>
              <a:spcPct val="0"/>
            </a:spcBef>
            <a:spcAft>
              <a:spcPct val="35000"/>
            </a:spcAft>
            <a:buNone/>
          </a:pPr>
          <a:r>
            <a:rPr lang="en-IE" sz="1600" kern="1200"/>
            <a:t>Advertisements would have been on the walls. An innkeeper wrote: ‘Once on of my hams is cooked and set before a customer, before he tastes it, he licks the saucepan in which it was cooked.’</a:t>
          </a:r>
          <a:endParaRPr lang="en-IE" sz="1600" kern="1200" dirty="0"/>
        </a:p>
      </dsp:txBody>
      <dsp:txXfrm>
        <a:off x="871704" y="3777157"/>
        <a:ext cx="9634751" cy="754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D7803-AE37-497C-93F3-F7C4C4CD3643}">
      <dsp:nvSpPr>
        <dsp:cNvPr id="0" name=""/>
        <dsp:cNvSpPr/>
      </dsp:nvSpPr>
      <dsp:spPr>
        <a:xfrm>
          <a:off x="0" y="4418"/>
          <a:ext cx="6248400" cy="9412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7EF37-3DB9-4ED7-BD57-3409FBCC2216}">
      <dsp:nvSpPr>
        <dsp:cNvPr id="0" name=""/>
        <dsp:cNvSpPr/>
      </dsp:nvSpPr>
      <dsp:spPr>
        <a:xfrm>
          <a:off x="284724" y="216197"/>
          <a:ext cx="517680" cy="51768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60F612-A8C9-46D1-8241-80F9526DAB35}">
      <dsp:nvSpPr>
        <dsp:cNvPr id="0" name=""/>
        <dsp:cNvSpPr/>
      </dsp:nvSpPr>
      <dsp:spPr>
        <a:xfrm>
          <a:off x="1087129" y="4418"/>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IE" sz="1700" kern="1200"/>
            <a:t>Inns would serve cooked meals as well as drink.</a:t>
          </a:r>
          <a:endParaRPr lang="en-US" sz="1700" kern="1200"/>
        </a:p>
      </dsp:txBody>
      <dsp:txXfrm>
        <a:off x="1087129" y="4418"/>
        <a:ext cx="5161270" cy="941237"/>
      </dsp:txXfrm>
    </dsp:sp>
    <dsp:sp modelId="{DC4418ED-7837-4068-B497-73573367672D}">
      <dsp:nvSpPr>
        <dsp:cNvPr id="0" name=""/>
        <dsp:cNvSpPr/>
      </dsp:nvSpPr>
      <dsp:spPr>
        <a:xfrm>
          <a:off x="0" y="1180965"/>
          <a:ext cx="6248400" cy="9412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E35AC-00AA-4BEC-8853-A2A7E8B58C57}">
      <dsp:nvSpPr>
        <dsp:cNvPr id="0" name=""/>
        <dsp:cNvSpPr/>
      </dsp:nvSpPr>
      <dsp:spPr>
        <a:xfrm>
          <a:off x="284724" y="1392744"/>
          <a:ext cx="517680" cy="51768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A3516-CB95-470A-B3D1-7C15BFFC45E9}">
      <dsp:nvSpPr>
        <dsp:cNvPr id="0" name=""/>
        <dsp:cNvSpPr/>
      </dsp:nvSpPr>
      <dsp:spPr>
        <a:xfrm>
          <a:off x="1087129" y="1180965"/>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IE" sz="1700" kern="1200"/>
            <a:t>Judging from their large numbers, these inns employed several hundred people.</a:t>
          </a:r>
          <a:endParaRPr lang="en-US" sz="1700" kern="1200"/>
        </a:p>
      </dsp:txBody>
      <dsp:txXfrm>
        <a:off x="1087129" y="1180965"/>
        <a:ext cx="5161270" cy="941237"/>
      </dsp:txXfrm>
    </dsp:sp>
    <dsp:sp modelId="{25BE9BB6-CB60-4DAB-9E87-4A56752CE7FD}">
      <dsp:nvSpPr>
        <dsp:cNvPr id="0" name=""/>
        <dsp:cNvSpPr/>
      </dsp:nvSpPr>
      <dsp:spPr>
        <a:xfrm>
          <a:off x="0" y="2357512"/>
          <a:ext cx="6248400" cy="9412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110281-070C-4CC0-BBC4-244BF763523C}">
      <dsp:nvSpPr>
        <dsp:cNvPr id="0" name=""/>
        <dsp:cNvSpPr/>
      </dsp:nvSpPr>
      <dsp:spPr>
        <a:xfrm>
          <a:off x="284724" y="2569291"/>
          <a:ext cx="517680" cy="51768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B1A6A-D2CD-46B9-A913-D1D557FB01F0}">
      <dsp:nvSpPr>
        <dsp:cNvPr id="0" name=""/>
        <dsp:cNvSpPr/>
      </dsp:nvSpPr>
      <dsp:spPr>
        <a:xfrm>
          <a:off x="1087129" y="2357512"/>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IE" sz="1700" kern="1200"/>
            <a:t>Inns advertised by a picture, perhaps of a gladiator or a painted notice.</a:t>
          </a:r>
          <a:endParaRPr lang="en-US" sz="1700" kern="1200"/>
        </a:p>
      </dsp:txBody>
      <dsp:txXfrm>
        <a:off x="1087129" y="2357512"/>
        <a:ext cx="5161270" cy="941237"/>
      </dsp:txXfrm>
    </dsp:sp>
    <dsp:sp modelId="{D4F28806-DA63-4A7E-9EFE-7F8EB9CBDB23}">
      <dsp:nvSpPr>
        <dsp:cNvPr id="0" name=""/>
        <dsp:cNvSpPr/>
      </dsp:nvSpPr>
      <dsp:spPr>
        <a:xfrm>
          <a:off x="0" y="3534059"/>
          <a:ext cx="6248400" cy="94123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0A126-EC4D-4205-9109-3B9E279A963F}">
      <dsp:nvSpPr>
        <dsp:cNvPr id="0" name=""/>
        <dsp:cNvSpPr/>
      </dsp:nvSpPr>
      <dsp:spPr>
        <a:xfrm>
          <a:off x="284724" y="3745838"/>
          <a:ext cx="517680" cy="51768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829EBF-8BEB-4EDE-AA92-6DD2C4F67E54}">
      <dsp:nvSpPr>
        <dsp:cNvPr id="0" name=""/>
        <dsp:cNvSpPr/>
      </dsp:nvSpPr>
      <dsp:spPr>
        <a:xfrm>
          <a:off x="1087129" y="3534059"/>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IE" sz="1700" kern="1200"/>
            <a:t>Pompeii was covered with notices painted on the walls of inns, shops, public buildings and eve private homes.</a:t>
          </a:r>
          <a:endParaRPr lang="en-US" sz="1700" kern="1200"/>
        </a:p>
      </dsp:txBody>
      <dsp:txXfrm>
        <a:off x="1087129" y="3534059"/>
        <a:ext cx="5161270" cy="941237"/>
      </dsp:txXfrm>
    </dsp:sp>
    <dsp:sp modelId="{98090F03-ED08-4E1F-9C73-CE973451590E}">
      <dsp:nvSpPr>
        <dsp:cNvPr id="0" name=""/>
        <dsp:cNvSpPr/>
      </dsp:nvSpPr>
      <dsp:spPr>
        <a:xfrm>
          <a:off x="0" y="4710606"/>
          <a:ext cx="6248400" cy="94123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D2B11-6E75-4591-974E-F73147C95957}">
      <dsp:nvSpPr>
        <dsp:cNvPr id="0" name=""/>
        <dsp:cNvSpPr/>
      </dsp:nvSpPr>
      <dsp:spPr>
        <a:xfrm>
          <a:off x="284724" y="4922384"/>
          <a:ext cx="517680" cy="517680"/>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FA35E-1227-4FB5-867A-DF3C6D99D1F1}">
      <dsp:nvSpPr>
        <dsp:cNvPr id="0" name=""/>
        <dsp:cNvSpPr/>
      </dsp:nvSpPr>
      <dsp:spPr>
        <a:xfrm>
          <a:off x="1087129" y="4710606"/>
          <a:ext cx="5161270" cy="941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14" tIns="99614" rIns="99614" bIns="99614" numCol="1" spcCol="1270" anchor="ctr" anchorCtr="0">
          <a:noAutofit/>
        </a:bodyPr>
        <a:lstStyle/>
        <a:p>
          <a:pPr marL="0" lvl="0" indent="0" algn="l" defTabSz="755650">
            <a:lnSpc>
              <a:spcPct val="90000"/>
            </a:lnSpc>
            <a:spcBef>
              <a:spcPct val="0"/>
            </a:spcBef>
            <a:spcAft>
              <a:spcPct val="35000"/>
            </a:spcAft>
            <a:buNone/>
          </a:pPr>
          <a:r>
            <a:rPr lang="en-IE" sz="1700" kern="1200"/>
            <a:t>Often the prices of wines or goods were shown.</a:t>
          </a:r>
          <a:endParaRPr lang="en-US" sz="1700" kern="1200"/>
        </a:p>
      </dsp:txBody>
      <dsp:txXfrm>
        <a:off x="1087129" y="4710606"/>
        <a:ext cx="5161270" cy="9412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D257-C656-4451-963B-86444AEB73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D304041-C777-44D5-9693-899DAD5F3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69C0155-A423-4969-963D-A111A12AFEF5}"/>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5" name="Footer Placeholder 4">
            <a:extLst>
              <a:ext uri="{FF2B5EF4-FFF2-40B4-BE49-F238E27FC236}">
                <a16:creationId xmlns:a16="http://schemas.microsoft.com/office/drawing/2014/main" id="{658C04AE-F008-40D3-AA8D-C21BB40A585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D853A52-FFDB-4AAD-A1B5-1C01FE8E90D3}"/>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341991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D2A0-77B4-414C-9CB8-E1FB1240112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9473C73-26A3-4D35-ACCF-55371B4669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7870518-F24E-4B07-9CB6-68EE2F8EB31E}"/>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5" name="Footer Placeholder 4">
            <a:extLst>
              <a:ext uri="{FF2B5EF4-FFF2-40B4-BE49-F238E27FC236}">
                <a16:creationId xmlns:a16="http://schemas.microsoft.com/office/drawing/2014/main" id="{CFBEAAC3-61C2-420F-8A6C-955147CE513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9FA2D3B-4359-4C18-AC95-3CB4DC50F6CA}"/>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8911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7D1B7-8330-4BD0-A517-131FD8937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275BC6-914A-42AA-BCB6-BDEE3D2F9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39EE2A6-6680-49BD-9B4C-2379E23CAB3C}"/>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5" name="Footer Placeholder 4">
            <a:extLst>
              <a:ext uri="{FF2B5EF4-FFF2-40B4-BE49-F238E27FC236}">
                <a16:creationId xmlns:a16="http://schemas.microsoft.com/office/drawing/2014/main" id="{8B65C8B4-6E60-40F0-8DF3-2134A77DA79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A03EB33-7745-4CAE-AFB8-916A05A97125}"/>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311783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6AE6A-D41B-43EF-BC78-4293D19DD61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9BF736C-501D-4102-B7F5-6F612F08F1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57DD9BA-7F24-49AE-AEB8-71F618ABF459}"/>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5" name="Footer Placeholder 4">
            <a:extLst>
              <a:ext uri="{FF2B5EF4-FFF2-40B4-BE49-F238E27FC236}">
                <a16:creationId xmlns:a16="http://schemas.microsoft.com/office/drawing/2014/main" id="{62F9E607-09E4-45D7-A553-ABF3C2C818A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B940A6D-4834-4E7A-A95D-885C9B813BB6}"/>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121839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D505-8E5C-4975-9224-63E957F62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F5DD696-3A4F-4AA5-9D65-886E77542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563DFF-A5F3-4AF2-88A8-D1AA0B12D2FF}"/>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5" name="Footer Placeholder 4">
            <a:extLst>
              <a:ext uri="{FF2B5EF4-FFF2-40B4-BE49-F238E27FC236}">
                <a16:creationId xmlns:a16="http://schemas.microsoft.com/office/drawing/2014/main" id="{E142BBE7-B32A-41BB-91A0-0F53C4219B5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2B7F8DB-B6D0-4D5B-8E40-0C8A99EFBE05}"/>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341275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2601-031C-4A2C-BE70-7A41CF19686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55E88B9-8963-429E-894C-0EF9BC8CD7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4599400-A4A5-4448-84CE-91D6ECB42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2BF05F0E-A7D8-4FEB-9378-3F88AAA433F0}"/>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6" name="Footer Placeholder 5">
            <a:extLst>
              <a:ext uri="{FF2B5EF4-FFF2-40B4-BE49-F238E27FC236}">
                <a16:creationId xmlns:a16="http://schemas.microsoft.com/office/drawing/2014/main" id="{95924CC4-E056-4D48-8075-3DA5A637962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6A4F59E-E323-40EA-91E9-0E925ECE737F}"/>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86096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2AD9-2D9C-4B76-87D6-077A0071B5C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C876D8C-60BA-4C13-9058-269D0E0A55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74D47-2172-477B-82D0-8B2CB8AFB1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4E8A878-B033-46B5-953C-6D9EFEA718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8E7BB6-BA20-4185-9965-F694E44050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AFCC9E7-AA3F-4506-9D52-B9ED0CAB84E7}"/>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8" name="Footer Placeholder 7">
            <a:extLst>
              <a:ext uri="{FF2B5EF4-FFF2-40B4-BE49-F238E27FC236}">
                <a16:creationId xmlns:a16="http://schemas.microsoft.com/office/drawing/2014/main" id="{D6B32396-4860-46FD-B183-8E5E00171DF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33D4B4A6-7BB8-4018-9665-2E0DB624ECC5}"/>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264716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FA35-DBAE-4E01-AE1A-97AB03AA523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1749A3B-52A9-4E42-A17D-A1A122B9D543}"/>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4" name="Footer Placeholder 3">
            <a:extLst>
              <a:ext uri="{FF2B5EF4-FFF2-40B4-BE49-F238E27FC236}">
                <a16:creationId xmlns:a16="http://schemas.microsoft.com/office/drawing/2014/main" id="{E3E6B7AF-0A19-47CC-B46D-AE3289780E4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1F2D62C-6D6A-4B57-9124-AD372C8C7376}"/>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189242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D9172-B1F5-48A2-9F87-22B45A6E5401}"/>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3" name="Footer Placeholder 2">
            <a:extLst>
              <a:ext uri="{FF2B5EF4-FFF2-40B4-BE49-F238E27FC236}">
                <a16:creationId xmlns:a16="http://schemas.microsoft.com/office/drawing/2014/main" id="{23AFBFFD-4864-414C-86B8-3D18A66FFDA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55EC005-E22F-4359-8557-A2262AE39A7E}"/>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176006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317A-DBA1-464B-AF96-3BC5F50E2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D1C12C1-0494-45C2-B77D-C7C075EC04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A6BC79B-1EF8-46E6-A4DD-8BD241ECA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AE2CE9-DC3C-4BC1-A6FB-57FEF2483E8A}"/>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6" name="Footer Placeholder 5">
            <a:extLst>
              <a:ext uri="{FF2B5EF4-FFF2-40B4-BE49-F238E27FC236}">
                <a16:creationId xmlns:a16="http://schemas.microsoft.com/office/drawing/2014/main" id="{DC831A1C-275A-4081-8D98-CA0BF81E0A3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EF5057B-5C79-493F-9AF3-0BE697B12269}"/>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77674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9EF4-FEAD-4BC7-BB61-2CC95F943D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7D5923B-AB80-4270-B46C-41BA9D35D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6231AEE-F995-486A-84C6-DE776F01D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A2559-CB3F-49D0-AC0E-F7A6CD8B6CF1}"/>
              </a:ext>
            </a:extLst>
          </p:cNvPr>
          <p:cNvSpPr>
            <a:spLocks noGrp="1"/>
          </p:cNvSpPr>
          <p:nvPr>
            <p:ph type="dt" sz="half" idx="10"/>
          </p:nvPr>
        </p:nvSpPr>
        <p:spPr/>
        <p:txBody>
          <a:bodyPr/>
          <a:lstStyle/>
          <a:p>
            <a:fld id="{B37509C3-8BA2-4C20-AE22-B6859CD23405}" type="datetimeFigureOut">
              <a:rPr lang="en-IE" smtClean="0"/>
              <a:t>19/02/2021</a:t>
            </a:fld>
            <a:endParaRPr lang="en-IE"/>
          </a:p>
        </p:txBody>
      </p:sp>
      <p:sp>
        <p:nvSpPr>
          <p:cNvPr id="6" name="Footer Placeholder 5">
            <a:extLst>
              <a:ext uri="{FF2B5EF4-FFF2-40B4-BE49-F238E27FC236}">
                <a16:creationId xmlns:a16="http://schemas.microsoft.com/office/drawing/2014/main" id="{4D9C07F5-B153-4A46-969C-E1A763A5820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E879BD4-0ED3-439B-8E0A-C5AB317E2012}"/>
              </a:ext>
            </a:extLst>
          </p:cNvPr>
          <p:cNvSpPr>
            <a:spLocks noGrp="1"/>
          </p:cNvSpPr>
          <p:nvPr>
            <p:ph type="sldNum" sz="quarter" idx="12"/>
          </p:nvPr>
        </p:nvSpPr>
        <p:spPr/>
        <p:txBody>
          <a:bodyPr/>
          <a:lstStyle/>
          <a:p>
            <a:fld id="{9D9C3447-C8DB-411D-8B52-062EBE66B8FB}" type="slidenum">
              <a:rPr lang="en-IE" smtClean="0"/>
              <a:t>‹#›</a:t>
            </a:fld>
            <a:endParaRPr lang="en-IE"/>
          </a:p>
        </p:txBody>
      </p:sp>
    </p:spTree>
    <p:extLst>
      <p:ext uri="{BB962C8B-B14F-4D97-AF65-F5344CB8AC3E}">
        <p14:creationId xmlns:p14="http://schemas.microsoft.com/office/powerpoint/2010/main" val="116922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EA8BDD-101A-4BD4-81AF-E511C7BCC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C774F65-00E1-487E-8446-853F7966C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D0A4ED9-E07E-49A9-BFEB-83E543A7A9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509C3-8BA2-4C20-AE22-B6859CD23405}" type="datetimeFigureOut">
              <a:rPr lang="en-IE" smtClean="0"/>
              <a:t>19/02/2021</a:t>
            </a:fld>
            <a:endParaRPr lang="en-IE"/>
          </a:p>
        </p:txBody>
      </p:sp>
      <p:sp>
        <p:nvSpPr>
          <p:cNvPr id="5" name="Footer Placeholder 4">
            <a:extLst>
              <a:ext uri="{FF2B5EF4-FFF2-40B4-BE49-F238E27FC236}">
                <a16:creationId xmlns:a16="http://schemas.microsoft.com/office/drawing/2014/main" id="{9404DC8C-D0AD-4986-AD7D-FAAB0ACE7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35A43ED-AECA-42AA-A757-FA477BE987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C3447-C8DB-411D-8B52-062EBE66B8FB}" type="slidenum">
              <a:rPr lang="en-IE" smtClean="0"/>
              <a:t>‹#›</a:t>
            </a:fld>
            <a:endParaRPr lang="en-IE"/>
          </a:p>
        </p:txBody>
      </p:sp>
    </p:spTree>
    <p:extLst>
      <p:ext uri="{BB962C8B-B14F-4D97-AF65-F5344CB8AC3E}">
        <p14:creationId xmlns:p14="http://schemas.microsoft.com/office/powerpoint/2010/main" val="2804452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abric, rug&#10;&#10;Description automatically generated">
            <a:extLst>
              <a:ext uri="{FF2B5EF4-FFF2-40B4-BE49-F238E27FC236}">
                <a16:creationId xmlns:a16="http://schemas.microsoft.com/office/drawing/2014/main" id="{9DDA5F7C-AC92-432A-9DB0-1F61CB585496}"/>
              </a:ext>
            </a:extLst>
          </p:cNvPr>
          <p:cNvPicPr>
            <a:picLocks noChangeAspect="1"/>
          </p:cNvPicPr>
          <p:nvPr/>
        </p:nvPicPr>
        <p:blipFill rotWithShape="1">
          <a:blip r:embed="rId2">
            <a:extLst>
              <a:ext uri="{28A0092B-C50C-407E-A947-70E740481C1C}">
                <a14:useLocalDpi xmlns:a14="http://schemas.microsoft.com/office/drawing/2010/main" val="0"/>
              </a:ext>
            </a:extLst>
          </a:blip>
          <a:srcRect r="-1" b="684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4A968-92A9-4948-B616-ABF18BAD1D16}"/>
              </a:ext>
            </a:extLst>
          </p:cNvPr>
          <p:cNvSpPr>
            <a:spLocks noGrp="1"/>
          </p:cNvSpPr>
          <p:nvPr>
            <p:ph type="ctrTitle"/>
          </p:nvPr>
        </p:nvSpPr>
        <p:spPr>
          <a:xfrm>
            <a:off x="477981" y="1122363"/>
            <a:ext cx="4023360" cy="3204134"/>
          </a:xfrm>
        </p:spPr>
        <p:txBody>
          <a:bodyPr anchor="b">
            <a:normAutofit/>
          </a:bodyPr>
          <a:lstStyle/>
          <a:p>
            <a:pPr algn="l"/>
            <a:r>
              <a:rPr lang="en-IE" sz="4800"/>
              <a:t>Professions and Politics</a:t>
            </a:r>
          </a:p>
        </p:txBody>
      </p:sp>
      <p:sp>
        <p:nvSpPr>
          <p:cNvPr id="3" name="Subtitle 2">
            <a:extLst>
              <a:ext uri="{FF2B5EF4-FFF2-40B4-BE49-F238E27FC236}">
                <a16:creationId xmlns:a16="http://schemas.microsoft.com/office/drawing/2014/main" id="{04F8CA4C-8808-4E3A-85C5-7B3B92494FDA}"/>
              </a:ext>
            </a:extLst>
          </p:cNvPr>
          <p:cNvSpPr>
            <a:spLocks noGrp="1"/>
          </p:cNvSpPr>
          <p:nvPr>
            <p:ph type="subTitle" idx="1"/>
          </p:nvPr>
        </p:nvSpPr>
        <p:spPr>
          <a:xfrm>
            <a:off x="477980" y="4872922"/>
            <a:ext cx="4023359" cy="1208141"/>
          </a:xfrm>
        </p:spPr>
        <p:txBody>
          <a:bodyPr>
            <a:normAutofit/>
          </a:bodyPr>
          <a:lstStyle/>
          <a:p>
            <a:pPr algn="l"/>
            <a:r>
              <a:rPr lang="en-IE" sz="2000"/>
              <a:t>- Pompeii</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7959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owl&#10;&#10;Description automatically generated">
            <a:extLst>
              <a:ext uri="{FF2B5EF4-FFF2-40B4-BE49-F238E27FC236}">
                <a16:creationId xmlns:a16="http://schemas.microsoft.com/office/drawing/2014/main" id="{1FF9E3E0-7628-4168-9E5E-361C66282B71}"/>
              </a:ext>
            </a:extLst>
          </p:cNvPr>
          <p:cNvPicPr>
            <a:picLocks noChangeAspect="1"/>
          </p:cNvPicPr>
          <p:nvPr/>
        </p:nvPicPr>
        <p:blipFill rotWithShape="1">
          <a:blip r:embed="rId2">
            <a:extLst>
              <a:ext uri="{28A0092B-C50C-407E-A947-70E740481C1C}">
                <a14:useLocalDpi xmlns:a14="http://schemas.microsoft.com/office/drawing/2010/main" val="0"/>
              </a:ext>
            </a:extLst>
          </a:blip>
          <a:srcRect t="4135" r="4" b="4"/>
          <a:stretch/>
        </p:blipFill>
        <p:spPr>
          <a:xfrm>
            <a:off x="641276" y="643467"/>
            <a:ext cx="4013020" cy="2702558"/>
          </a:xfrm>
          <a:prstGeom prst="rect">
            <a:avLst/>
          </a:prstGeom>
        </p:spPr>
      </p:pic>
      <p:pic>
        <p:nvPicPr>
          <p:cNvPr id="9" name="Picture 8" descr="A picture containing sitting, old, banana, table&#10;&#10;Description automatically generated">
            <a:extLst>
              <a:ext uri="{FF2B5EF4-FFF2-40B4-BE49-F238E27FC236}">
                <a16:creationId xmlns:a16="http://schemas.microsoft.com/office/drawing/2014/main" id="{80FFEFC9-C8A2-4C06-B711-550FE1068E35}"/>
              </a:ext>
            </a:extLst>
          </p:cNvPr>
          <p:cNvPicPr>
            <a:picLocks noChangeAspect="1"/>
          </p:cNvPicPr>
          <p:nvPr/>
        </p:nvPicPr>
        <p:blipFill rotWithShape="1">
          <a:blip r:embed="rId3">
            <a:extLst>
              <a:ext uri="{28A0092B-C50C-407E-A947-70E740481C1C}">
                <a14:useLocalDpi xmlns:a14="http://schemas.microsoft.com/office/drawing/2010/main" val="0"/>
              </a:ext>
            </a:extLst>
          </a:blip>
          <a:srcRect r="5849"/>
          <a:stretch/>
        </p:blipFill>
        <p:spPr>
          <a:xfrm>
            <a:off x="643467" y="3509433"/>
            <a:ext cx="4010830" cy="2705099"/>
          </a:xfrm>
          <a:prstGeom prst="rect">
            <a:avLst/>
          </a:prstGeom>
        </p:spPr>
      </p:pic>
      <p:pic>
        <p:nvPicPr>
          <p:cNvPr id="7" name="Picture 6" descr="A picture containing building, person, standing, old&#10;&#10;Description automatically generated">
            <a:extLst>
              <a:ext uri="{FF2B5EF4-FFF2-40B4-BE49-F238E27FC236}">
                <a16:creationId xmlns:a16="http://schemas.microsoft.com/office/drawing/2014/main" id="{D5917DB9-59E7-4264-B7D1-70F0B68F07BB}"/>
              </a:ext>
            </a:extLst>
          </p:cNvPr>
          <p:cNvPicPr>
            <a:picLocks noChangeAspect="1"/>
          </p:cNvPicPr>
          <p:nvPr/>
        </p:nvPicPr>
        <p:blipFill rotWithShape="1">
          <a:blip r:embed="rId4">
            <a:extLst>
              <a:ext uri="{28A0092B-C50C-407E-A947-70E740481C1C}">
                <a14:useLocalDpi xmlns:a14="http://schemas.microsoft.com/office/drawing/2010/main" val="0"/>
              </a:ext>
            </a:extLst>
          </a:blip>
          <a:srcRect t="22063" b="4918"/>
          <a:stretch/>
        </p:blipFill>
        <p:spPr>
          <a:xfrm>
            <a:off x="4812633" y="643467"/>
            <a:ext cx="6735900" cy="5571066"/>
          </a:xfrm>
          <a:prstGeom prst="rect">
            <a:avLst/>
          </a:prstGeom>
        </p:spPr>
      </p:pic>
    </p:spTree>
    <p:extLst>
      <p:ext uri="{BB962C8B-B14F-4D97-AF65-F5344CB8AC3E}">
        <p14:creationId xmlns:p14="http://schemas.microsoft.com/office/powerpoint/2010/main" val="219141120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0E9901-C4C7-429D-B3D3-0D7B0C087233}"/>
              </a:ext>
            </a:extLst>
          </p:cNvPr>
          <p:cNvSpPr>
            <a:spLocks noGrp="1"/>
          </p:cNvSpPr>
          <p:nvPr>
            <p:ph type="title"/>
          </p:nvPr>
        </p:nvSpPr>
        <p:spPr>
          <a:xfrm>
            <a:off x="762000" y="559678"/>
            <a:ext cx="3567915" cy="4952492"/>
          </a:xfrm>
        </p:spPr>
        <p:txBody>
          <a:bodyPr>
            <a:normAutofit/>
          </a:bodyPr>
          <a:lstStyle/>
          <a:p>
            <a:r>
              <a:rPr lang="en-IE">
                <a:solidFill>
                  <a:schemeClr val="bg1"/>
                </a:solidFill>
              </a:rPr>
              <a:t>Inns</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57B4413-D169-4DCB-88C4-F48B0B363CEA}"/>
              </a:ext>
            </a:extLst>
          </p:cNvPr>
          <p:cNvGraphicFramePr>
            <a:graphicFrameLocks noGrp="1"/>
          </p:cNvGraphicFramePr>
          <p:nvPr>
            <p:ph idx="1"/>
            <p:extLst>
              <p:ext uri="{D42A27DB-BD31-4B8C-83A1-F6EECF244321}">
                <p14:modId xmlns:p14="http://schemas.microsoft.com/office/powerpoint/2010/main" val="2153222907"/>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70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D643-4C5D-4C12-B57B-5AF963CF8E8C}"/>
              </a:ext>
            </a:extLst>
          </p:cNvPr>
          <p:cNvSpPr>
            <a:spLocks noGrp="1"/>
          </p:cNvSpPr>
          <p:nvPr>
            <p:ph type="title"/>
          </p:nvPr>
        </p:nvSpPr>
        <p:spPr>
          <a:xfrm>
            <a:off x="762001" y="803325"/>
            <a:ext cx="5314536" cy="1325563"/>
          </a:xfrm>
        </p:spPr>
        <p:txBody>
          <a:bodyPr>
            <a:normAutofit/>
          </a:bodyPr>
          <a:lstStyle/>
          <a:p>
            <a:r>
              <a:rPr lang="en-IE" dirty="0"/>
              <a:t>Other Shops/Trades:</a:t>
            </a:r>
          </a:p>
        </p:txBody>
      </p:sp>
      <p:sp>
        <p:nvSpPr>
          <p:cNvPr id="3" name="Content Placeholder 2">
            <a:extLst>
              <a:ext uri="{FF2B5EF4-FFF2-40B4-BE49-F238E27FC236}">
                <a16:creationId xmlns:a16="http://schemas.microsoft.com/office/drawing/2014/main" id="{7CE83461-6365-49AB-93E2-8CBADCEFF6DA}"/>
              </a:ext>
            </a:extLst>
          </p:cNvPr>
          <p:cNvSpPr>
            <a:spLocks noGrp="1"/>
          </p:cNvSpPr>
          <p:nvPr>
            <p:ph idx="1"/>
          </p:nvPr>
        </p:nvSpPr>
        <p:spPr>
          <a:xfrm>
            <a:off x="762000" y="2279018"/>
            <a:ext cx="5314543" cy="3375920"/>
          </a:xfrm>
        </p:spPr>
        <p:txBody>
          <a:bodyPr anchor="t">
            <a:normAutofit/>
          </a:bodyPr>
          <a:lstStyle/>
          <a:p>
            <a:r>
              <a:rPr lang="en-IE" sz="1800"/>
              <a:t>Other industries included butchers, wineshops, potters, leatherworkers, ironmongers, coppersmiths – there was even a </a:t>
            </a:r>
            <a:r>
              <a:rPr lang="en-IE" sz="1800" i="1"/>
              <a:t>garum</a:t>
            </a:r>
            <a:r>
              <a:rPr lang="en-IE" sz="1800"/>
              <a:t> shop.</a:t>
            </a:r>
          </a:p>
          <a:p>
            <a:r>
              <a:rPr lang="en-IE" sz="1800"/>
              <a:t>Further to the inns their were also brothels in Pompeii. One was owned by a woman called Asellina upstairs in her tavern. </a:t>
            </a:r>
          </a:p>
          <a:p>
            <a:r>
              <a:rPr lang="en-IE" sz="1800"/>
              <a:t>An inn sign with a phallus might indicate that prostitutes could be hired out there.</a:t>
            </a:r>
          </a:p>
          <a:p>
            <a:r>
              <a:rPr lang="en-IE" sz="1800"/>
              <a:t>Cheaper brothels would have only had small cubicles separated by curtains with obscene paintings on the walls.</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3CE94EF-41CC-44BD-97A7-280500D24D05}"/>
              </a:ext>
            </a:extLst>
          </p:cNvPr>
          <p:cNvPicPr>
            <a:picLocks noChangeAspect="1"/>
          </p:cNvPicPr>
          <p:nvPr/>
        </p:nvPicPr>
        <p:blipFill rotWithShape="1">
          <a:blip r:embed="rId2"/>
          <a:srcRect l="7885" r="2739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49174089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6F96E13-A2BF-40E3-951A-30156D0A2B89}"/>
              </a:ext>
            </a:extLst>
          </p:cNvPr>
          <p:cNvSpPr>
            <a:spLocks noGrp="1"/>
          </p:cNvSpPr>
          <p:nvPr>
            <p:ph type="title"/>
          </p:nvPr>
        </p:nvSpPr>
        <p:spPr>
          <a:xfrm>
            <a:off x="1047280" y="759805"/>
            <a:ext cx="10306520" cy="1325563"/>
          </a:xfrm>
        </p:spPr>
        <p:txBody>
          <a:bodyPr>
            <a:normAutofit/>
          </a:bodyPr>
          <a:lstStyle/>
          <a:p>
            <a:r>
              <a:rPr lang="en-IE" sz="4000">
                <a:solidFill>
                  <a:srgbClr val="FFFFFF"/>
                </a:solidFill>
              </a:rPr>
              <a:t>Keeping Accounts</a:t>
            </a:r>
          </a:p>
        </p:txBody>
      </p:sp>
      <p:sp>
        <p:nvSpPr>
          <p:cNvPr id="3" name="Content Placeholder 2">
            <a:extLst>
              <a:ext uri="{FF2B5EF4-FFF2-40B4-BE49-F238E27FC236}">
                <a16:creationId xmlns:a16="http://schemas.microsoft.com/office/drawing/2014/main" id="{96824F41-AD62-43DF-B699-99A87C31E866}"/>
              </a:ext>
            </a:extLst>
          </p:cNvPr>
          <p:cNvSpPr>
            <a:spLocks noGrp="1"/>
          </p:cNvSpPr>
          <p:nvPr>
            <p:ph idx="1"/>
          </p:nvPr>
        </p:nvSpPr>
        <p:spPr>
          <a:xfrm>
            <a:off x="1424904" y="2494450"/>
            <a:ext cx="4668205" cy="4363550"/>
          </a:xfrm>
        </p:spPr>
        <p:txBody>
          <a:bodyPr>
            <a:normAutofit fontScale="92500"/>
          </a:bodyPr>
          <a:lstStyle/>
          <a:p>
            <a:r>
              <a:rPr lang="en-IE" sz="1800" dirty="0"/>
              <a:t>Pompeii was wealthy. So many bankers and money changers would have set up stalls in the forum.</a:t>
            </a:r>
          </a:p>
          <a:p>
            <a:r>
              <a:rPr lang="en-IE" sz="1800" dirty="0"/>
              <a:t>We have an illustration of a one, L. </a:t>
            </a:r>
            <a:r>
              <a:rPr lang="en-IE" sz="1800" dirty="0" err="1"/>
              <a:t>Caecilius</a:t>
            </a:r>
            <a:r>
              <a:rPr lang="en-IE" sz="1800" dirty="0"/>
              <a:t> </a:t>
            </a:r>
            <a:r>
              <a:rPr lang="en-IE" sz="1800" dirty="0" err="1"/>
              <a:t>Jucundus</a:t>
            </a:r>
            <a:r>
              <a:rPr lang="en-IE" sz="1800" dirty="0"/>
              <a:t>. 127 of his tablets were found – most of them business receipts or </a:t>
            </a:r>
            <a:r>
              <a:rPr lang="en-IE" sz="1800" i="1" dirty="0" err="1"/>
              <a:t>presciptio</a:t>
            </a:r>
            <a:r>
              <a:rPr lang="en-IE" sz="1800" dirty="0"/>
              <a:t> in Latin.</a:t>
            </a:r>
          </a:p>
          <a:p>
            <a:r>
              <a:rPr lang="en-IE" sz="1800" dirty="0"/>
              <a:t>Most of these were made of three pieces of wood (13cm by 7.5cm) joined at the edge to form a book of 6 pages. 1 and 6 were covers; 2, 3 and 5 were hollowed out, filled with wax and written on with a stylus.</a:t>
            </a:r>
          </a:p>
          <a:p>
            <a:r>
              <a:rPr lang="en-IE" sz="1800" dirty="0"/>
              <a:t>The receipts were written on pages 2 and 3, and the seals of witnesses in was were fixed over the groove in the middle of page 4 (holding the wood together). Signatures were beside the seals. A summary of the receipt was on page 5.</a:t>
            </a:r>
          </a:p>
        </p:txBody>
      </p:sp>
      <p:pic>
        <p:nvPicPr>
          <p:cNvPr id="5" name="Picture 4">
            <a:extLst>
              <a:ext uri="{FF2B5EF4-FFF2-40B4-BE49-F238E27FC236}">
                <a16:creationId xmlns:a16="http://schemas.microsoft.com/office/drawing/2014/main" id="{CE68F73B-FD80-4F43-8F7F-DD49DA7FF02E}"/>
              </a:ext>
            </a:extLst>
          </p:cNvPr>
          <p:cNvPicPr>
            <a:picLocks noChangeAspect="1"/>
          </p:cNvPicPr>
          <p:nvPr/>
        </p:nvPicPr>
        <p:blipFill rotWithShape="1">
          <a:blip r:embed="rId2"/>
          <a:srcRect r="2" b="1842"/>
          <a:stretch/>
        </p:blipFill>
        <p:spPr>
          <a:xfrm>
            <a:off x="6098892" y="2492376"/>
            <a:ext cx="4802404" cy="3563372"/>
          </a:xfrm>
          <a:prstGeom prst="rect">
            <a:avLst/>
          </a:prstGeom>
        </p:spPr>
      </p:pic>
    </p:spTree>
    <p:extLst>
      <p:ext uri="{BB962C8B-B14F-4D97-AF65-F5344CB8AC3E}">
        <p14:creationId xmlns:p14="http://schemas.microsoft.com/office/powerpoint/2010/main" val="11906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D03E8-B77F-46B9-94C5-6A9B20FC0CC1}"/>
              </a:ext>
            </a:extLst>
          </p:cNvPr>
          <p:cNvSpPr>
            <a:spLocks noGrp="1"/>
          </p:cNvSpPr>
          <p:nvPr>
            <p:ph type="title"/>
          </p:nvPr>
        </p:nvSpPr>
        <p:spPr>
          <a:xfrm>
            <a:off x="1024129" y="585216"/>
            <a:ext cx="5062511" cy="1499616"/>
          </a:xfrm>
        </p:spPr>
        <p:txBody>
          <a:bodyPr>
            <a:normAutofit/>
          </a:bodyPr>
          <a:lstStyle/>
          <a:p>
            <a:r>
              <a:rPr lang="en-IE">
                <a:solidFill>
                  <a:srgbClr val="FFFFFF"/>
                </a:solidFill>
              </a:rPr>
              <a:t>Public Life - Government</a:t>
            </a:r>
          </a:p>
        </p:txBody>
      </p:sp>
      <p:cxnSp>
        <p:nvCxnSpPr>
          <p:cNvPr id="14" name="Straight Connector 13">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Content Placeholder 8">
            <a:extLst>
              <a:ext uri="{FF2B5EF4-FFF2-40B4-BE49-F238E27FC236}">
                <a16:creationId xmlns:a16="http://schemas.microsoft.com/office/drawing/2014/main" id="{B555AFCA-5D9B-451D-B50E-751625A56CCA}"/>
              </a:ext>
            </a:extLst>
          </p:cNvPr>
          <p:cNvSpPr>
            <a:spLocks noGrp="1"/>
          </p:cNvSpPr>
          <p:nvPr>
            <p:ph idx="1"/>
          </p:nvPr>
        </p:nvSpPr>
        <p:spPr>
          <a:xfrm>
            <a:off x="1024129" y="2286000"/>
            <a:ext cx="5081232" cy="3931920"/>
          </a:xfrm>
        </p:spPr>
        <p:txBody>
          <a:bodyPr>
            <a:normAutofit lnSpcReduction="10000"/>
          </a:bodyPr>
          <a:lstStyle/>
          <a:p>
            <a:r>
              <a:rPr lang="en-US" sz="1800" dirty="0">
                <a:solidFill>
                  <a:srgbClr val="FFFFFF"/>
                </a:solidFill>
              </a:rPr>
              <a:t>The Pompeiians like the Romans had a complex city and society to run.</a:t>
            </a:r>
          </a:p>
          <a:p>
            <a:r>
              <a:rPr lang="en-US" sz="1800" dirty="0">
                <a:solidFill>
                  <a:srgbClr val="FFFFFF"/>
                </a:solidFill>
              </a:rPr>
              <a:t>Unlike today, towns and cities in the Roman empire had a lot more power to self-govern.</a:t>
            </a:r>
          </a:p>
          <a:p>
            <a:r>
              <a:rPr lang="en-US" sz="1800" dirty="0">
                <a:solidFill>
                  <a:srgbClr val="FFFFFF"/>
                </a:solidFill>
              </a:rPr>
              <a:t>For this reason they needed several elected/appointed officials for things to run smoothly.</a:t>
            </a:r>
          </a:p>
          <a:p>
            <a:r>
              <a:rPr lang="en-US" sz="1800" dirty="0">
                <a:solidFill>
                  <a:srgbClr val="FFFFFF"/>
                </a:solidFill>
              </a:rPr>
              <a:t>In order to become one of these official you had to belong to the right family – trained from a young age for public speaking.</a:t>
            </a:r>
          </a:p>
          <a:p>
            <a:r>
              <a:rPr lang="en-US" sz="1800" dirty="0">
                <a:solidFill>
                  <a:srgbClr val="FFFFFF"/>
                </a:solidFill>
              </a:rPr>
              <a:t>He would also have to gain a name in the military or the courts – knowledge of the law and speaking at court was a sign of respect and honor in Rome and Pompeii.</a:t>
            </a:r>
          </a:p>
        </p:txBody>
      </p:sp>
      <p:graphicFrame>
        <p:nvGraphicFramePr>
          <p:cNvPr id="7" name="Table 4">
            <a:extLst>
              <a:ext uri="{FF2B5EF4-FFF2-40B4-BE49-F238E27FC236}">
                <a16:creationId xmlns:a16="http://schemas.microsoft.com/office/drawing/2014/main" id="{DAAB5EC6-C168-4E32-BC63-61294FF5B8D1}"/>
              </a:ext>
            </a:extLst>
          </p:cNvPr>
          <p:cNvGraphicFramePr>
            <a:graphicFrameLocks/>
          </p:cNvGraphicFramePr>
          <p:nvPr>
            <p:extLst>
              <p:ext uri="{D42A27DB-BD31-4B8C-83A1-F6EECF244321}">
                <p14:modId xmlns:p14="http://schemas.microsoft.com/office/powerpoint/2010/main" val="2006075203"/>
              </p:ext>
            </p:extLst>
          </p:nvPr>
        </p:nvGraphicFramePr>
        <p:xfrm>
          <a:off x="6885216" y="174240"/>
          <a:ext cx="5306783" cy="6509520"/>
        </p:xfrm>
        <a:graphic>
          <a:graphicData uri="http://schemas.openxmlformats.org/drawingml/2006/table">
            <a:tbl>
              <a:tblPr firstRow="1" bandRow="1">
                <a:tableStyleId>{00A15C55-8517-42AA-B614-E9B94910E393}</a:tableStyleId>
              </a:tblPr>
              <a:tblGrid>
                <a:gridCol w="1428125">
                  <a:extLst>
                    <a:ext uri="{9D8B030D-6E8A-4147-A177-3AD203B41FA5}">
                      <a16:colId xmlns:a16="http://schemas.microsoft.com/office/drawing/2014/main" val="2546639941"/>
                    </a:ext>
                  </a:extLst>
                </a:gridCol>
                <a:gridCol w="1499126">
                  <a:extLst>
                    <a:ext uri="{9D8B030D-6E8A-4147-A177-3AD203B41FA5}">
                      <a16:colId xmlns:a16="http://schemas.microsoft.com/office/drawing/2014/main" val="3111673168"/>
                    </a:ext>
                  </a:extLst>
                </a:gridCol>
                <a:gridCol w="880406">
                  <a:extLst>
                    <a:ext uri="{9D8B030D-6E8A-4147-A177-3AD203B41FA5}">
                      <a16:colId xmlns:a16="http://schemas.microsoft.com/office/drawing/2014/main" val="2002024835"/>
                    </a:ext>
                  </a:extLst>
                </a:gridCol>
                <a:gridCol w="1499126">
                  <a:extLst>
                    <a:ext uri="{9D8B030D-6E8A-4147-A177-3AD203B41FA5}">
                      <a16:colId xmlns:a16="http://schemas.microsoft.com/office/drawing/2014/main" val="3942231748"/>
                    </a:ext>
                  </a:extLst>
                </a:gridCol>
              </a:tblGrid>
              <a:tr h="731711">
                <a:tc>
                  <a:txBody>
                    <a:bodyPr/>
                    <a:lstStyle/>
                    <a:p>
                      <a:r>
                        <a:rPr lang="en-IE" sz="1800" dirty="0"/>
                        <a:t>Officials</a:t>
                      </a:r>
                    </a:p>
                  </a:txBody>
                  <a:tcPr marL="55155" marR="55155" marT="27577" marB="27577"/>
                </a:tc>
                <a:tc>
                  <a:txBody>
                    <a:bodyPr/>
                    <a:lstStyle/>
                    <a:p>
                      <a:r>
                        <a:rPr lang="en-IE" sz="1800"/>
                        <a:t>Duties</a:t>
                      </a:r>
                    </a:p>
                  </a:txBody>
                  <a:tcPr marL="55155" marR="55155" marT="27577" marB="27577"/>
                </a:tc>
                <a:tc>
                  <a:txBody>
                    <a:bodyPr/>
                    <a:lstStyle/>
                    <a:p>
                      <a:r>
                        <a:rPr lang="en-IE" sz="1800"/>
                        <a:t>Term of Office</a:t>
                      </a:r>
                    </a:p>
                  </a:txBody>
                  <a:tcPr marL="55155" marR="55155" marT="27577" marB="27577"/>
                </a:tc>
                <a:tc>
                  <a:txBody>
                    <a:bodyPr/>
                    <a:lstStyle/>
                    <a:p>
                      <a:r>
                        <a:rPr lang="en-IE" sz="1800"/>
                        <a:t>How Appointed</a:t>
                      </a:r>
                    </a:p>
                  </a:txBody>
                  <a:tcPr marL="55155" marR="55155" marT="27577" marB="27577"/>
                </a:tc>
                <a:extLst>
                  <a:ext uri="{0D108BD9-81ED-4DB2-BD59-A6C34878D82A}">
                    <a16:rowId xmlns:a16="http://schemas.microsoft.com/office/drawing/2014/main" val="2789993765"/>
                  </a:ext>
                </a:extLst>
              </a:tr>
              <a:tr h="1918270">
                <a:tc>
                  <a:txBody>
                    <a:bodyPr/>
                    <a:lstStyle/>
                    <a:p>
                      <a:r>
                        <a:rPr lang="en-IE" sz="1800" err="1"/>
                        <a:t>Decuriones</a:t>
                      </a:r>
                      <a:r>
                        <a:rPr lang="en-IE" sz="1800"/>
                        <a:t> (about 100)</a:t>
                      </a:r>
                    </a:p>
                  </a:txBody>
                  <a:tcPr marL="55155" marR="55155" marT="27577" marB="27577"/>
                </a:tc>
                <a:tc>
                  <a:txBody>
                    <a:bodyPr/>
                    <a:lstStyle/>
                    <a:p>
                      <a:r>
                        <a:rPr lang="en-IE" sz="1800" dirty="0"/>
                        <a:t>Town councillors for overall supervision.</a:t>
                      </a:r>
                    </a:p>
                  </a:txBody>
                  <a:tcPr marL="55155" marR="55155" marT="27577" marB="27577"/>
                </a:tc>
                <a:tc>
                  <a:txBody>
                    <a:bodyPr/>
                    <a:lstStyle/>
                    <a:p>
                      <a:r>
                        <a:rPr lang="en-IE" sz="1800"/>
                        <a:t>life</a:t>
                      </a:r>
                    </a:p>
                  </a:txBody>
                  <a:tcPr marL="55155" marR="55155" marT="27577" marB="27577"/>
                </a:tc>
                <a:tc>
                  <a:txBody>
                    <a:bodyPr/>
                    <a:lstStyle/>
                    <a:p>
                      <a:r>
                        <a:rPr lang="en-IE" sz="1800"/>
                        <a:t>Appointed by the council itself (you had to have property – and connections).</a:t>
                      </a:r>
                    </a:p>
                  </a:txBody>
                  <a:tcPr marL="55155" marR="55155" marT="27577" marB="27577"/>
                </a:tc>
                <a:extLst>
                  <a:ext uri="{0D108BD9-81ED-4DB2-BD59-A6C34878D82A}">
                    <a16:rowId xmlns:a16="http://schemas.microsoft.com/office/drawing/2014/main" val="3480339584"/>
                  </a:ext>
                </a:extLst>
              </a:tr>
              <a:tr h="1324991">
                <a:tc>
                  <a:txBody>
                    <a:bodyPr/>
                    <a:lstStyle/>
                    <a:p>
                      <a:r>
                        <a:rPr lang="en-IE" sz="1800" err="1"/>
                        <a:t>Duoviri</a:t>
                      </a:r>
                      <a:r>
                        <a:rPr lang="en-IE" sz="1800"/>
                        <a:t> (2)</a:t>
                      </a:r>
                    </a:p>
                  </a:txBody>
                  <a:tcPr marL="55155" marR="55155" marT="27577" marB="27577"/>
                </a:tc>
                <a:tc>
                  <a:txBody>
                    <a:bodyPr/>
                    <a:lstStyle/>
                    <a:p>
                      <a:r>
                        <a:rPr lang="en-IE" sz="1800"/>
                        <a:t>Chief officials for the administration of justice.</a:t>
                      </a:r>
                    </a:p>
                  </a:txBody>
                  <a:tcPr marL="55155" marR="55155" marT="27577" marB="27577"/>
                </a:tc>
                <a:tc>
                  <a:txBody>
                    <a:bodyPr/>
                    <a:lstStyle/>
                    <a:p>
                      <a:r>
                        <a:rPr lang="en-IE" sz="1800"/>
                        <a:t>1 year</a:t>
                      </a:r>
                    </a:p>
                  </a:txBody>
                  <a:tcPr marL="55155" marR="55155" marT="27577" marB="27577"/>
                </a:tc>
                <a:tc>
                  <a:txBody>
                    <a:bodyPr/>
                    <a:lstStyle/>
                    <a:p>
                      <a:r>
                        <a:rPr lang="en-IE" sz="1800"/>
                        <a:t>Elected by all Pompeii’s Roman citizens (male).</a:t>
                      </a:r>
                    </a:p>
                  </a:txBody>
                  <a:tcPr marL="55155" marR="55155" marT="27577" marB="27577"/>
                </a:tc>
                <a:extLst>
                  <a:ext uri="{0D108BD9-81ED-4DB2-BD59-A6C34878D82A}">
                    <a16:rowId xmlns:a16="http://schemas.microsoft.com/office/drawing/2014/main" val="804532510"/>
                  </a:ext>
                </a:extLst>
              </a:tr>
              <a:tr h="1324991">
                <a:tc>
                  <a:txBody>
                    <a:bodyPr/>
                    <a:lstStyle/>
                    <a:p>
                      <a:r>
                        <a:rPr lang="en-IE" sz="1800"/>
                        <a:t>Aediles (2)</a:t>
                      </a:r>
                    </a:p>
                  </a:txBody>
                  <a:tcPr marL="55155" marR="55155" marT="27577" marB="27577"/>
                </a:tc>
                <a:tc>
                  <a:txBody>
                    <a:bodyPr/>
                    <a:lstStyle/>
                    <a:p>
                      <a:r>
                        <a:rPr lang="en-IE" sz="1800"/>
                        <a:t>Officials for the maintenance of public buildings and order.</a:t>
                      </a:r>
                    </a:p>
                  </a:txBody>
                  <a:tcPr marL="55155" marR="55155" marT="27577" marB="27577"/>
                </a:tc>
                <a:tc>
                  <a:txBody>
                    <a:bodyPr/>
                    <a:lstStyle/>
                    <a:p>
                      <a:r>
                        <a:rPr lang="en-IE" sz="1800"/>
                        <a:t>1 year</a:t>
                      </a:r>
                    </a:p>
                  </a:txBody>
                  <a:tcPr marL="55155" marR="55155" marT="27577" marB="27577"/>
                </a:tc>
                <a:tc>
                  <a:txBody>
                    <a:bodyPr/>
                    <a:lstStyle/>
                    <a:p>
                      <a:r>
                        <a:rPr lang="en-IE" sz="1800"/>
                        <a:t>Elected by all Pompeii’s Roman citizens (male). </a:t>
                      </a:r>
                    </a:p>
                  </a:txBody>
                  <a:tcPr marL="55155" marR="55155" marT="27577" marB="27577"/>
                </a:tc>
                <a:extLst>
                  <a:ext uri="{0D108BD9-81ED-4DB2-BD59-A6C34878D82A}">
                    <a16:rowId xmlns:a16="http://schemas.microsoft.com/office/drawing/2014/main" val="4198870357"/>
                  </a:ext>
                </a:extLst>
              </a:tr>
              <a:tr h="731711">
                <a:tc>
                  <a:txBody>
                    <a:bodyPr/>
                    <a:lstStyle/>
                    <a:p>
                      <a:r>
                        <a:rPr lang="en-IE" sz="1800" err="1"/>
                        <a:t>Seviri</a:t>
                      </a:r>
                      <a:r>
                        <a:rPr lang="en-IE" sz="1800"/>
                        <a:t> </a:t>
                      </a:r>
                      <a:r>
                        <a:rPr lang="en-IE" sz="1800" err="1"/>
                        <a:t>Augustales</a:t>
                      </a:r>
                      <a:r>
                        <a:rPr lang="en-IE" sz="1800"/>
                        <a:t> (6)</a:t>
                      </a:r>
                    </a:p>
                  </a:txBody>
                  <a:tcPr marL="55155" marR="55155" marT="27577" marB="27577"/>
                </a:tc>
                <a:tc>
                  <a:txBody>
                    <a:bodyPr/>
                    <a:lstStyle/>
                    <a:p>
                      <a:r>
                        <a:rPr lang="en-IE" sz="1800"/>
                        <a:t>Priests of the state Religion.</a:t>
                      </a:r>
                    </a:p>
                  </a:txBody>
                  <a:tcPr marL="55155" marR="55155" marT="27577" marB="27577"/>
                </a:tc>
                <a:tc>
                  <a:txBody>
                    <a:bodyPr/>
                    <a:lstStyle/>
                    <a:p>
                      <a:r>
                        <a:rPr lang="en-IE" sz="1800"/>
                        <a:t>life</a:t>
                      </a:r>
                    </a:p>
                  </a:txBody>
                  <a:tcPr marL="55155" marR="55155" marT="27577" marB="27577"/>
                </a:tc>
                <a:tc>
                  <a:txBody>
                    <a:bodyPr/>
                    <a:lstStyle/>
                    <a:p>
                      <a:r>
                        <a:rPr lang="en-IE" sz="1800" dirty="0"/>
                        <a:t>Appointed by the council</a:t>
                      </a:r>
                    </a:p>
                  </a:txBody>
                  <a:tcPr marL="55155" marR="55155" marT="27577" marB="27577"/>
                </a:tc>
                <a:extLst>
                  <a:ext uri="{0D108BD9-81ED-4DB2-BD59-A6C34878D82A}">
                    <a16:rowId xmlns:a16="http://schemas.microsoft.com/office/drawing/2014/main" val="2218839212"/>
                  </a:ext>
                </a:extLst>
              </a:tr>
            </a:tbl>
          </a:graphicData>
        </a:graphic>
      </p:graphicFrame>
    </p:spTree>
    <p:extLst>
      <p:ext uri="{BB962C8B-B14F-4D97-AF65-F5344CB8AC3E}">
        <p14:creationId xmlns:p14="http://schemas.microsoft.com/office/powerpoint/2010/main" val="221591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96F0-B318-45DB-BC07-C496D61EC66C}"/>
              </a:ext>
            </a:extLst>
          </p:cNvPr>
          <p:cNvSpPr>
            <a:spLocks noGrp="1"/>
          </p:cNvSpPr>
          <p:nvPr>
            <p:ph type="title"/>
          </p:nvPr>
        </p:nvSpPr>
        <p:spPr>
          <a:xfrm>
            <a:off x="396573" y="320675"/>
            <a:ext cx="11407487" cy="1325563"/>
          </a:xfrm>
        </p:spPr>
        <p:txBody>
          <a:bodyPr>
            <a:normAutofit/>
          </a:bodyPr>
          <a:lstStyle/>
          <a:p>
            <a:r>
              <a:rPr lang="en-IE" sz="5400"/>
              <a:t>Agriculture</a:t>
            </a:r>
          </a:p>
        </p:txBody>
      </p:sp>
      <p:sp>
        <p:nvSpPr>
          <p:cNvPr id="9" name="Rectangle 8">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5DAD5C1-A21C-4DD7-A59C-8CD325DB77F8}"/>
              </a:ext>
            </a:extLst>
          </p:cNvPr>
          <p:cNvGraphicFramePr>
            <a:graphicFrameLocks noGrp="1"/>
          </p:cNvGraphicFramePr>
          <p:nvPr>
            <p:ph idx="1"/>
            <p:extLst>
              <p:ext uri="{D42A27DB-BD31-4B8C-83A1-F6EECF244321}">
                <p14:modId xmlns:p14="http://schemas.microsoft.com/office/powerpoint/2010/main" val="578780091"/>
              </p:ext>
            </p:extLst>
          </p:nvPr>
        </p:nvGraphicFramePr>
        <p:xfrm>
          <a:off x="39657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69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lass of wine&#10;&#10;Description automatically generated">
            <a:extLst>
              <a:ext uri="{FF2B5EF4-FFF2-40B4-BE49-F238E27FC236}">
                <a16:creationId xmlns:a16="http://schemas.microsoft.com/office/drawing/2014/main" id="{5C830015-5282-4569-A4A7-77BC7396D471}"/>
              </a:ext>
            </a:extLst>
          </p:cNvPr>
          <p:cNvPicPr>
            <a:picLocks noChangeAspect="1"/>
          </p:cNvPicPr>
          <p:nvPr/>
        </p:nvPicPr>
        <p:blipFill rotWithShape="1">
          <a:blip r:embed="rId2">
            <a:extLst>
              <a:ext uri="{28A0092B-C50C-407E-A947-70E740481C1C}">
                <a14:useLocalDpi xmlns:a14="http://schemas.microsoft.com/office/drawing/2010/main" val="0"/>
              </a:ext>
            </a:extLst>
          </a:blip>
          <a:srcRect t="21911" r="-2" b="1087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descr="A close up of a glass bowl on a table&#10;&#10;Description automatically generated">
            <a:extLst>
              <a:ext uri="{FF2B5EF4-FFF2-40B4-BE49-F238E27FC236}">
                <a16:creationId xmlns:a16="http://schemas.microsoft.com/office/drawing/2014/main" id="{2A1EBDA1-A6BC-406E-8576-2C45F36341B5}"/>
              </a:ext>
            </a:extLst>
          </p:cNvPr>
          <p:cNvPicPr>
            <a:picLocks noChangeAspect="1"/>
          </p:cNvPicPr>
          <p:nvPr/>
        </p:nvPicPr>
        <p:blipFill rotWithShape="1">
          <a:blip r:embed="rId3">
            <a:extLst>
              <a:ext uri="{28A0092B-C50C-407E-A947-70E740481C1C}">
                <a14:useLocalDpi xmlns:a14="http://schemas.microsoft.com/office/drawing/2010/main" val="0"/>
              </a:ext>
            </a:extLst>
          </a:blip>
          <a:srcRect t="20577" r="-2" b="1044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C2430E0-07F3-4007-AE1B-FABC3A14F290}"/>
              </a:ext>
            </a:extLst>
          </p:cNvPr>
          <p:cNvSpPr>
            <a:spLocks noGrp="1"/>
          </p:cNvSpPr>
          <p:nvPr>
            <p:ph type="title"/>
          </p:nvPr>
        </p:nvSpPr>
        <p:spPr>
          <a:xfrm>
            <a:off x="448056" y="859536"/>
            <a:ext cx="4832802" cy="1243584"/>
          </a:xfrm>
        </p:spPr>
        <p:txBody>
          <a:bodyPr>
            <a:normAutofit/>
          </a:bodyPr>
          <a:lstStyle/>
          <a:p>
            <a:r>
              <a:rPr lang="en-IE" sz="3400"/>
              <a:t>Agriculture: Wine and Oil</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C0A212-DE76-431A-B67B-844A379E6C5F}"/>
              </a:ext>
            </a:extLst>
          </p:cNvPr>
          <p:cNvSpPr>
            <a:spLocks noGrp="1"/>
          </p:cNvSpPr>
          <p:nvPr>
            <p:ph idx="1"/>
          </p:nvPr>
        </p:nvSpPr>
        <p:spPr>
          <a:xfrm>
            <a:off x="448056" y="2512611"/>
            <a:ext cx="4832803" cy="3664351"/>
          </a:xfrm>
        </p:spPr>
        <p:txBody>
          <a:bodyPr>
            <a:normAutofit/>
          </a:bodyPr>
          <a:lstStyle/>
          <a:p>
            <a:r>
              <a:rPr lang="en-IE" sz="1600"/>
              <a:t>The wine produced in Pompeii was very popular – considered of high quality. </a:t>
            </a:r>
          </a:p>
          <a:p>
            <a:r>
              <a:rPr lang="en-IE" sz="1600"/>
              <a:t>There are over 130 bars and inns known in Pompeii. </a:t>
            </a:r>
          </a:p>
          <a:p>
            <a:r>
              <a:rPr lang="en-IE" sz="1600"/>
              <a:t>The wine was usually stored on the farm and sold to the inns as needed.</a:t>
            </a:r>
          </a:p>
          <a:p>
            <a:r>
              <a:rPr lang="en-IE" sz="1600"/>
              <a:t>One farm near Pompeii had storage space for 22,000 gallons (100,000 litres) of wine.</a:t>
            </a:r>
          </a:p>
          <a:p>
            <a:r>
              <a:rPr lang="en-IE" sz="1600"/>
              <a:t>Olives were grown in similar quantities.</a:t>
            </a:r>
          </a:p>
          <a:p>
            <a:r>
              <a:rPr lang="en-IE" sz="1600"/>
              <a:t>The oil would be extracted from the olives in presses made from the local volcanic rock.</a:t>
            </a:r>
          </a:p>
          <a:p>
            <a:r>
              <a:rPr lang="en-IE" sz="1600"/>
              <a:t>It would be used for bathing, lighting, and cooking.</a:t>
            </a:r>
          </a:p>
          <a:p>
            <a:r>
              <a:rPr lang="en-IE" sz="1600"/>
              <a:t>The oil would be stored on the farms till needed.</a:t>
            </a:r>
          </a:p>
        </p:txBody>
      </p:sp>
    </p:spTree>
    <p:extLst>
      <p:ext uri="{BB962C8B-B14F-4D97-AF65-F5344CB8AC3E}">
        <p14:creationId xmlns:p14="http://schemas.microsoft.com/office/powerpoint/2010/main" val="50701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59FAEA-0608-46B3-9539-AE3FEFC56A55}"/>
              </a:ext>
            </a:extLst>
          </p:cNvPr>
          <p:cNvSpPr>
            <a:spLocks noGrp="1"/>
          </p:cNvSpPr>
          <p:nvPr>
            <p:ph type="title"/>
          </p:nvPr>
        </p:nvSpPr>
        <p:spPr>
          <a:xfrm>
            <a:off x="1024129" y="585216"/>
            <a:ext cx="5062511" cy="1499616"/>
          </a:xfrm>
        </p:spPr>
        <p:txBody>
          <a:bodyPr>
            <a:normAutofit/>
          </a:bodyPr>
          <a:lstStyle/>
          <a:p>
            <a:r>
              <a:rPr lang="en-IE">
                <a:solidFill>
                  <a:srgbClr val="FFFFFF"/>
                </a:solidFill>
              </a:rPr>
              <a:t>Agriculture: Farms</a:t>
            </a:r>
          </a:p>
        </p:txBody>
      </p:sp>
      <p:cxnSp>
        <p:nvCxnSpPr>
          <p:cNvPr id="12" name="Straight Connector 11">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00F9AF-A021-4C25-A7F0-0AF140B52376}"/>
              </a:ext>
            </a:extLst>
          </p:cNvPr>
          <p:cNvSpPr>
            <a:spLocks noGrp="1"/>
          </p:cNvSpPr>
          <p:nvPr>
            <p:ph idx="1"/>
          </p:nvPr>
        </p:nvSpPr>
        <p:spPr>
          <a:xfrm>
            <a:off x="1024129" y="2286000"/>
            <a:ext cx="5081232" cy="3931920"/>
          </a:xfrm>
        </p:spPr>
        <p:txBody>
          <a:bodyPr>
            <a:normAutofit/>
          </a:bodyPr>
          <a:lstStyle/>
          <a:p>
            <a:r>
              <a:rPr lang="en-IE" sz="1800">
                <a:solidFill>
                  <a:srgbClr val="FFFFFF"/>
                </a:solidFill>
              </a:rPr>
              <a:t>Farms came big and small – some only enough for a farmer and his family.</a:t>
            </a:r>
          </a:p>
          <a:p>
            <a:r>
              <a:rPr lang="en-IE" sz="1800">
                <a:solidFill>
                  <a:srgbClr val="FFFFFF"/>
                </a:solidFill>
              </a:rPr>
              <a:t>Others were large farms with many slaves working on them – both from old noble families and new merchant class families.</a:t>
            </a:r>
          </a:p>
          <a:p>
            <a:r>
              <a:rPr lang="en-IE" sz="1800">
                <a:solidFill>
                  <a:srgbClr val="FFFFFF"/>
                </a:solidFill>
              </a:rPr>
              <a:t>See a plan for a farm at Boscoreale in the countryside not far from Pompeii.</a:t>
            </a:r>
          </a:p>
          <a:p>
            <a:endParaRPr lang="en-IE" sz="1800">
              <a:solidFill>
                <a:srgbClr val="FFFFFF"/>
              </a:solidFill>
            </a:endParaRPr>
          </a:p>
        </p:txBody>
      </p:sp>
      <p:pic>
        <p:nvPicPr>
          <p:cNvPr id="5" name="Picture 4">
            <a:extLst>
              <a:ext uri="{FF2B5EF4-FFF2-40B4-BE49-F238E27FC236}">
                <a16:creationId xmlns:a16="http://schemas.microsoft.com/office/drawing/2014/main" id="{86671324-3058-48B1-838C-4F41429FA7AF}"/>
              </a:ext>
            </a:extLst>
          </p:cNvPr>
          <p:cNvPicPr>
            <a:picLocks noChangeAspect="1"/>
          </p:cNvPicPr>
          <p:nvPr/>
        </p:nvPicPr>
        <p:blipFill>
          <a:blip r:embed="rId2"/>
          <a:stretch>
            <a:fillRect/>
          </a:stretch>
        </p:blipFill>
        <p:spPr>
          <a:xfrm>
            <a:off x="7282340" y="25400"/>
            <a:ext cx="3477100" cy="6817844"/>
          </a:xfrm>
          <a:prstGeom prst="rect">
            <a:avLst/>
          </a:prstGeom>
        </p:spPr>
      </p:pic>
    </p:spTree>
    <p:extLst>
      <p:ext uri="{BB962C8B-B14F-4D97-AF65-F5344CB8AC3E}">
        <p14:creationId xmlns:p14="http://schemas.microsoft.com/office/powerpoint/2010/main" val="184126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1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D190C9-A12F-4917-B1FD-D5065C3EF9BC}"/>
              </a:ext>
            </a:extLst>
          </p:cNvPr>
          <p:cNvSpPr>
            <a:spLocks noGrp="1"/>
          </p:cNvSpPr>
          <p:nvPr>
            <p:ph type="title"/>
          </p:nvPr>
        </p:nvSpPr>
        <p:spPr>
          <a:xfrm>
            <a:off x="841248" y="334644"/>
            <a:ext cx="10509504" cy="1076914"/>
          </a:xfrm>
        </p:spPr>
        <p:txBody>
          <a:bodyPr anchor="ctr">
            <a:normAutofit/>
          </a:bodyPr>
          <a:lstStyle/>
          <a:p>
            <a:r>
              <a:rPr lang="en-IE" sz="4000"/>
              <a:t>Shops</a:t>
            </a:r>
          </a:p>
        </p:txBody>
      </p:sp>
      <p:graphicFrame>
        <p:nvGraphicFramePr>
          <p:cNvPr id="5" name="Content Placeholder 2">
            <a:extLst>
              <a:ext uri="{FF2B5EF4-FFF2-40B4-BE49-F238E27FC236}">
                <a16:creationId xmlns:a16="http://schemas.microsoft.com/office/drawing/2014/main" id="{FBE9B53B-F6FA-4D53-8E3D-18E25ED79AEA}"/>
              </a:ext>
            </a:extLst>
          </p:cNvPr>
          <p:cNvGraphicFramePr>
            <a:graphicFrameLocks noGrp="1"/>
          </p:cNvGraphicFramePr>
          <p:nvPr>
            <p:ph idx="1"/>
            <p:extLst>
              <p:ext uri="{D42A27DB-BD31-4B8C-83A1-F6EECF244321}">
                <p14:modId xmlns:p14="http://schemas.microsoft.com/office/powerpoint/2010/main" val="73376777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7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E349186-6951-4D53-A665-106CEDB55155}"/>
              </a:ext>
            </a:extLst>
          </p:cNvPr>
          <p:cNvPicPr>
            <a:picLocks noChangeAspect="1"/>
          </p:cNvPicPr>
          <p:nvPr/>
        </p:nvPicPr>
        <p:blipFill>
          <a:blip r:embed="rId2"/>
          <a:stretch>
            <a:fillRect/>
          </a:stretch>
        </p:blipFill>
        <p:spPr>
          <a:xfrm>
            <a:off x="4818063" y="3521075"/>
            <a:ext cx="6697663" cy="2619375"/>
          </a:xfrm>
          <a:prstGeom prst="rect">
            <a:avLst/>
          </a:prstGeom>
        </p:spPr>
      </p:pic>
      <p:sp>
        <p:nvSpPr>
          <p:cNvPr id="2" name="Title 1">
            <a:extLst>
              <a:ext uri="{FF2B5EF4-FFF2-40B4-BE49-F238E27FC236}">
                <a16:creationId xmlns:a16="http://schemas.microsoft.com/office/drawing/2014/main" id="{3402606E-7216-4938-BDB2-70CBD2A399A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Fulling</a:t>
            </a:r>
          </a:p>
        </p:txBody>
      </p:sp>
      <p:sp>
        <p:nvSpPr>
          <p:cNvPr id="3" name="Content Placeholder 2">
            <a:extLst>
              <a:ext uri="{FF2B5EF4-FFF2-40B4-BE49-F238E27FC236}">
                <a16:creationId xmlns:a16="http://schemas.microsoft.com/office/drawing/2014/main" id="{627DCC1F-14A7-4DCA-83F3-4E502BF11826}"/>
              </a:ext>
            </a:extLst>
          </p:cNvPr>
          <p:cNvSpPr>
            <a:spLocks noGrp="1"/>
          </p:cNvSpPr>
          <p:nvPr>
            <p:ph idx="1"/>
          </p:nvPr>
        </p:nvSpPr>
        <p:spPr>
          <a:xfrm>
            <a:off x="4734560" y="0"/>
            <a:ext cx="7457439" cy="3521075"/>
          </a:xfrm>
        </p:spPr>
        <p:txBody>
          <a:bodyPr wrap="square" anchor="t">
            <a:normAutofit lnSpcReduction="10000"/>
          </a:bodyPr>
          <a:lstStyle/>
          <a:p>
            <a:r>
              <a:rPr lang="en-IE" sz="1600" dirty="0"/>
              <a:t>One of the most important professions in Pompeii were the Fullers – they even had there own guildhall in the forum.</a:t>
            </a:r>
          </a:p>
          <a:p>
            <a:r>
              <a:rPr lang="en-IE" sz="1600" dirty="0"/>
              <a:t>Fullers were people who bleached and dyed cloths.</a:t>
            </a:r>
          </a:p>
          <a:p>
            <a:r>
              <a:rPr lang="en-IE" sz="1600" dirty="0"/>
              <a:t>We know a lot about this process because Lucius </a:t>
            </a:r>
            <a:r>
              <a:rPr lang="en-IE" sz="1600" dirty="0" err="1"/>
              <a:t>Veranius</a:t>
            </a:r>
            <a:r>
              <a:rPr lang="en-IE" sz="1600" dirty="0"/>
              <a:t> </a:t>
            </a:r>
            <a:r>
              <a:rPr lang="en-IE" sz="1600" dirty="0" err="1"/>
              <a:t>Hypsaeus</a:t>
            </a:r>
            <a:r>
              <a:rPr lang="en-IE" sz="1600" dirty="0"/>
              <a:t> had paintings of the various stages on the walls of his mill.</a:t>
            </a:r>
          </a:p>
          <a:p>
            <a:r>
              <a:rPr lang="en-IE" sz="1600" dirty="0"/>
              <a:t>Raw wool was washed, stretched and dyed in the fulling mills and dirty garments were cleansed.</a:t>
            </a:r>
          </a:p>
          <a:p>
            <a:r>
              <a:rPr lang="en-IE" sz="1600" dirty="0"/>
              <a:t>There were small vats in which the wool or cloth was cleaned by workers who trod it in a mixture of fuller’s earth, potash, carbonate of soda and urine.</a:t>
            </a:r>
          </a:p>
          <a:p>
            <a:r>
              <a:rPr lang="en-IE" sz="1600" dirty="0"/>
              <a:t>After this treatment the cloths was rinsed in larger vats and then hung over canes or lines to dry in the sun.</a:t>
            </a:r>
          </a:p>
          <a:p>
            <a:r>
              <a:rPr lang="en-IE" sz="1600" dirty="0"/>
              <a:t>The wool was dyed with mineral or vegetable dyes. The colours were made fast by soaking the cloth in vinegar, or something similar, and heated in stoves.</a:t>
            </a:r>
          </a:p>
        </p:txBody>
      </p:sp>
    </p:spTree>
    <p:extLst>
      <p:ext uri="{BB962C8B-B14F-4D97-AF65-F5344CB8AC3E}">
        <p14:creationId xmlns:p14="http://schemas.microsoft.com/office/powerpoint/2010/main" val="50195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9B2EB12-332C-4DCC-9746-30DD4690F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FD40B55-BABB-4B33-ADD3-0C2340430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590550"/>
            <a:ext cx="5480792" cy="2739376"/>
            <a:chOff x="7807230" y="2012810"/>
            <a:chExt cx="3251252" cy="3459865"/>
          </a:xfrm>
        </p:grpSpPr>
        <p:sp>
          <p:nvSpPr>
            <p:cNvPr id="17" name="Rectangle 16">
              <a:extLst>
                <a:ext uri="{FF2B5EF4-FFF2-40B4-BE49-F238E27FC236}">
                  <a16:creationId xmlns:a16="http://schemas.microsoft.com/office/drawing/2014/main" id="{C324E181-0B87-4B75-A5EC-6A4B1BD1B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7211FB-84C1-4B06-AF95-F83D0394D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A picture containing sitting, table, old, cat&#10;&#10;Description automatically generated">
            <a:extLst>
              <a:ext uri="{FF2B5EF4-FFF2-40B4-BE49-F238E27FC236}">
                <a16:creationId xmlns:a16="http://schemas.microsoft.com/office/drawing/2014/main" id="{9FD64630-D777-4D81-B144-D775A255F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660" y="753230"/>
            <a:ext cx="3537019" cy="2414016"/>
          </a:xfrm>
          <a:prstGeom prst="rect">
            <a:avLst/>
          </a:prstGeom>
        </p:spPr>
      </p:pic>
      <p:grpSp>
        <p:nvGrpSpPr>
          <p:cNvPr id="20" name="Group 19">
            <a:extLst>
              <a:ext uri="{FF2B5EF4-FFF2-40B4-BE49-F238E27FC236}">
                <a16:creationId xmlns:a16="http://schemas.microsoft.com/office/drawing/2014/main" id="{E616EDA1-F722-4C6A-AD2F-E487C7EBE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3544708"/>
            <a:ext cx="2651760" cy="2739376"/>
            <a:chOff x="7807230" y="2012810"/>
            <a:chExt cx="3251252" cy="3459865"/>
          </a:xfrm>
        </p:grpSpPr>
        <p:sp>
          <p:nvSpPr>
            <p:cNvPr id="21" name="Rectangle 20">
              <a:extLst>
                <a:ext uri="{FF2B5EF4-FFF2-40B4-BE49-F238E27FC236}">
                  <a16:creationId xmlns:a16="http://schemas.microsoft.com/office/drawing/2014/main" id="{2B994A57-EDEF-4F7C-9FF3-8A4666468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0D45935-877E-4620-9F00-69FFC601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descr="A picture containing text&#10;&#10;Description automatically generated">
            <a:extLst>
              <a:ext uri="{FF2B5EF4-FFF2-40B4-BE49-F238E27FC236}">
                <a16:creationId xmlns:a16="http://schemas.microsoft.com/office/drawing/2014/main" id="{CD124B16-EC01-4B0C-BCB5-629CBD648C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9366" y="3837302"/>
            <a:ext cx="2322576" cy="2154187"/>
          </a:xfrm>
          <a:prstGeom prst="rect">
            <a:avLst/>
          </a:prstGeom>
        </p:spPr>
      </p:pic>
      <p:grpSp>
        <p:nvGrpSpPr>
          <p:cNvPr id="24" name="Group 23">
            <a:extLst>
              <a:ext uri="{FF2B5EF4-FFF2-40B4-BE49-F238E27FC236}">
                <a16:creationId xmlns:a16="http://schemas.microsoft.com/office/drawing/2014/main" id="{718BCC2B-0684-4382-A2D3-C9ADC7768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5270" y="3544708"/>
            <a:ext cx="2651760" cy="2739376"/>
            <a:chOff x="7807230" y="2012810"/>
            <a:chExt cx="3251252" cy="3459865"/>
          </a:xfrm>
        </p:grpSpPr>
        <p:sp>
          <p:nvSpPr>
            <p:cNvPr id="25" name="Rectangle 24">
              <a:extLst>
                <a:ext uri="{FF2B5EF4-FFF2-40B4-BE49-F238E27FC236}">
                  <a16:creationId xmlns:a16="http://schemas.microsoft.com/office/drawing/2014/main" id="{F67BE271-7CC8-493E-ACC7-330B8DAE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16E226-9BF3-4654-A708-DDC3A062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descr="A dirty old room&#10;&#10;Description automatically generated">
            <a:extLst>
              <a:ext uri="{FF2B5EF4-FFF2-40B4-BE49-F238E27FC236}">
                <a16:creationId xmlns:a16="http://schemas.microsoft.com/office/drawing/2014/main" id="{3578A5A1-45F8-4395-85EA-C36FF42FB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862" y="4043430"/>
            <a:ext cx="2322576" cy="1741932"/>
          </a:xfrm>
          <a:prstGeom prst="rect">
            <a:avLst/>
          </a:prstGeom>
        </p:spPr>
      </p:pic>
      <p:grpSp>
        <p:nvGrpSpPr>
          <p:cNvPr id="28" name="Group 27">
            <a:extLst>
              <a:ext uri="{FF2B5EF4-FFF2-40B4-BE49-F238E27FC236}">
                <a16:creationId xmlns:a16="http://schemas.microsoft.com/office/drawing/2014/main" id="{B5D0BDB0-2E17-4D86-BEE1-1A1817E04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6100" y="583417"/>
            <a:ext cx="5451125" cy="5700667"/>
            <a:chOff x="7807230" y="2012810"/>
            <a:chExt cx="3251252" cy="3459865"/>
          </a:xfrm>
        </p:grpSpPr>
        <p:sp>
          <p:nvSpPr>
            <p:cNvPr id="29" name="Rectangle 28">
              <a:extLst>
                <a:ext uri="{FF2B5EF4-FFF2-40B4-BE49-F238E27FC236}">
                  <a16:creationId xmlns:a16="http://schemas.microsoft.com/office/drawing/2014/main" id="{07A4205F-B9AE-4B05-9BDE-05C46ED3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833BEF-B243-4FC2-967F-3C9C2085A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building, photo, old, standing&#10;&#10;Description automatically generated">
            <a:extLst>
              <a:ext uri="{FF2B5EF4-FFF2-40B4-BE49-F238E27FC236}">
                <a16:creationId xmlns:a16="http://schemas.microsoft.com/office/drawing/2014/main" id="{216D69D3-5B32-4C2A-B93B-FDDDFF9A82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1868" y="763702"/>
            <a:ext cx="4939588" cy="5340096"/>
          </a:xfrm>
          <a:prstGeom prst="rect">
            <a:avLst/>
          </a:prstGeom>
        </p:spPr>
      </p:pic>
    </p:spTree>
    <p:extLst>
      <p:ext uri="{BB962C8B-B14F-4D97-AF65-F5344CB8AC3E}">
        <p14:creationId xmlns:p14="http://schemas.microsoft.com/office/powerpoint/2010/main" val="242261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old stone building&#10;&#10;Description automatically generated">
            <a:extLst>
              <a:ext uri="{FF2B5EF4-FFF2-40B4-BE49-F238E27FC236}">
                <a16:creationId xmlns:a16="http://schemas.microsoft.com/office/drawing/2014/main" id="{109512FA-20D5-45DB-9DCA-760CAE5D6956}"/>
              </a:ext>
            </a:extLst>
          </p:cNvPr>
          <p:cNvPicPr>
            <a:picLocks noChangeAspect="1"/>
          </p:cNvPicPr>
          <p:nvPr/>
        </p:nvPicPr>
        <p:blipFill rotWithShape="1">
          <a:blip r:embed="rId2">
            <a:extLst>
              <a:ext uri="{28A0092B-C50C-407E-A947-70E740481C1C}">
                <a14:useLocalDpi xmlns:a14="http://schemas.microsoft.com/office/drawing/2010/main" val="0"/>
              </a:ext>
            </a:extLst>
          </a:blip>
          <a:srcRect r="23863" b="9090"/>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914ED8-339F-4EBA-86CE-F351AE63D624}"/>
              </a:ext>
            </a:extLst>
          </p:cNvPr>
          <p:cNvSpPr>
            <a:spLocks noGrp="1"/>
          </p:cNvSpPr>
          <p:nvPr>
            <p:ph type="title"/>
          </p:nvPr>
        </p:nvSpPr>
        <p:spPr>
          <a:xfrm>
            <a:off x="371094" y="1161288"/>
            <a:ext cx="3438144" cy="1124712"/>
          </a:xfrm>
        </p:spPr>
        <p:txBody>
          <a:bodyPr anchor="b">
            <a:normAutofit/>
          </a:bodyPr>
          <a:lstStyle/>
          <a:p>
            <a:r>
              <a:rPr lang="en-IE" sz="2800"/>
              <a:t>Baking</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F9515BB-FE88-4DFA-8721-AA24DDEBBAE1}"/>
              </a:ext>
            </a:extLst>
          </p:cNvPr>
          <p:cNvSpPr>
            <a:spLocks noGrp="1"/>
          </p:cNvSpPr>
          <p:nvPr>
            <p:ph idx="1"/>
          </p:nvPr>
        </p:nvSpPr>
        <p:spPr>
          <a:xfrm>
            <a:off x="371094" y="2718054"/>
            <a:ext cx="4617466" cy="4139946"/>
          </a:xfrm>
        </p:spPr>
        <p:txBody>
          <a:bodyPr anchor="t">
            <a:normAutofit fontScale="92500" lnSpcReduction="10000"/>
          </a:bodyPr>
          <a:lstStyle/>
          <a:p>
            <a:r>
              <a:rPr lang="en-IE" sz="1600" dirty="0"/>
              <a:t>Baking bread was another important job.</a:t>
            </a:r>
          </a:p>
          <a:p>
            <a:r>
              <a:rPr lang="en-IE" sz="1600" dirty="0"/>
              <a:t>The grain was ground in mills made of a fixed stone with a second stone rotating on top. The grain was fed through a hollow that ran down the centre of the upper stone.</a:t>
            </a:r>
          </a:p>
          <a:p>
            <a:r>
              <a:rPr lang="en-IE" sz="1600" dirty="0"/>
              <a:t>The flour would come out at the sides where the two stones met.</a:t>
            </a:r>
          </a:p>
          <a:p>
            <a:r>
              <a:rPr lang="en-IE" sz="1600" dirty="0"/>
              <a:t>Sometimes the mill was turned by a donkey, but often slaves had to do this hard task.</a:t>
            </a:r>
          </a:p>
          <a:p>
            <a:r>
              <a:rPr lang="en-IE" sz="1600" dirty="0"/>
              <a:t>Once separated from the bran (or husks), the flour was mixed with water and other ingredients to make dough. The dough was made into round loaves and baked. Then sold. </a:t>
            </a:r>
          </a:p>
          <a:p>
            <a:r>
              <a:rPr lang="en-IE" sz="1600" dirty="0"/>
              <a:t>This took place in one building.</a:t>
            </a:r>
          </a:p>
          <a:p>
            <a:r>
              <a:rPr lang="en-IE" sz="1600" dirty="0"/>
              <a:t>We know a ten kinds of Roman bread and dog biscuits.</a:t>
            </a:r>
          </a:p>
          <a:p>
            <a:r>
              <a:rPr lang="en-IE" sz="1600" dirty="0"/>
              <a:t>Some loaves were found during excavations.</a:t>
            </a:r>
          </a:p>
        </p:txBody>
      </p:sp>
    </p:spTree>
    <p:extLst>
      <p:ext uri="{BB962C8B-B14F-4D97-AF65-F5344CB8AC3E}">
        <p14:creationId xmlns:p14="http://schemas.microsoft.com/office/powerpoint/2010/main" val="166338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3" ma:contentTypeDescription="Create a new document." ma:contentTypeScope="" ma:versionID="e70e6206889af6f3f6f6022be6118ce4">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6200e3c317e2ac245743f6d767db57c1"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49B8D7-3274-4893-B9FB-5533780C0F18}">
  <ds:schemaRefs>
    <ds:schemaRef ds:uri="http://schemas.microsoft.com/sharepoint/v3/contenttype/forms"/>
  </ds:schemaRefs>
</ds:datastoreItem>
</file>

<file path=customXml/itemProps2.xml><?xml version="1.0" encoding="utf-8"?>
<ds:datastoreItem xmlns:ds="http://schemas.openxmlformats.org/officeDocument/2006/customXml" ds:itemID="{250C16B2-ABB4-4681-9678-3200F14EA58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5eaccf-a245-42c2-b35a-2f5906cd0fb6"/>
    <ds:schemaRef ds:uri="e994e2ca-6e66-4cfb-89b9-1548a5955a3d"/>
    <ds:schemaRef ds:uri="http://www.w3.org/XML/1998/namespace"/>
    <ds:schemaRef ds:uri="http://purl.org/dc/dcmitype/"/>
  </ds:schemaRefs>
</ds:datastoreItem>
</file>

<file path=customXml/itemProps3.xml><?xml version="1.0" encoding="utf-8"?>
<ds:datastoreItem xmlns:ds="http://schemas.openxmlformats.org/officeDocument/2006/customXml" ds:itemID="{475C2B04-E540-4EDD-ACEB-7B55EBCA43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309</TotalTime>
  <Words>1244</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Professions and Politics</vt:lpstr>
      <vt:lpstr>Public Life - Government</vt:lpstr>
      <vt:lpstr>Agriculture</vt:lpstr>
      <vt:lpstr>Agriculture: Wine and Oil</vt:lpstr>
      <vt:lpstr>Agriculture: Farms</vt:lpstr>
      <vt:lpstr>Shops</vt:lpstr>
      <vt:lpstr>Fulling</vt:lpstr>
      <vt:lpstr>PowerPoint Presentation</vt:lpstr>
      <vt:lpstr>Baking</vt:lpstr>
      <vt:lpstr>PowerPoint Presentation</vt:lpstr>
      <vt:lpstr>Inns</vt:lpstr>
      <vt:lpstr>Other Shops/Trades:</vt:lpstr>
      <vt:lpstr>Keeping Accounts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Professions and Politics</dc:title>
  <dc:creator>Seamus O'Sullivan</dc:creator>
  <cp:lastModifiedBy>Seamus O'Sullivan</cp:lastModifiedBy>
  <cp:revision>4</cp:revision>
  <dcterms:created xsi:type="dcterms:W3CDTF">2020-10-14T21:50:40Z</dcterms:created>
  <dcterms:modified xsi:type="dcterms:W3CDTF">2021-02-19T14:14:40Z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