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71" r:id="rId9"/>
    <p:sldId id="260" r:id="rId10"/>
    <p:sldId id="261" r:id="rId11"/>
    <p:sldId id="262" r:id="rId12"/>
    <p:sldId id="263" r:id="rId13"/>
    <p:sldId id="265" r:id="rId14"/>
    <p:sldId id="264" r:id="rId15"/>
    <p:sldId id="266" r:id="rId16"/>
    <p:sldId id="267" r:id="rId17"/>
    <p:sldId id="268" r:id="rId18"/>
    <p:sldId id="269" r:id="rId19"/>
    <p:sldId id="270"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4812CE-D713-40A7-BE28-ED8822EFEF9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22F4C-1577-4B59-B30A-E7B2DC622B3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54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812CE-D713-40A7-BE28-ED8822EFEF9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102489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812CE-D713-40A7-BE28-ED8822EFEF9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374148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812CE-D713-40A7-BE28-ED8822EFEF9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59722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4812CE-D713-40A7-BE28-ED8822EFEF9C}"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22F4C-1577-4B59-B30A-E7B2DC622B3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50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4812CE-D713-40A7-BE28-ED8822EFEF9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220318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4812CE-D713-40A7-BE28-ED8822EFEF9C}"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176903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4812CE-D713-40A7-BE28-ED8822EFEF9C}"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5947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4812CE-D713-40A7-BE28-ED8822EFEF9C}" type="datetimeFigureOut">
              <a:rPr lang="en-GB" smtClean="0"/>
              <a:t>19/02/2021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229746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4812CE-D713-40A7-BE28-ED8822EFEF9C}" type="datetimeFigureOut">
              <a:rPr lang="en-GB" smtClean="0"/>
              <a:t>19/02/2021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522F4C-1577-4B59-B30A-E7B2DC622B35}" type="slidenum">
              <a:rPr lang="en-GB" smtClean="0"/>
              <a:t>‹#›</a:t>
            </a:fld>
            <a:endParaRPr lang="en-GB"/>
          </a:p>
        </p:txBody>
      </p:sp>
    </p:spTree>
    <p:extLst>
      <p:ext uri="{BB962C8B-B14F-4D97-AF65-F5344CB8AC3E}">
        <p14:creationId xmlns:p14="http://schemas.microsoft.com/office/powerpoint/2010/main" val="153166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4812CE-D713-40A7-BE28-ED8822EFEF9C}"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22F4C-1577-4B59-B30A-E7B2DC622B35}" type="slidenum">
              <a:rPr lang="en-GB" smtClean="0"/>
              <a:t>‹#›</a:t>
            </a:fld>
            <a:endParaRPr lang="en-GB"/>
          </a:p>
        </p:txBody>
      </p:sp>
    </p:spTree>
    <p:extLst>
      <p:ext uri="{BB962C8B-B14F-4D97-AF65-F5344CB8AC3E}">
        <p14:creationId xmlns:p14="http://schemas.microsoft.com/office/powerpoint/2010/main" val="176656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4812CE-D713-40A7-BE28-ED8822EFEF9C}" type="datetimeFigureOut">
              <a:rPr lang="en-GB" smtClean="0"/>
              <a:t>19/02/2021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522F4C-1577-4B59-B30A-E7B2DC622B3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3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Most Spectacular Ancient Roman Temples (with Map &amp; Photos) - Tour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681" y="541282"/>
            <a:ext cx="8939147" cy="5937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5705" y="2005263"/>
            <a:ext cx="6208295" cy="1684422"/>
          </a:xfrm>
        </p:spPr>
        <p:txBody>
          <a:bodyPr>
            <a:normAutofit fontScale="90000"/>
          </a:bodyPr>
          <a:lstStyle/>
          <a:p>
            <a:r>
              <a:rPr lang="en-GB" sz="6600" b="1" dirty="0">
                <a:solidFill>
                  <a:schemeClr val="bg1"/>
                </a:solidFill>
              </a:rPr>
              <a:t>Religion &amp; Temples </a:t>
            </a:r>
          </a:p>
        </p:txBody>
      </p:sp>
      <p:sp>
        <p:nvSpPr>
          <p:cNvPr id="3" name="Subtitle 2"/>
          <p:cNvSpPr>
            <a:spLocks noGrp="1"/>
          </p:cNvSpPr>
          <p:nvPr>
            <p:ph type="subTitle" idx="1"/>
          </p:nvPr>
        </p:nvSpPr>
        <p:spPr>
          <a:xfrm>
            <a:off x="4908883" y="4455620"/>
            <a:ext cx="6249567" cy="698046"/>
          </a:xfrm>
        </p:spPr>
        <p:txBody>
          <a:bodyPr>
            <a:normAutofit/>
          </a:bodyPr>
          <a:lstStyle/>
          <a:p>
            <a:r>
              <a:rPr lang="en-GB" sz="2800" b="1" dirty="0">
                <a:solidFill>
                  <a:schemeClr val="bg1"/>
                </a:solidFill>
              </a:rPr>
              <a:t>Pompeii</a:t>
            </a:r>
          </a:p>
        </p:txBody>
      </p:sp>
    </p:spTree>
    <p:extLst>
      <p:ext uri="{BB962C8B-B14F-4D97-AF65-F5344CB8AC3E}">
        <p14:creationId xmlns:p14="http://schemas.microsoft.com/office/powerpoint/2010/main" val="374541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Apollo</a:t>
            </a:r>
          </a:p>
        </p:txBody>
      </p:sp>
      <p:sp>
        <p:nvSpPr>
          <p:cNvPr id="3" name="Content Placeholder 2"/>
          <p:cNvSpPr>
            <a:spLocks noGrp="1"/>
          </p:cNvSpPr>
          <p:nvPr>
            <p:ph idx="1"/>
          </p:nvPr>
        </p:nvSpPr>
        <p:spPr>
          <a:xfrm>
            <a:off x="134753" y="1845734"/>
            <a:ext cx="8848825" cy="5012266"/>
          </a:xfrm>
        </p:spPr>
        <p:txBody>
          <a:bodyPr>
            <a:normAutofit/>
          </a:bodyPr>
          <a:lstStyle/>
          <a:p>
            <a:pPr>
              <a:buFont typeface="Wingdings" panose="05000000000000000000" pitchFamily="2" charset="2"/>
              <a:buChar char="q"/>
            </a:pPr>
            <a:r>
              <a:rPr lang="en-GB" dirty="0"/>
              <a:t>The Temple was built in the 6</a:t>
            </a:r>
            <a:r>
              <a:rPr lang="en-GB" baseline="30000" dirty="0"/>
              <a:t>th</a:t>
            </a:r>
            <a:r>
              <a:rPr lang="en-GB" dirty="0"/>
              <a:t> Century B.C. Nothing of the earlier building remains, only later newer versions.</a:t>
            </a:r>
          </a:p>
          <a:p>
            <a:pPr>
              <a:buFont typeface="Wingdings" panose="05000000000000000000" pitchFamily="2" charset="2"/>
              <a:buChar char="q"/>
            </a:pPr>
            <a:r>
              <a:rPr lang="en-GB" dirty="0"/>
              <a:t>The present ruins include a colonnade of 48 columns that stretch round all four sides of the temple – this is unusual in Roman temples and resembles Greek styles.</a:t>
            </a:r>
          </a:p>
          <a:p>
            <a:pPr>
              <a:buFont typeface="Wingdings" panose="05000000000000000000" pitchFamily="2" charset="2"/>
              <a:buChar char="q"/>
            </a:pPr>
            <a:r>
              <a:rPr lang="en-GB" dirty="0"/>
              <a:t>The raised platform, upon which the temple itself stands, is crowned with Corinthian columns. Inside the central part of the temple, the </a:t>
            </a:r>
            <a:r>
              <a:rPr lang="en-GB" i="1" dirty="0"/>
              <a:t>cella</a:t>
            </a:r>
            <a:r>
              <a:rPr lang="en-GB" dirty="0"/>
              <a:t>, which is painted, is the oval stone, called </a:t>
            </a:r>
            <a:r>
              <a:rPr lang="en-GB" b="1" dirty="0"/>
              <a:t>Omphalos</a:t>
            </a:r>
            <a:r>
              <a:rPr lang="en-GB" dirty="0"/>
              <a:t>, which was a symbol of Apollo.</a:t>
            </a:r>
          </a:p>
          <a:p>
            <a:pPr>
              <a:buFont typeface="Wingdings" panose="05000000000000000000" pitchFamily="2" charset="2"/>
              <a:buChar char="q"/>
            </a:pPr>
            <a:r>
              <a:rPr lang="en-GB" dirty="0"/>
              <a:t>In front of the temple on the right side of the courtyard looking towards the temple is a bronze statue of Apollo himself. The bow once held, with which he slew the serpent Python, is now missing. There are signs that there were statues of Diana and Mercury too.</a:t>
            </a:r>
          </a:p>
          <a:p>
            <a:pPr>
              <a:buFont typeface="Wingdings" panose="05000000000000000000" pitchFamily="2" charset="2"/>
              <a:buChar char="q"/>
            </a:pPr>
            <a:r>
              <a:rPr lang="en-GB" dirty="0"/>
              <a:t>There is also a column of marble, once crowned with a sundial, set up beside the temple by two town officials </a:t>
            </a:r>
            <a:r>
              <a:rPr lang="en-GB" dirty="0" err="1"/>
              <a:t>Erennius</a:t>
            </a:r>
            <a:r>
              <a:rPr lang="en-GB" dirty="0"/>
              <a:t> and </a:t>
            </a:r>
            <a:r>
              <a:rPr lang="en-GB" dirty="0" err="1"/>
              <a:t>Sepunius</a:t>
            </a:r>
            <a:r>
              <a:rPr lang="en-GB" dirty="0"/>
              <a:t>.</a:t>
            </a:r>
          </a:p>
        </p:txBody>
      </p:sp>
      <p:pic>
        <p:nvPicPr>
          <p:cNvPr id="14338" name="Picture 2" descr="The History of Corinthian Colum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1686" y="2527960"/>
            <a:ext cx="2910314" cy="2910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2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Apollo</a:t>
            </a:r>
          </a:p>
        </p:txBody>
      </p:sp>
      <p:sp>
        <p:nvSpPr>
          <p:cNvPr id="3" name="Content Placeholder 2"/>
          <p:cNvSpPr>
            <a:spLocks noGrp="1"/>
          </p:cNvSpPr>
          <p:nvPr>
            <p:ph idx="1"/>
          </p:nvPr>
        </p:nvSpPr>
        <p:spPr>
          <a:xfrm>
            <a:off x="1097280" y="1845734"/>
            <a:ext cx="5455920" cy="4023360"/>
          </a:xfrm>
        </p:spPr>
        <p:txBody>
          <a:bodyPr/>
          <a:lstStyle/>
          <a:p>
            <a:pPr>
              <a:buFont typeface="Wingdings" panose="05000000000000000000" pitchFamily="2" charset="2"/>
              <a:buChar char="q"/>
            </a:pPr>
            <a:r>
              <a:rPr lang="en-GB" dirty="0"/>
              <a:t>Apollo is the gods of the Sun, god of music, god of medicine and healing, and he’s the god of prophecy. He is the god of </a:t>
            </a:r>
            <a:r>
              <a:rPr lang="en-GB" i="1" dirty="0"/>
              <a:t>logical</a:t>
            </a:r>
            <a:r>
              <a:rPr lang="en-GB" dirty="0"/>
              <a:t> and </a:t>
            </a:r>
            <a:r>
              <a:rPr lang="en-GB" i="1" dirty="0"/>
              <a:t>rationality</a:t>
            </a:r>
            <a:r>
              <a:rPr lang="en-GB" dirty="0"/>
              <a:t>. If you visit his temple you are usually looking for insight into your life and destiny.</a:t>
            </a:r>
          </a:p>
          <a:p>
            <a:pPr>
              <a:buFont typeface="Wingdings" panose="05000000000000000000" pitchFamily="2" charset="2"/>
              <a:buChar char="q"/>
            </a:pPr>
            <a:r>
              <a:rPr lang="en-GB" dirty="0"/>
              <a:t>Usually you would be presented with a prophecy. And it is your insight that would determine whether the prophecy has a positive or negative outcome.</a:t>
            </a:r>
          </a:p>
          <a:p>
            <a:pPr>
              <a:buFont typeface="Wingdings" panose="05000000000000000000" pitchFamily="2" charset="2"/>
              <a:buChar char="q"/>
            </a:pPr>
            <a:r>
              <a:rPr lang="en-GB" dirty="0"/>
              <a:t>Apollo was probably introduced to the Romans from the Greeks.</a:t>
            </a:r>
          </a:p>
        </p:txBody>
      </p:sp>
      <p:pic>
        <p:nvPicPr>
          <p:cNvPr id="8194" name="Picture 2" descr="Apollo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4" y="236862"/>
            <a:ext cx="3570605" cy="608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5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Venus</a:t>
            </a:r>
          </a:p>
        </p:txBody>
      </p:sp>
      <p:sp>
        <p:nvSpPr>
          <p:cNvPr id="3" name="Content Placeholder 2"/>
          <p:cNvSpPr>
            <a:spLocks noGrp="1"/>
          </p:cNvSpPr>
          <p:nvPr>
            <p:ph idx="1"/>
          </p:nvPr>
        </p:nvSpPr>
        <p:spPr>
          <a:xfrm>
            <a:off x="1097280" y="1845734"/>
            <a:ext cx="4722495" cy="4023360"/>
          </a:xfrm>
        </p:spPr>
        <p:txBody>
          <a:bodyPr/>
          <a:lstStyle/>
          <a:p>
            <a:pPr>
              <a:buFont typeface="Wingdings" panose="05000000000000000000" pitchFamily="2" charset="2"/>
              <a:buChar char="q"/>
            </a:pPr>
            <a:r>
              <a:rPr lang="en-GB" dirty="0"/>
              <a:t>Venus was the patron god of Pompeii and so had a special place in their lives.</a:t>
            </a:r>
          </a:p>
          <a:p>
            <a:pPr>
              <a:buFont typeface="Wingdings" panose="05000000000000000000" pitchFamily="2" charset="2"/>
              <a:buChar char="q"/>
            </a:pPr>
            <a:r>
              <a:rPr lang="en-GB" dirty="0"/>
              <a:t>Her temple stood next to the large Basilica – a large building used as courts and for public assemblies.</a:t>
            </a:r>
          </a:p>
          <a:p>
            <a:pPr>
              <a:buFont typeface="Wingdings" panose="05000000000000000000" pitchFamily="2" charset="2"/>
              <a:buChar char="q"/>
            </a:pPr>
            <a:r>
              <a:rPr lang="en-GB" dirty="0"/>
              <a:t>Her temple would have been visited regularly.</a:t>
            </a:r>
          </a:p>
          <a:p>
            <a:pPr>
              <a:buFont typeface="Wingdings" panose="05000000000000000000" pitchFamily="2" charset="2"/>
              <a:buChar char="q"/>
            </a:pPr>
            <a:r>
              <a:rPr lang="en-GB" dirty="0"/>
              <a:t>Its plan is much more typical of a Roman temple plan than that of Apollo’s</a:t>
            </a:r>
          </a:p>
        </p:txBody>
      </p:sp>
      <p:pic>
        <p:nvPicPr>
          <p:cNvPr id="4" name="Picture 3"/>
          <p:cNvPicPr>
            <a:picLocks noChangeAspect="1"/>
          </p:cNvPicPr>
          <p:nvPr/>
        </p:nvPicPr>
        <p:blipFill>
          <a:blip r:embed="rId2"/>
          <a:stretch>
            <a:fillRect/>
          </a:stretch>
        </p:blipFill>
        <p:spPr>
          <a:xfrm>
            <a:off x="7435250" y="1495425"/>
            <a:ext cx="4361462" cy="4919662"/>
          </a:xfrm>
          <a:prstGeom prst="rect">
            <a:avLst/>
          </a:prstGeom>
        </p:spPr>
      </p:pic>
    </p:spTree>
    <p:extLst>
      <p:ext uri="{BB962C8B-B14F-4D97-AF65-F5344CB8AC3E}">
        <p14:creationId xmlns:p14="http://schemas.microsoft.com/office/powerpoint/2010/main" val="362126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Sanctuary of the Public </a:t>
            </a:r>
            <a:r>
              <a:rPr lang="en-GB" b="1" dirty="0" err="1"/>
              <a:t>Lares</a:t>
            </a:r>
            <a:endParaRPr lang="en-GB" b="1" dirty="0"/>
          </a:p>
        </p:txBody>
      </p:sp>
      <p:sp>
        <p:nvSpPr>
          <p:cNvPr id="3" name="Content Placeholder 2"/>
          <p:cNvSpPr>
            <a:spLocks noGrp="1"/>
          </p:cNvSpPr>
          <p:nvPr>
            <p:ph idx="1"/>
          </p:nvPr>
        </p:nvSpPr>
        <p:spPr>
          <a:xfrm>
            <a:off x="1097280" y="1845734"/>
            <a:ext cx="5360670" cy="4023360"/>
          </a:xfrm>
        </p:spPr>
        <p:txBody>
          <a:bodyPr/>
          <a:lstStyle/>
          <a:p>
            <a:pPr>
              <a:buFont typeface="Wingdings" panose="05000000000000000000" pitchFamily="2" charset="2"/>
              <a:buChar char="q"/>
            </a:pPr>
            <a:r>
              <a:rPr lang="en-GB" dirty="0"/>
              <a:t>Just as the </a:t>
            </a:r>
            <a:r>
              <a:rPr lang="en-GB" b="1" dirty="0"/>
              <a:t>Paterfamilias</a:t>
            </a:r>
            <a:r>
              <a:rPr lang="en-GB" dirty="0"/>
              <a:t> made offerings to the household </a:t>
            </a:r>
            <a:r>
              <a:rPr lang="en-GB" b="1" dirty="0" err="1"/>
              <a:t>Lares</a:t>
            </a:r>
            <a:r>
              <a:rPr lang="en-GB" dirty="0"/>
              <a:t>, so too would public officials make sacrifices to the city </a:t>
            </a:r>
            <a:r>
              <a:rPr lang="en-GB" b="1" dirty="0" err="1"/>
              <a:t>Lares</a:t>
            </a:r>
            <a:r>
              <a:rPr lang="en-GB" dirty="0"/>
              <a:t> – local/clan gods.</a:t>
            </a:r>
          </a:p>
          <a:p>
            <a:pPr>
              <a:buFont typeface="Wingdings" panose="05000000000000000000" pitchFamily="2" charset="2"/>
              <a:buChar char="q"/>
            </a:pPr>
            <a:r>
              <a:rPr lang="en-GB" dirty="0"/>
              <a:t>This would happen at the </a:t>
            </a:r>
            <a:r>
              <a:rPr lang="en-GB" b="1" dirty="0"/>
              <a:t>Sanctuary of the Public </a:t>
            </a:r>
            <a:r>
              <a:rPr lang="en-GB" b="1" dirty="0" err="1"/>
              <a:t>Lares</a:t>
            </a:r>
            <a:r>
              <a:rPr lang="en-GB" dirty="0"/>
              <a:t> sitting opposite the temple of Apollo in the Forum Pompeii.</a:t>
            </a:r>
          </a:p>
          <a:p>
            <a:pPr>
              <a:buFont typeface="Wingdings" panose="05000000000000000000" pitchFamily="2" charset="2"/>
              <a:buChar char="q"/>
            </a:pPr>
            <a:r>
              <a:rPr lang="en-GB" dirty="0"/>
              <a:t>This would originally have been a location for shops.</a:t>
            </a:r>
          </a:p>
          <a:p>
            <a:pPr>
              <a:buFont typeface="Wingdings" panose="05000000000000000000" pitchFamily="2" charset="2"/>
              <a:buChar char="q"/>
            </a:pPr>
            <a:r>
              <a:rPr lang="en-GB" dirty="0"/>
              <a:t>Regularly there would be sacrifices made to the </a:t>
            </a:r>
            <a:r>
              <a:rPr lang="en-GB" b="1" dirty="0" err="1"/>
              <a:t>lares</a:t>
            </a:r>
            <a:r>
              <a:rPr lang="en-GB" b="1" dirty="0"/>
              <a:t> and the Roman Emperor.</a:t>
            </a:r>
            <a:endParaRPr lang="en-GB" dirty="0"/>
          </a:p>
        </p:txBody>
      </p:sp>
      <p:pic>
        <p:nvPicPr>
          <p:cNvPr id="9218" name="Picture 2" descr="Temple of the Lares Publici - AD79eru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1981200"/>
            <a:ext cx="53829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6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to the Emperor Vespasian</a:t>
            </a:r>
          </a:p>
        </p:txBody>
      </p:sp>
      <p:sp>
        <p:nvSpPr>
          <p:cNvPr id="3" name="Content Placeholder 2"/>
          <p:cNvSpPr>
            <a:spLocks noGrp="1"/>
          </p:cNvSpPr>
          <p:nvPr>
            <p:ph idx="1"/>
          </p:nvPr>
        </p:nvSpPr>
        <p:spPr>
          <a:xfrm>
            <a:off x="382905" y="1826684"/>
            <a:ext cx="7427595" cy="4955116"/>
          </a:xfrm>
        </p:spPr>
        <p:txBody>
          <a:bodyPr>
            <a:normAutofit fontScale="92500" lnSpcReduction="20000"/>
          </a:bodyPr>
          <a:lstStyle/>
          <a:p>
            <a:pPr>
              <a:buFont typeface="Wingdings" panose="05000000000000000000" pitchFamily="2" charset="2"/>
              <a:buChar char="q"/>
            </a:pPr>
            <a:r>
              <a:rPr lang="en-GB" dirty="0"/>
              <a:t>Once Rome was a kingdom. After 7 Kings the Romans ousted their kings and founded the republic – around 500 B.C. For around 5 hundred years the Romans elected their leaders – consuls and senators – and conquered a huge empire. However, this system was slowly corrupted by the wealth, ambition, and gain of empire, and soon one man dominated the scene – after several decades of civil war. This man’s name was Augustus Caesar – the 1</a:t>
            </a:r>
            <a:r>
              <a:rPr lang="en-GB" baseline="30000" dirty="0"/>
              <a:t>st</a:t>
            </a:r>
            <a:r>
              <a:rPr lang="en-GB" dirty="0"/>
              <a:t> Roman Emperor. Rome would be an Empire for the remainder of its history.</a:t>
            </a:r>
          </a:p>
          <a:p>
            <a:pPr>
              <a:buFont typeface="Wingdings" panose="05000000000000000000" pitchFamily="2" charset="2"/>
              <a:buChar char="q"/>
            </a:pPr>
            <a:r>
              <a:rPr lang="en-GB" dirty="0"/>
              <a:t>The Romans believed that men could become gods through great deed in life and death. The 1</a:t>
            </a:r>
            <a:r>
              <a:rPr lang="en-GB" baseline="30000" dirty="0"/>
              <a:t>st</a:t>
            </a:r>
            <a:r>
              <a:rPr lang="en-GB" dirty="0"/>
              <a:t> Romans to achieve this were Romulus and centuries later Julius Caesar achieved this too.</a:t>
            </a:r>
          </a:p>
          <a:p>
            <a:pPr>
              <a:buFont typeface="Wingdings" panose="05000000000000000000" pitchFamily="2" charset="2"/>
              <a:buChar char="q"/>
            </a:pPr>
            <a:r>
              <a:rPr lang="en-GB" dirty="0"/>
              <a:t>Soon, all Roman Emperors founded their own cults across the Emperor – the Emperors following in the line and example of Julius Caesar were </a:t>
            </a:r>
            <a:r>
              <a:rPr lang="en-GB" i="1" dirty="0"/>
              <a:t>divine</a:t>
            </a:r>
            <a:r>
              <a:rPr lang="en-GB" dirty="0"/>
              <a:t>.</a:t>
            </a:r>
          </a:p>
          <a:p>
            <a:pPr>
              <a:buFont typeface="Wingdings" panose="05000000000000000000" pitchFamily="2" charset="2"/>
              <a:buChar char="q"/>
            </a:pPr>
            <a:r>
              <a:rPr lang="en-GB" dirty="0"/>
              <a:t>The latest Emperor at the time of Pompeii’s destruction was Titus. There was a temple to his father Vespasian in the centre of Pompeii’s forum.</a:t>
            </a:r>
          </a:p>
          <a:p>
            <a:pPr>
              <a:buFont typeface="Wingdings" panose="05000000000000000000" pitchFamily="2" charset="2"/>
              <a:buChar char="q"/>
            </a:pPr>
            <a:r>
              <a:rPr lang="en-GB" dirty="0"/>
              <a:t>This was an important cult to ensure that people recognised the divine authority of the Emperor and felt they could communicate to him and ask favours.</a:t>
            </a:r>
          </a:p>
        </p:txBody>
      </p:sp>
      <p:pic>
        <p:nvPicPr>
          <p:cNvPr id="10242" name="Picture 2" descr="The Temple of Genius Augusti, Vespasian - Planet Pompe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2505074"/>
            <a:ext cx="43815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4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Isis</a:t>
            </a:r>
          </a:p>
        </p:txBody>
      </p:sp>
      <p:sp>
        <p:nvSpPr>
          <p:cNvPr id="3" name="Content Placeholder 2"/>
          <p:cNvSpPr>
            <a:spLocks noGrp="1"/>
          </p:cNvSpPr>
          <p:nvPr>
            <p:ph idx="1"/>
          </p:nvPr>
        </p:nvSpPr>
        <p:spPr>
          <a:xfrm>
            <a:off x="1097281" y="1845734"/>
            <a:ext cx="5760720" cy="4783666"/>
          </a:xfrm>
        </p:spPr>
        <p:txBody>
          <a:bodyPr>
            <a:normAutofit lnSpcReduction="10000"/>
          </a:bodyPr>
          <a:lstStyle/>
          <a:p>
            <a:pPr>
              <a:buFont typeface="Wingdings" panose="05000000000000000000" pitchFamily="2" charset="2"/>
              <a:buChar char="q"/>
            </a:pPr>
            <a:r>
              <a:rPr lang="en-GB" dirty="0"/>
              <a:t>As mentioned above, the Romans often adopted new gods.</a:t>
            </a:r>
          </a:p>
          <a:p>
            <a:pPr>
              <a:buFont typeface="Wingdings" panose="05000000000000000000" pitchFamily="2" charset="2"/>
              <a:buChar char="q"/>
            </a:pPr>
            <a:r>
              <a:rPr lang="en-GB" dirty="0"/>
              <a:t>Several of these cults included </a:t>
            </a:r>
            <a:r>
              <a:rPr lang="en-GB" b="1" dirty="0"/>
              <a:t>Bacchus, Mithras</a:t>
            </a:r>
            <a:r>
              <a:rPr lang="en-GB" dirty="0"/>
              <a:t>, and </a:t>
            </a:r>
            <a:r>
              <a:rPr lang="en-GB" b="1" dirty="0"/>
              <a:t>Christianity. </a:t>
            </a:r>
            <a:r>
              <a:rPr lang="en-GB" dirty="0"/>
              <a:t>Some like Bacchus and Christianity were even seen as fanatical and threatening and were banned.</a:t>
            </a:r>
          </a:p>
          <a:p>
            <a:pPr>
              <a:buFont typeface="Wingdings" panose="05000000000000000000" pitchFamily="2" charset="2"/>
              <a:buChar char="q"/>
            </a:pPr>
            <a:r>
              <a:rPr lang="en-GB" dirty="0"/>
              <a:t>One of the most popular of these cults was to the Egyptian goddess Isis – queen of the gods, god of magic and life, and protector of women and children.</a:t>
            </a:r>
          </a:p>
          <a:p>
            <a:pPr>
              <a:buFont typeface="Wingdings" panose="05000000000000000000" pitchFamily="2" charset="2"/>
              <a:buChar char="q"/>
            </a:pPr>
            <a:r>
              <a:rPr lang="en-GB" dirty="0"/>
              <a:t>Her cult was as popular as Christianity and had the potential to be adopted by the Emperors as a major religion in the Roman Empire. Only the emperor Constantine chose Christianity instead.</a:t>
            </a:r>
          </a:p>
          <a:p>
            <a:pPr>
              <a:buFont typeface="Wingdings" panose="05000000000000000000" pitchFamily="2" charset="2"/>
              <a:buChar char="q"/>
            </a:pPr>
            <a:r>
              <a:rPr lang="en-GB" dirty="0"/>
              <a:t>A small temple of Isis, possibly privately owned, was in the Pompeii Forum.</a:t>
            </a:r>
          </a:p>
        </p:txBody>
      </p:sp>
      <p:pic>
        <p:nvPicPr>
          <p:cNvPr id="11266" name="Picture 2" descr="Temple of Isis - Pompe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822" y="127634"/>
            <a:ext cx="4849904" cy="36347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in on Home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559" y="3915030"/>
            <a:ext cx="2810536" cy="294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3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mple of Isis (Pompei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2892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File:Fresco from the Temple of Isis in Pompeii depicting the discovery of  the boat with the coffin of Osiris, East wall of Sacrarium, Naples National  Archaeological Museum (14399578517).jpg - Wikimedia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7096" y="3660714"/>
            <a:ext cx="4154905" cy="31972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Mysteries of Isi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95527"/>
            <a:ext cx="5018302" cy="456247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File:Fresco from the Temple of Isis in Pompeii depicting Osiris-Serapide in  unthroned between cobras, West wall of the Sacrarium, Naples National  Archaeological Museum (14399331530).jpg - Wikimedia Comm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1463" y="-1"/>
            <a:ext cx="3800538" cy="36607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BC - History - Ancient History in depth: Work and Play in Everyday Pompeii  Galle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334" y="3545988"/>
            <a:ext cx="35623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1940" y="232012"/>
            <a:ext cx="4503761"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These frescoes from the temple of Isis in Pompeii are wonderful pieces of art using perspective, depth, and colour to decorate the temple of this mysteries “foreign” goddess.</a:t>
            </a:r>
          </a:p>
          <a:p>
            <a:pPr marL="285750" indent="-285750">
              <a:buFont typeface="Arial" panose="020B0604020202020204" pitchFamily="34" charset="0"/>
              <a:buChar char="•"/>
            </a:pPr>
            <a:r>
              <a:rPr lang="en-GB" dirty="0"/>
              <a:t>Do you notice any </a:t>
            </a:r>
            <a:r>
              <a:rPr lang="en-GB" i="1" dirty="0"/>
              <a:t>motifs</a:t>
            </a:r>
            <a:r>
              <a:rPr lang="en-GB" dirty="0"/>
              <a:t> (recurring symbols) in these pictures?</a:t>
            </a:r>
          </a:p>
        </p:txBody>
      </p:sp>
    </p:spTree>
    <p:extLst>
      <p:ext uri="{BB962C8B-B14F-4D97-AF65-F5344CB8AC3E}">
        <p14:creationId xmlns:p14="http://schemas.microsoft.com/office/powerpoint/2010/main" val="114218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Compare: how do the temples of Pompeii compare with modern places of worship?</a:t>
            </a:r>
          </a:p>
        </p:txBody>
      </p:sp>
      <p:sp>
        <p:nvSpPr>
          <p:cNvPr id="3" name="Content Placeholder 2"/>
          <p:cNvSpPr>
            <a:spLocks noGrp="1"/>
          </p:cNvSpPr>
          <p:nvPr>
            <p:ph idx="1"/>
          </p:nvPr>
        </p:nvSpPr>
        <p:spPr>
          <a:xfrm>
            <a:off x="442186" y="3105046"/>
            <a:ext cx="4232171" cy="3084951"/>
          </a:xfrm>
        </p:spPr>
        <p:txBody>
          <a:bodyPr>
            <a:normAutofit/>
          </a:bodyPr>
          <a:lstStyle/>
          <a:p>
            <a:pPr>
              <a:buFont typeface="Wingdings" panose="05000000000000000000" pitchFamily="2" charset="2"/>
              <a:buChar char="q"/>
            </a:pPr>
            <a:r>
              <a:rPr lang="en-GB" sz="3600" dirty="0"/>
              <a:t>List 5 similarities.</a:t>
            </a:r>
          </a:p>
          <a:p>
            <a:pPr>
              <a:buFont typeface="Wingdings" panose="05000000000000000000" pitchFamily="2" charset="2"/>
              <a:buChar char="q"/>
            </a:pPr>
            <a:r>
              <a:rPr lang="en-GB" sz="3600" dirty="0"/>
              <a:t>List 5 differences.</a:t>
            </a:r>
          </a:p>
          <a:p>
            <a:pPr>
              <a:buFont typeface="Wingdings" panose="05000000000000000000" pitchFamily="2" charset="2"/>
              <a:buChar char="q"/>
            </a:pPr>
            <a:r>
              <a:rPr lang="en-GB" sz="3600" dirty="0"/>
              <a:t>Explain.</a:t>
            </a:r>
          </a:p>
        </p:txBody>
      </p:sp>
      <p:pic>
        <p:nvPicPr>
          <p:cNvPr id="13314" name="Picture 2" descr="Christ Church Cathedral, Dubli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947" y="2405410"/>
            <a:ext cx="3213267" cy="35389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SLAMIRELAND :: About ICC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283" y="3105046"/>
            <a:ext cx="4202586" cy="236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34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Create</a:t>
            </a:r>
            <a:r>
              <a:rPr lang="en-GB" dirty="0"/>
              <a:t>: </a:t>
            </a:r>
            <a:r>
              <a:rPr lang="en-GB" b="1" dirty="0"/>
              <a:t>Design your own temple for a Roman God.</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GB" dirty="0"/>
              <a:t>Write a short paragraph describing the temple to your chosen god.</a:t>
            </a:r>
          </a:p>
          <a:p>
            <a:pPr>
              <a:buFont typeface="Wingdings" panose="05000000000000000000" pitchFamily="2" charset="2"/>
              <a:buChar char="q"/>
            </a:pPr>
            <a:r>
              <a:rPr lang="en-GB" dirty="0"/>
              <a:t>Include a description of the plan (columns, platform, roofs, steps, etc.) What type of columns would you use?</a:t>
            </a:r>
          </a:p>
          <a:p>
            <a:pPr>
              <a:buFont typeface="Wingdings" panose="05000000000000000000" pitchFamily="2" charset="2"/>
              <a:buChar char="q"/>
            </a:pPr>
            <a:r>
              <a:rPr lang="en-GB" dirty="0"/>
              <a:t>Include a description of the statues (inside and outside).</a:t>
            </a:r>
          </a:p>
          <a:p>
            <a:pPr>
              <a:buFont typeface="Wingdings" panose="05000000000000000000" pitchFamily="2" charset="2"/>
              <a:buChar char="q"/>
            </a:pPr>
            <a:r>
              <a:rPr lang="en-GB" dirty="0"/>
              <a:t>Include a description of the decorations (inside and outside) – e.g. frescoes, mosaics, gold and ivory, silver decorations.</a:t>
            </a:r>
          </a:p>
          <a:p>
            <a:pPr>
              <a:buFont typeface="Wingdings" panose="05000000000000000000" pitchFamily="2" charset="2"/>
              <a:buChar char="q"/>
            </a:pPr>
            <a:r>
              <a:rPr lang="en-GB" dirty="0"/>
              <a:t>Say where the temple would be in the Roman town.</a:t>
            </a:r>
          </a:p>
        </p:txBody>
      </p:sp>
    </p:spTree>
    <p:extLst>
      <p:ext uri="{BB962C8B-B14F-4D97-AF65-F5344CB8AC3E}">
        <p14:creationId xmlns:p14="http://schemas.microsoft.com/office/powerpoint/2010/main" val="413721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different Religions do we follow today?</a:t>
            </a:r>
          </a:p>
        </p:txBody>
      </p:sp>
      <p:sp>
        <p:nvSpPr>
          <p:cNvPr id="3" name="Content Placeholder 2"/>
          <p:cNvSpPr>
            <a:spLocks noGrp="1"/>
          </p:cNvSpPr>
          <p:nvPr>
            <p:ph idx="1"/>
          </p:nvPr>
        </p:nvSpPr>
        <p:spPr>
          <a:xfrm>
            <a:off x="4652210" y="1825625"/>
            <a:ext cx="6701589" cy="4351338"/>
          </a:xfrm>
        </p:spPr>
        <p:txBody>
          <a:bodyPr/>
          <a:lstStyle/>
          <a:p>
            <a:pPr>
              <a:buFont typeface="Wingdings" panose="05000000000000000000" pitchFamily="2" charset="2"/>
              <a:buChar char="q"/>
            </a:pPr>
            <a:r>
              <a:rPr lang="en-GB" dirty="0"/>
              <a:t>Most </a:t>
            </a:r>
            <a:r>
              <a:rPr lang="en-GB" b="1" dirty="0"/>
              <a:t>western</a:t>
            </a:r>
            <a:r>
              <a:rPr lang="en-GB" dirty="0"/>
              <a:t> religions today are </a:t>
            </a:r>
            <a:r>
              <a:rPr lang="en-GB" i="1" dirty="0"/>
              <a:t>monotheist</a:t>
            </a:r>
            <a:r>
              <a:rPr lang="en-GB" dirty="0"/>
              <a:t> meaning they worship one god.</a:t>
            </a:r>
          </a:p>
          <a:p>
            <a:pPr>
              <a:buFont typeface="Wingdings" panose="05000000000000000000" pitchFamily="2" charset="2"/>
              <a:buChar char="q"/>
            </a:pPr>
            <a:r>
              <a:rPr lang="en-GB" dirty="0"/>
              <a:t>Many of these religions follow the </a:t>
            </a:r>
            <a:r>
              <a:rPr lang="en-GB" i="1" dirty="0"/>
              <a:t>Abrahamic </a:t>
            </a:r>
            <a:r>
              <a:rPr lang="en-GB" dirty="0"/>
              <a:t>god – Jehovah, Yahweh, Allah, or simply God. E.g. Christianity, Judaism, and Islam.</a:t>
            </a:r>
          </a:p>
          <a:p>
            <a:pPr>
              <a:buFont typeface="Wingdings" panose="05000000000000000000" pitchFamily="2" charset="2"/>
              <a:buChar char="q"/>
            </a:pPr>
            <a:r>
              <a:rPr lang="en-GB" dirty="0"/>
              <a:t>These religions follow</a:t>
            </a:r>
            <a:r>
              <a:rPr lang="en-GB" i="1" dirty="0"/>
              <a:t> doctrine</a:t>
            </a:r>
            <a:r>
              <a:rPr lang="en-GB" dirty="0"/>
              <a:t> or </a:t>
            </a:r>
            <a:r>
              <a:rPr lang="en-GB" i="1" dirty="0"/>
              <a:t>dogma</a:t>
            </a:r>
            <a:r>
              <a:rPr lang="en-GB" dirty="0"/>
              <a:t> – meaning that each religion can be broken down into groups who follow a single agreed upon believe (these are </a:t>
            </a:r>
            <a:r>
              <a:rPr lang="en-GB" i="1" dirty="0"/>
              <a:t>sects</a:t>
            </a:r>
            <a:r>
              <a:rPr lang="en-GB" dirty="0"/>
              <a:t>). E.g. Catholicism, Anglican Protestant, Presbyterian Protestant, Shia or Sunni Islam.</a:t>
            </a:r>
          </a:p>
          <a:p>
            <a:pPr>
              <a:buFont typeface="Wingdings" panose="05000000000000000000" pitchFamily="2" charset="2"/>
              <a:buChar char="q"/>
            </a:pPr>
            <a:r>
              <a:rPr lang="en-GB" dirty="0"/>
              <a:t>However, Hinduism and other eastern religions are </a:t>
            </a:r>
            <a:r>
              <a:rPr lang="en-GB" i="1" dirty="0"/>
              <a:t>polytheist</a:t>
            </a:r>
            <a:r>
              <a:rPr lang="en-GB" dirty="0"/>
              <a:t> meaning they worshipped more than one god – in fact they often have hundreds if not thousands of gods.</a:t>
            </a:r>
          </a:p>
        </p:txBody>
      </p:sp>
      <p:pic>
        <p:nvPicPr>
          <p:cNvPr id="2050" name="Picture 2" descr="World religions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827" y="1690688"/>
            <a:ext cx="3887036" cy="445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9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Roman Religion</a:t>
            </a:r>
          </a:p>
        </p:txBody>
      </p:sp>
      <p:sp>
        <p:nvSpPr>
          <p:cNvPr id="3" name="Content Placeholder 2"/>
          <p:cNvSpPr>
            <a:spLocks noGrp="1"/>
          </p:cNvSpPr>
          <p:nvPr>
            <p:ph idx="1"/>
          </p:nvPr>
        </p:nvSpPr>
        <p:spPr>
          <a:xfrm>
            <a:off x="1097279" y="1845734"/>
            <a:ext cx="4771801" cy="4507254"/>
          </a:xfrm>
        </p:spPr>
        <p:txBody>
          <a:bodyPr>
            <a:normAutofit fontScale="92500" lnSpcReduction="20000"/>
          </a:bodyPr>
          <a:lstStyle/>
          <a:p>
            <a:pPr>
              <a:buFont typeface="Wingdings" panose="05000000000000000000" pitchFamily="2" charset="2"/>
              <a:buChar char="q"/>
            </a:pPr>
            <a:r>
              <a:rPr lang="en-GB" dirty="0"/>
              <a:t>Traditional Roman religion was </a:t>
            </a:r>
            <a:r>
              <a:rPr lang="en-GB" i="1" dirty="0"/>
              <a:t>polytheist</a:t>
            </a:r>
            <a:r>
              <a:rPr lang="en-GB" dirty="0"/>
              <a:t>. The Romans worshipped </a:t>
            </a:r>
            <a:r>
              <a:rPr lang="en-GB" b="1" dirty="0"/>
              <a:t>many</a:t>
            </a:r>
            <a:r>
              <a:rPr lang="en-GB" dirty="0"/>
              <a:t> gods and many different types of Gods. They also often added new gods to there religion – some Greek, Egyptian, or Persian Gods were praised.</a:t>
            </a:r>
          </a:p>
          <a:p>
            <a:pPr>
              <a:buFont typeface="Wingdings" panose="05000000000000000000" pitchFamily="2" charset="2"/>
              <a:buChar char="q"/>
            </a:pPr>
            <a:r>
              <a:rPr lang="en-GB" dirty="0"/>
              <a:t>It’s easier to adapt new god to your </a:t>
            </a:r>
            <a:r>
              <a:rPr lang="en-GB" i="1" dirty="0"/>
              <a:t>Pantheon</a:t>
            </a:r>
            <a:r>
              <a:rPr lang="en-GB" dirty="0"/>
              <a:t> (selection of gods) if you accept that there is more than one of them</a:t>
            </a:r>
          </a:p>
          <a:p>
            <a:pPr>
              <a:buFont typeface="Wingdings" panose="05000000000000000000" pitchFamily="2" charset="2"/>
              <a:buChar char="q"/>
            </a:pPr>
            <a:r>
              <a:rPr lang="en-GB" dirty="0"/>
              <a:t>Roman’s also didn’t have </a:t>
            </a:r>
            <a:r>
              <a:rPr lang="en-GB" i="1" dirty="0"/>
              <a:t>strict</a:t>
            </a:r>
            <a:r>
              <a:rPr lang="en-GB" dirty="0"/>
              <a:t> dogma for their polytheist religions. While the followed customs for sacrificed and lived according to a religious honour system, and told stories of their gods – as we have seen their myths will often vary.</a:t>
            </a:r>
          </a:p>
          <a:p>
            <a:pPr>
              <a:buFont typeface="Wingdings" panose="05000000000000000000" pitchFamily="2" charset="2"/>
              <a:buChar char="q"/>
            </a:pPr>
            <a:r>
              <a:rPr lang="en-GB" dirty="0"/>
              <a:t>In Pompeii, we have Temples for the traditional gods, for the household and local gods, and for the new cults (a cult is a part of a polytheist religion that praises a particular god).</a:t>
            </a:r>
          </a:p>
          <a:p>
            <a:pPr>
              <a:buFont typeface="Wingdings" panose="05000000000000000000" pitchFamily="2" charset="2"/>
              <a:buChar char="q"/>
            </a:pPr>
            <a:endParaRPr lang="en-GB" dirty="0"/>
          </a:p>
        </p:txBody>
      </p:sp>
      <p:pic>
        <p:nvPicPr>
          <p:cNvPr id="3074" name="Picture 2" descr="What religion did the Ancient Romans have?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235" y="2228639"/>
            <a:ext cx="5566896"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4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379285" cy="1450757"/>
          </a:xfrm>
        </p:spPr>
        <p:txBody>
          <a:bodyPr/>
          <a:lstStyle/>
          <a:p>
            <a:r>
              <a:rPr lang="en-GB" b="1" dirty="0"/>
              <a:t>Roman Gods-Greek Gods</a:t>
            </a:r>
          </a:p>
        </p:txBody>
      </p:sp>
      <p:sp>
        <p:nvSpPr>
          <p:cNvPr id="3" name="Content Placeholder 2"/>
          <p:cNvSpPr>
            <a:spLocks noGrp="1"/>
          </p:cNvSpPr>
          <p:nvPr>
            <p:ph idx="1"/>
          </p:nvPr>
        </p:nvSpPr>
        <p:spPr>
          <a:xfrm>
            <a:off x="1097280" y="1845733"/>
            <a:ext cx="5530626" cy="4447491"/>
          </a:xfrm>
        </p:spPr>
        <p:txBody>
          <a:bodyPr>
            <a:normAutofit fontScale="92500" lnSpcReduction="10000"/>
          </a:bodyPr>
          <a:lstStyle/>
          <a:p>
            <a:pPr>
              <a:buFont typeface="Wingdings" panose="05000000000000000000" pitchFamily="2" charset="2"/>
              <a:buChar char="q"/>
            </a:pPr>
            <a:r>
              <a:rPr lang="en-GB" dirty="0"/>
              <a:t>The Romans did not </a:t>
            </a:r>
            <a:r>
              <a:rPr lang="en-GB" i="1" dirty="0"/>
              <a:t>steal</a:t>
            </a:r>
            <a:r>
              <a:rPr lang="en-GB" dirty="0"/>
              <a:t> their gods from the Greeks – as is often believed. But, they did </a:t>
            </a:r>
            <a:r>
              <a:rPr lang="en-GB" i="1" dirty="0"/>
              <a:t>align</a:t>
            </a:r>
            <a:r>
              <a:rPr lang="en-GB" dirty="0"/>
              <a:t> and </a:t>
            </a:r>
            <a:r>
              <a:rPr lang="en-GB" i="1" dirty="0"/>
              <a:t>adapt</a:t>
            </a:r>
            <a:r>
              <a:rPr lang="en-GB" dirty="0"/>
              <a:t> their gods to the Greek gods. </a:t>
            </a:r>
          </a:p>
          <a:p>
            <a:pPr>
              <a:buFont typeface="Wingdings" panose="05000000000000000000" pitchFamily="2" charset="2"/>
              <a:buChar char="q"/>
            </a:pPr>
            <a:r>
              <a:rPr lang="en-GB" dirty="0"/>
              <a:t>Notice that Apollo is the same in both religions.</a:t>
            </a:r>
          </a:p>
          <a:p>
            <a:pPr>
              <a:buFont typeface="Wingdings" panose="05000000000000000000" pitchFamily="2" charset="2"/>
              <a:buChar char="q"/>
            </a:pPr>
            <a:r>
              <a:rPr lang="en-GB" dirty="0"/>
              <a:t>Many of these gods played the same role in both religions – for example Jupiter and Zeus are both the kings of the gods and the lords of the weather/thunder. That is why it was so easy for the Romans to align their gods to the Greeks – and to adapt their believes and myths into their own religion.</a:t>
            </a:r>
          </a:p>
          <a:p>
            <a:pPr>
              <a:buFont typeface="Wingdings" panose="05000000000000000000" pitchFamily="2" charset="2"/>
              <a:buChar char="q"/>
            </a:pPr>
            <a:r>
              <a:rPr lang="en-GB" dirty="0"/>
              <a:t>However, there are also some </a:t>
            </a:r>
            <a:r>
              <a:rPr lang="en-GB" i="1" dirty="0"/>
              <a:t>key </a:t>
            </a:r>
            <a:r>
              <a:rPr lang="en-GB" dirty="0"/>
              <a:t>differences. Mars is a lot less violent that Ares; </a:t>
            </a:r>
            <a:r>
              <a:rPr lang="en-GB" dirty="0" err="1"/>
              <a:t>Vesta</a:t>
            </a:r>
            <a:r>
              <a:rPr lang="en-GB" dirty="0"/>
              <a:t> is a lot more important to the Romans than Hestia was to the Greeks; Bacchus was a foreign god and cult introduced to Rome much later than the others – he didn’t have the same standing as Dionysus did in Greece.</a:t>
            </a:r>
          </a:p>
          <a:p>
            <a:pPr>
              <a:buFont typeface="Wingdings" panose="05000000000000000000" pitchFamily="2" charset="2"/>
              <a:buChar char="q"/>
            </a:pPr>
            <a:endParaRPr lang="en-GB" dirty="0"/>
          </a:p>
          <a:p>
            <a:pPr>
              <a:buFont typeface="Wingdings" panose="05000000000000000000" pitchFamily="2" charset="2"/>
              <a:buChar char="q"/>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17921636"/>
              </p:ext>
            </p:extLst>
          </p:nvPr>
        </p:nvGraphicFramePr>
        <p:xfrm>
          <a:off x="7691716" y="392654"/>
          <a:ext cx="4446496" cy="5852160"/>
        </p:xfrm>
        <a:graphic>
          <a:graphicData uri="http://schemas.openxmlformats.org/drawingml/2006/table">
            <a:tbl>
              <a:tblPr firstRow="1" bandRow="1">
                <a:tableStyleId>{5C22544A-7EE6-4342-B048-85BDC9FD1C3A}</a:tableStyleId>
              </a:tblPr>
              <a:tblGrid>
                <a:gridCol w="2223248">
                  <a:extLst>
                    <a:ext uri="{9D8B030D-6E8A-4147-A177-3AD203B41FA5}">
                      <a16:colId xmlns:a16="http://schemas.microsoft.com/office/drawing/2014/main" val="116571086"/>
                    </a:ext>
                  </a:extLst>
                </a:gridCol>
                <a:gridCol w="2223248">
                  <a:extLst>
                    <a:ext uri="{9D8B030D-6E8A-4147-A177-3AD203B41FA5}">
                      <a16:colId xmlns:a16="http://schemas.microsoft.com/office/drawing/2014/main" val="1313500140"/>
                    </a:ext>
                  </a:extLst>
                </a:gridCol>
              </a:tblGrid>
              <a:tr h="281754">
                <a:tc>
                  <a:txBody>
                    <a:bodyPr/>
                    <a:lstStyle/>
                    <a:p>
                      <a:r>
                        <a:rPr lang="en-GB" dirty="0"/>
                        <a:t>Greek </a:t>
                      </a:r>
                    </a:p>
                  </a:txBody>
                  <a:tcPr/>
                </a:tc>
                <a:tc>
                  <a:txBody>
                    <a:bodyPr/>
                    <a:lstStyle/>
                    <a:p>
                      <a:r>
                        <a:rPr lang="en-GB" dirty="0"/>
                        <a:t>Roman</a:t>
                      </a:r>
                    </a:p>
                  </a:txBody>
                  <a:tcPr/>
                </a:tc>
                <a:extLst>
                  <a:ext uri="{0D108BD9-81ED-4DB2-BD59-A6C34878D82A}">
                    <a16:rowId xmlns:a16="http://schemas.microsoft.com/office/drawing/2014/main" val="2056855930"/>
                  </a:ext>
                </a:extLst>
              </a:tr>
              <a:tr h="281754">
                <a:tc>
                  <a:txBody>
                    <a:bodyPr/>
                    <a:lstStyle/>
                    <a:p>
                      <a:r>
                        <a:rPr lang="en-GB" dirty="0"/>
                        <a:t>Zeus</a:t>
                      </a:r>
                    </a:p>
                  </a:txBody>
                  <a:tcPr/>
                </a:tc>
                <a:tc>
                  <a:txBody>
                    <a:bodyPr/>
                    <a:lstStyle/>
                    <a:p>
                      <a:r>
                        <a:rPr lang="en-GB" dirty="0"/>
                        <a:t>Jupiter</a:t>
                      </a:r>
                    </a:p>
                  </a:txBody>
                  <a:tcPr/>
                </a:tc>
                <a:extLst>
                  <a:ext uri="{0D108BD9-81ED-4DB2-BD59-A6C34878D82A}">
                    <a16:rowId xmlns:a16="http://schemas.microsoft.com/office/drawing/2014/main" val="2497328469"/>
                  </a:ext>
                </a:extLst>
              </a:tr>
              <a:tr h="281754">
                <a:tc>
                  <a:txBody>
                    <a:bodyPr/>
                    <a:lstStyle/>
                    <a:p>
                      <a:r>
                        <a:rPr lang="en-GB" dirty="0"/>
                        <a:t>Hera</a:t>
                      </a:r>
                    </a:p>
                  </a:txBody>
                  <a:tcPr/>
                </a:tc>
                <a:tc>
                  <a:txBody>
                    <a:bodyPr/>
                    <a:lstStyle/>
                    <a:p>
                      <a:r>
                        <a:rPr lang="en-GB" dirty="0"/>
                        <a:t>Juno</a:t>
                      </a:r>
                    </a:p>
                  </a:txBody>
                  <a:tcPr/>
                </a:tc>
                <a:extLst>
                  <a:ext uri="{0D108BD9-81ED-4DB2-BD59-A6C34878D82A}">
                    <a16:rowId xmlns:a16="http://schemas.microsoft.com/office/drawing/2014/main" val="188791517"/>
                  </a:ext>
                </a:extLst>
              </a:tr>
              <a:tr h="281754">
                <a:tc>
                  <a:txBody>
                    <a:bodyPr/>
                    <a:lstStyle/>
                    <a:p>
                      <a:r>
                        <a:rPr lang="en-GB" dirty="0"/>
                        <a:t>Athena</a:t>
                      </a:r>
                    </a:p>
                  </a:txBody>
                  <a:tcPr/>
                </a:tc>
                <a:tc>
                  <a:txBody>
                    <a:bodyPr/>
                    <a:lstStyle/>
                    <a:p>
                      <a:r>
                        <a:rPr lang="en-GB" dirty="0"/>
                        <a:t>Minerva</a:t>
                      </a:r>
                    </a:p>
                  </a:txBody>
                  <a:tcPr/>
                </a:tc>
                <a:extLst>
                  <a:ext uri="{0D108BD9-81ED-4DB2-BD59-A6C34878D82A}">
                    <a16:rowId xmlns:a16="http://schemas.microsoft.com/office/drawing/2014/main" val="2805839472"/>
                  </a:ext>
                </a:extLst>
              </a:tr>
              <a:tr h="281754">
                <a:tc>
                  <a:txBody>
                    <a:bodyPr/>
                    <a:lstStyle/>
                    <a:p>
                      <a:r>
                        <a:rPr lang="en-GB" dirty="0"/>
                        <a:t>Demeter</a:t>
                      </a:r>
                    </a:p>
                  </a:txBody>
                  <a:tcPr/>
                </a:tc>
                <a:tc>
                  <a:txBody>
                    <a:bodyPr/>
                    <a:lstStyle/>
                    <a:p>
                      <a:r>
                        <a:rPr lang="en-GB" dirty="0"/>
                        <a:t>Ceres</a:t>
                      </a:r>
                    </a:p>
                  </a:txBody>
                  <a:tcPr/>
                </a:tc>
                <a:extLst>
                  <a:ext uri="{0D108BD9-81ED-4DB2-BD59-A6C34878D82A}">
                    <a16:rowId xmlns:a16="http://schemas.microsoft.com/office/drawing/2014/main" val="2322461137"/>
                  </a:ext>
                </a:extLst>
              </a:tr>
              <a:tr h="281754">
                <a:tc>
                  <a:txBody>
                    <a:bodyPr/>
                    <a:lstStyle/>
                    <a:p>
                      <a:r>
                        <a:rPr lang="en-GB" dirty="0"/>
                        <a:t>Hermes</a:t>
                      </a:r>
                    </a:p>
                  </a:txBody>
                  <a:tcPr/>
                </a:tc>
                <a:tc>
                  <a:txBody>
                    <a:bodyPr/>
                    <a:lstStyle/>
                    <a:p>
                      <a:r>
                        <a:rPr lang="en-GB" dirty="0"/>
                        <a:t>Mercury</a:t>
                      </a:r>
                    </a:p>
                  </a:txBody>
                  <a:tcPr/>
                </a:tc>
                <a:extLst>
                  <a:ext uri="{0D108BD9-81ED-4DB2-BD59-A6C34878D82A}">
                    <a16:rowId xmlns:a16="http://schemas.microsoft.com/office/drawing/2014/main" val="3925290323"/>
                  </a:ext>
                </a:extLst>
              </a:tr>
              <a:tr h="281754">
                <a:tc>
                  <a:txBody>
                    <a:bodyPr/>
                    <a:lstStyle/>
                    <a:p>
                      <a:r>
                        <a:rPr lang="en-GB" dirty="0"/>
                        <a:t>Ares</a:t>
                      </a:r>
                    </a:p>
                  </a:txBody>
                  <a:tcPr/>
                </a:tc>
                <a:tc>
                  <a:txBody>
                    <a:bodyPr/>
                    <a:lstStyle/>
                    <a:p>
                      <a:r>
                        <a:rPr lang="en-GB" dirty="0"/>
                        <a:t>Mars</a:t>
                      </a:r>
                    </a:p>
                  </a:txBody>
                  <a:tcPr/>
                </a:tc>
                <a:extLst>
                  <a:ext uri="{0D108BD9-81ED-4DB2-BD59-A6C34878D82A}">
                    <a16:rowId xmlns:a16="http://schemas.microsoft.com/office/drawing/2014/main" val="1172188280"/>
                  </a:ext>
                </a:extLst>
              </a:tr>
              <a:tr h="281754">
                <a:tc>
                  <a:txBody>
                    <a:bodyPr/>
                    <a:lstStyle/>
                    <a:p>
                      <a:r>
                        <a:rPr lang="en-GB" dirty="0"/>
                        <a:t>Aphrodite</a:t>
                      </a:r>
                    </a:p>
                  </a:txBody>
                  <a:tcPr/>
                </a:tc>
                <a:tc>
                  <a:txBody>
                    <a:bodyPr/>
                    <a:lstStyle/>
                    <a:p>
                      <a:r>
                        <a:rPr lang="en-GB" dirty="0"/>
                        <a:t>Venus</a:t>
                      </a:r>
                    </a:p>
                  </a:txBody>
                  <a:tcPr/>
                </a:tc>
                <a:extLst>
                  <a:ext uri="{0D108BD9-81ED-4DB2-BD59-A6C34878D82A}">
                    <a16:rowId xmlns:a16="http://schemas.microsoft.com/office/drawing/2014/main" val="394199920"/>
                  </a:ext>
                </a:extLst>
              </a:tr>
              <a:tr h="281754">
                <a:tc>
                  <a:txBody>
                    <a:bodyPr/>
                    <a:lstStyle/>
                    <a:p>
                      <a:r>
                        <a:rPr lang="en-GB" dirty="0"/>
                        <a:t>Artemis</a:t>
                      </a:r>
                    </a:p>
                  </a:txBody>
                  <a:tcPr/>
                </a:tc>
                <a:tc>
                  <a:txBody>
                    <a:bodyPr/>
                    <a:lstStyle/>
                    <a:p>
                      <a:r>
                        <a:rPr lang="en-GB" dirty="0"/>
                        <a:t>Diana</a:t>
                      </a:r>
                    </a:p>
                  </a:txBody>
                  <a:tcPr/>
                </a:tc>
                <a:extLst>
                  <a:ext uri="{0D108BD9-81ED-4DB2-BD59-A6C34878D82A}">
                    <a16:rowId xmlns:a16="http://schemas.microsoft.com/office/drawing/2014/main" val="3642989445"/>
                  </a:ext>
                </a:extLst>
              </a:tr>
              <a:tr h="281754">
                <a:tc>
                  <a:txBody>
                    <a:bodyPr/>
                    <a:lstStyle/>
                    <a:p>
                      <a:r>
                        <a:rPr lang="en-GB" b="1" dirty="0"/>
                        <a:t>Apollo</a:t>
                      </a:r>
                    </a:p>
                  </a:txBody>
                  <a:tcPr/>
                </a:tc>
                <a:tc>
                  <a:txBody>
                    <a:bodyPr/>
                    <a:lstStyle/>
                    <a:p>
                      <a:r>
                        <a:rPr lang="en-GB" b="1" dirty="0"/>
                        <a:t>Apollo</a:t>
                      </a:r>
                    </a:p>
                  </a:txBody>
                  <a:tcPr/>
                </a:tc>
                <a:extLst>
                  <a:ext uri="{0D108BD9-81ED-4DB2-BD59-A6C34878D82A}">
                    <a16:rowId xmlns:a16="http://schemas.microsoft.com/office/drawing/2014/main" val="3528827095"/>
                  </a:ext>
                </a:extLst>
              </a:tr>
              <a:tr h="281754">
                <a:tc>
                  <a:txBody>
                    <a:bodyPr/>
                    <a:lstStyle/>
                    <a:p>
                      <a:r>
                        <a:rPr lang="en-GB" b="0" dirty="0"/>
                        <a:t>Hades</a:t>
                      </a:r>
                    </a:p>
                  </a:txBody>
                  <a:tcPr/>
                </a:tc>
                <a:tc>
                  <a:txBody>
                    <a:bodyPr/>
                    <a:lstStyle/>
                    <a:p>
                      <a:r>
                        <a:rPr lang="en-GB" b="0" dirty="0"/>
                        <a:t>Pluto</a:t>
                      </a:r>
                    </a:p>
                  </a:txBody>
                  <a:tcPr/>
                </a:tc>
                <a:extLst>
                  <a:ext uri="{0D108BD9-81ED-4DB2-BD59-A6C34878D82A}">
                    <a16:rowId xmlns:a16="http://schemas.microsoft.com/office/drawing/2014/main" val="3885858782"/>
                  </a:ext>
                </a:extLst>
              </a:tr>
              <a:tr h="281754">
                <a:tc>
                  <a:txBody>
                    <a:bodyPr/>
                    <a:lstStyle/>
                    <a:p>
                      <a:r>
                        <a:rPr lang="en-GB" b="0" dirty="0"/>
                        <a:t>Poseidon</a:t>
                      </a:r>
                    </a:p>
                  </a:txBody>
                  <a:tcPr/>
                </a:tc>
                <a:tc>
                  <a:txBody>
                    <a:bodyPr/>
                    <a:lstStyle/>
                    <a:p>
                      <a:r>
                        <a:rPr lang="en-GB" b="0" dirty="0"/>
                        <a:t>Neptune</a:t>
                      </a:r>
                    </a:p>
                  </a:txBody>
                  <a:tcPr/>
                </a:tc>
                <a:extLst>
                  <a:ext uri="{0D108BD9-81ED-4DB2-BD59-A6C34878D82A}">
                    <a16:rowId xmlns:a16="http://schemas.microsoft.com/office/drawing/2014/main" val="4232914262"/>
                  </a:ext>
                </a:extLst>
              </a:tr>
              <a:tr h="281754">
                <a:tc>
                  <a:txBody>
                    <a:bodyPr/>
                    <a:lstStyle/>
                    <a:p>
                      <a:r>
                        <a:rPr lang="en-GB" b="0" dirty="0"/>
                        <a:t>Hephaestus</a:t>
                      </a:r>
                    </a:p>
                  </a:txBody>
                  <a:tcPr/>
                </a:tc>
                <a:tc>
                  <a:txBody>
                    <a:bodyPr/>
                    <a:lstStyle/>
                    <a:p>
                      <a:r>
                        <a:rPr lang="en-GB" b="0" dirty="0"/>
                        <a:t>Vulcan</a:t>
                      </a:r>
                    </a:p>
                  </a:txBody>
                  <a:tcPr/>
                </a:tc>
                <a:extLst>
                  <a:ext uri="{0D108BD9-81ED-4DB2-BD59-A6C34878D82A}">
                    <a16:rowId xmlns:a16="http://schemas.microsoft.com/office/drawing/2014/main" val="4100068996"/>
                  </a:ext>
                </a:extLst>
              </a:tr>
              <a:tr h="281754">
                <a:tc>
                  <a:txBody>
                    <a:bodyPr/>
                    <a:lstStyle/>
                    <a:p>
                      <a:r>
                        <a:rPr lang="en-GB" b="0" dirty="0"/>
                        <a:t>Hestia</a:t>
                      </a:r>
                    </a:p>
                  </a:txBody>
                  <a:tcPr/>
                </a:tc>
                <a:tc>
                  <a:txBody>
                    <a:bodyPr/>
                    <a:lstStyle/>
                    <a:p>
                      <a:r>
                        <a:rPr lang="en-GB" b="0" dirty="0" err="1"/>
                        <a:t>Vesta</a:t>
                      </a:r>
                      <a:endParaRPr lang="en-GB" b="0" dirty="0"/>
                    </a:p>
                  </a:txBody>
                  <a:tcPr/>
                </a:tc>
                <a:extLst>
                  <a:ext uri="{0D108BD9-81ED-4DB2-BD59-A6C34878D82A}">
                    <a16:rowId xmlns:a16="http://schemas.microsoft.com/office/drawing/2014/main" val="298136728"/>
                  </a:ext>
                </a:extLst>
              </a:tr>
              <a:tr h="281754">
                <a:tc>
                  <a:txBody>
                    <a:bodyPr/>
                    <a:lstStyle/>
                    <a:p>
                      <a:r>
                        <a:rPr lang="en-GB" b="0" dirty="0"/>
                        <a:t>Herakles</a:t>
                      </a:r>
                    </a:p>
                  </a:txBody>
                  <a:tcPr/>
                </a:tc>
                <a:tc>
                  <a:txBody>
                    <a:bodyPr/>
                    <a:lstStyle/>
                    <a:p>
                      <a:r>
                        <a:rPr lang="en-GB" b="0" dirty="0"/>
                        <a:t>Hercules</a:t>
                      </a:r>
                    </a:p>
                  </a:txBody>
                  <a:tcPr/>
                </a:tc>
                <a:extLst>
                  <a:ext uri="{0D108BD9-81ED-4DB2-BD59-A6C34878D82A}">
                    <a16:rowId xmlns:a16="http://schemas.microsoft.com/office/drawing/2014/main" val="4082662005"/>
                  </a:ext>
                </a:extLst>
              </a:tr>
              <a:tr h="281754">
                <a:tc>
                  <a:txBody>
                    <a:bodyPr/>
                    <a:lstStyle/>
                    <a:p>
                      <a:r>
                        <a:rPr lang="en-GB" b="0" dirty="0"/>
                        <a:t>Dionysus</a:t>
                      </a:r>
                    </a:p>
                  </a:txBody>
                  <a:tcPr/>
                </a:tc>
                <a:tc>
                  <a:txBody>
                    <a:bodyPr/>
                    <a:lstStyle/>
                    <a:p>
                      <a:r>
                        <a:rPr lang="en-GB" b="0" dirty="0"/>
                        <a:t>Bacchus</a:t>
                      </a:r>
                    </a:p>
                  </a:txBody>
                  <a:tcPr/>
                </a:tc>
                <a:extLst>
                  <a:ext uri="{0D108BD9-81ED-4DB2-BD59-A6C34878D82A}">
                    <a16:rowId xmlns:a16="http://schemas.microsoft.com/office/drawing/2014/main" val="3760928614"/>
                  </a:ext>
                </a:extLst>
              </a:tr>
            </a:tbl>
          </a:graphicData>
        </a:graphic>
      </p:graphicFrame>
    </p:spTree>
    <p:extLst>
      <p:ext uri="{BB962C8B-B14F-4D97-AF65-F5344CB8AC3E}">
        <p14:creationId xmlns:p14="http://schemas.microsoft.com/office/powerpoint/2010/main" val="27941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Temples in Rome</a:t>
            </a:r>
          </a:p>
        </p:txBody>
      </p:sp>
      <p:pic>
        <p:nvPicPr>
          <p:cNvPr id="4" name="Content Placeholder 3"/>
          <p:cNvPicPr>
            <a:picLocks noGrp="1" noChangeAspect="1"/>
          </p:cNvPicPr>
          <p:nvPr>
            <p:ph idx="1"/>
          </p:nvPr>
        </p:nvPicPr>
        <p:blipFill>
          <a:blip r:embed="rId2"/>
          <a:stretch>
            <a:fillRect/>
          </a:stretch>
        </p:blipFill>
        <p:spPr>
          <a:xfrm>
            <a:off x="2988274" y="1713573"/>
            <a:ext cx="5896419" cy="5144427"/>
          </a:xfrm>
          <a:prstGeom prst="rect">
            <a:avLst/>
          </a:prstGeom>
        </p:spPr>
      </p:pic>
    </p:spTree>
    <p:extLst>
      <p:ext uri="{BB962C8B-B14F-4D97-AF65-F5344CB8AC3E}">
        <p14:creationId xmlns:p14="http://schemas.microsoft.com/office/powerpoint/2010/main" val="75043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Capitoline Jupiter</a:t>
            </a:r>
          </a:p>
        </p:txBody>
      </p:sp>
      <p:sp>
        <p:nvSpPr>
          <p:cNvPr id="3" name="Content Placeholder 2"/>
          <p:cNvSpPr>
            <a:spLocks noGrp="1"/>
          </p:cNvSpPr>
          <p:nvPr>
            <p:ph idx="1"/>
          </p:nvPr>
        </p:nvSpPr>
        <p:spPr>
          <a:xfrm>
            <a:off x="1097280" y="1845734"/>
            <a:ext cx="4502673" cy="4023360"/>
          </a:xfrm>
        </p:spPr>
        <p:txBody>
          <a:bodyPr>
            <a:normAutofit fontScale="85000" lnSpcReduction="20000"/>
          </a:bodyPr>
          <a:lstStyle/>
          <a:p>
            <a:pPr>
              <a:buFont typeface="Wingdings" panose="05000000000000000000" pitchFamily="2" charset="2"/>
              <a:buChar char="q"/>
            </a:pPr>
            <a:r>
              <a:rPr lang="en-GB" dirty="0"/>
              <a:t>In the centre of Pompeii is the temple of Capitoline Jupiter – thought this was a temple dedicated to three gods – Jupiter, Juno, and Minerva. </a:t>
            </a:r>
            <a:r>
              <a:rPr lang="en-GB" i="1" dirty="0"/>
              <a:t>The Capitoline Triad</a:t>
            </a:r>
            <a:r>
              <a:rPr lang="en-GB" dirty="0"/>
              <a:t>.</a:t>
            </a:r>
          </a:p>
          <a:p>
            <a:pPr>
              <a:buFont typeface="Wingdings" panose="05000000000000000000" pitchFamily="2" charset="2"/>
              <a:buChar char="q"/>
            </a:pPr>
            <a:r>
              <a:rPr lang="en-GB" dirty="0"/>
              <a:t>In Roman tradition these were their first 3 gods. The origins of these Roman gods is with the Etruscans (an ancient civilization from Tuscany, Italy – not Greek).</a:t>
            </a:r>
          </a:p>
          <a:p>
            <a:pPr>
              <a:buFont typeface="Wingdings" panose="05000000000000000000" pitchFamily="2" charset="2"/>
              <a:buChar char="q"/>
            </a:pPr>
            <a:r>
              <a:rPr lang="en-GB" dirty="0"/>
              <a:t>There was a similar temple (but much larger) on the Capitoline Hill in the centre of Rome.</a:t>
            </a:r>
          </a:p>
          <a:p>
            <a:pPr>
              <a:buFont typeface="Wingdings" panose="05000000000000000000" pitchFamily="2" charset="2"/>
              <a:buChar char="q"/>
            </a:pPr>
            <a:r>
              <a:rPr lang="en-GB" dirty="0"/>
              <a:t>All Romans/Pompeiians would believe in and worship these Gods.</a:t>
            </a:r>
          </a:p>
          <a:p>
            <a:pPr>
              <a:buFont typeface="Wingdings" panose="05000000000000000000" pitchFamily="2" charset="2"/>
              <a:buChar char="q"/>
            </a:pPr>
            <a:r>
              <a:rPr lang="en-GB" dirty="0"/>
              <a:t>The temple itself would have had flanking statues of horsemen. At its finest – before a damaging earthquake in 62 A.D.  - this temple would have had statues paintings and decorations of ivory, silver and gold.</a:t>
            </a:r>
          </a:p>
        </p:txBody>
      </p:sp>
      <p:pic>
        <p:nvPicPr>
          <p:cNvPr id="4100" name="Picture 4" descr="The Temple of Jupiter in the Forum of Pompeii (Illustration) - Ancient  History Encycl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954" y="4128746"/>
            <a:ext cx="3053976" cy="20230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rt History 17a &gt; Rudolph &gt; Flashcards &gt; AHS Final | StudyBlue | Pompeii,  Pompeii and herculaneum, Herculane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3930" y="4167010"/>
            <a:ext cx="3538070" cy="19847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hat Was the Significance of The Capitoline Triad to the Roman Pantheon? |  Ancient Orig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234" y="1919819"/>
            <a:ext cx="3690657" cy="193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0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Temple Structure</a:t>
            </a:r>
          </a:p>
        </p:txBody>
      </p:sp>
      <p:sp>
        <p:nvSpPr>
          <p:cNvPr id="3" name="Content Placeholder 2"/>
          <p:cNvSpPr>
            <a:spLocks noGrp="1"/>
          </p:cNvSpPr>
          <p:nvPr>
            <p:ph idx="1"/>
          </p:nvPr>
        </p:nvSpPr>
        <p:spPr>
          <a:xfrm>
            <a:off x="1097280" y="1845734"/>
            <a:ext cx="6032649" cy="4023360"/>
          </a:xfrm>
        </p:spPr>
        <p:txBody>
          <a:bodyPr>
            <a:normAutofit/>
          </a:bodyPr>
          <a:lstStyle/>
          <a:p>
            <a:pPr>
              <a:buFont typeface="Wingdings" panose="05000000000000000000" pitchFamily="2" charset="2"/>
              <a:buChar char="q"/>
            </a:pPr>
            <a:r>
              <a:rPr lang="en-GB" dirty="0"/>
              <a:t>Roman Temples followed a standard plan. The temple building sat on a raised platform, with steps leading up from the front; the front would have a portico of columns, and a pediment (triangular roof) at the front; the main temple would have four walls and sometimes columns along the two side walls and the back wall.</a:t>
            </a:r>
          </a:p>
          <a:p>
            <a:pPr>
              <a:buFont typeface="Wingdings" panose="05000000000000000000" pitchFamily="2" charset="2"/>
              <a:buChar char="q"/>
            </a:pPr>
            <a:r>
              <a:rPr lang="en-GB" dirty="0"/>
              <a:t> Inside there would be a cult statue to the god/goddess/gods. Here the priests or people would lay offerings.</a:t>
            </a:r>
          </a:p>
        </p:txBody>
      </p:sp>
      <p:pic>
        <p:nvPicPr>
          <p:cNvPr id="5122" name="Picture 2" descr="Plan of a Typical Roman Temple (Answer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929" y="3234267"/>
            <a:ext cx="48006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7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Sacrifices</a:t>
            </a:r>
          </a:p>
        </p:txBody>
      </p:sp>
      <p:sp>
        <p:nvSpPr>
          <p:cNvPr id="3" name="Content Placeholder 2"/>
          <p:cNvSpPr>
            <a:spLocks noGrp="1"/>
          </p:cNvSpPr>
          <p:nvPr>
            <p:ph idx="1"/>
          </p:nvPr>
        </p:nvSpPr>
        <p:spPr>
          <a:xfrm>
            <a:off x="1097279" y="1845734"/>
            <a:ext cx="6551295" cy="4441440"/>
          </a:xfrm>
        </p:spPr>
        <p:txBody>
          <a:bodyPr>
            <a:normAutofit lnSpcReduction="10000"/>
          </a:bodyPr>
          <a:lstStyle/>
          <a:p>
            <a:pPr>
              <a:buFont typeface="Wingdings" panose="05000000000000000000" pitchFamily="2" charset="2"/>
              <a:buChar char="q"/>
            </a:pPr>
            <a:r>
              <a:rPr lang="en-GB" dirty="0"/>
              <a:t>As we saw, the </a:t>
            </a:r>
            <a:r>
              <a:rPr lang="en-GB" b="1" dirty="0"/>
              <a:t>Paterfamilias</a:t>
            </a:r>
            <a:r>
              <a:rPr lang="en-GB" dirty="0"/>
              <a:t> performed the sacrifices in the family homes at the </a:t>
            </a:r>
            <a:r>
              <a:rPr lang="en-GB" b="1" dirty="0" err="1"/>
              <a:t>Lararium</a:t>
            </a:r>
            <a:r>
              <a:rPr lang="en-GB" dirty="0"/>
              <a:t>. This may not have been cooked meat as a offering, but in fact it was more often a special </a:t>
            </a:r>
            <a:r>
              <a:rPr lang="en-GB" b="1" dirty="0"/>
              <a:t>honey cake</a:t>
            </a:r>
            <a:r>
              <a:rPr lang="en-GB" dirty="0"/>
              <a:t>.</a:t>
            </a:r>
          </a:p>
          <a:p>
            <a:pPr>
              <a:buFont typeface="Wingdings" panose="05000000000000000000" pitchFamily="2" charset="2"/>
              <a:buChar char="q"/>
            </a:pPr>
            <a:r>
              <a:rPr lang="en-GB" dirty="0"/>
              <a:t>Cows and goats would be more common at the main temple. </a:t>
            </a:r>
          </a:p>
          <a:p>
            <a:pPr>
              <a:buFont typeface="Wingdings" panose="05000000000000000000" pitchFamily="2" charset="2"/>
              <a:buChar char="q"/>
            </a:pPr>
            <a:r>
              <a:rPr lang="en-GB" dirty="0"/>
              <a:t>Sacrifices (burning of the fat and bones of a sacrificed animal) would be conducted on an altar outside the temple or sometimes inside the temple. The priests or head-priests (usually elected) would perform these sacrifices – cutting the animals neck so the blood would spill on the altar. Then cooking the meat for people to eat and the bones wrapped in fat for to burn for the gods.</a:t>
            </a:r>
          </a:p>
          <a:p>
            <a:pPr>
              <a:buFont typeface="Wingdings" panose="05000000000000000000" pitchFamily="2" charset="2"/>
              <a:buChar char="q"/>
            </a:pPr>
            <a:r>
              <a:rPr lang="en-GB" dirty="0"/>
              <a:t>The idea of a sacrifice is to surrender something you need to a god so they grant you favour – good weather, good marriage, strong children, life etc.</a:t>
            </a:r>
          </a:p>
        </p:txBody>
      </p:sp>
      <p:pic>
        <p:nvPicPr>
          <p:cNvPr id="4" name="Picture 3"/>
          <p:cNvPicPr>
            <a:picLocks noChangeAspect="1"/>
          </p:cNvPicPr>
          <p:nvPr/>
        </p:nvPicPr>
        <p:blipFill>
          <a:blip r:embed="rId2"/>
          <a:stretch>
            <a:fillRect/>
          </a:stretch>
        </p:blipFill>
        <p:spPr>
          <a:xfrm>
            <a:off x="7918729" y="1845734"/>
            <a:ext cx="3463646" cy="4441440"/>
          </a:xfrm>
          <a:prstGeom prst="rect">
            <a:avLst/>
          </a:prstGeom>
        </p:spPr>
      </p:pic>
    </p:spTree>
    <p:extLst>
      <p:ext uri="{BB962C8B-B14F-4D97-AF65-F5344CB8AC3E}">
        <p14:creationId xmlns:p14="http://schemas.microsoft.com/office/powerpoint/2010/main" val="3883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Temple of Apollo</a:t>
            </a:r>
          </a:p>
        </p:txBody>
      </p:sp>
      <p:sp>
        <p:nvSpPr>
          <p:cNvPr id="3" name="Content Placeholder 2"/>
          <p:cNvSpPr>
            <a:spLocks noGrp="1"/>
          </p:cNvSpPr>
          <p:nvPr>
            <p:ph idx="1"/>
          </p:nvPr>
        </p:nvSpPr>
        <p:spPr>
          <a:xfrm>
            <a:off x="1097280" y="1845734"/>
            <a:ext cx="2703195" cy="4023360"/>
          </a:xfrm>
        </p:spPr>
        <p:txBody>
          <a:bodyPr/>
          <a:lstStyle/>
          <a:p>
            <a:pPr>
              <a:buFont typeface="Wingdings" panose="05000000000000000000" pitchFamily="2" charset="2"/>
              <a:buChar char="q"/>
            </a:pPr>
            <a:r>
              <a:rPr lang="en-GB" dirty="0"/>
              <a:t>Exam this picture of these pictures of the temple of Apollo in Pompeii.</a:t>
            </a:r>
          </a:p>
          <a:p>
            <a:pPr>
              <a:buFont typeface="Wingdings" panose="05000000000000000000" pitchFamily="2" charset="2"/>
              <a:buChar char="q"/>
            </a:pPr>
            <a:r>
              <a:rPr lang="en-GB" dirty="0"/>
              <a:t>What evidence can you find to support what we have just learned about Roman Religion and temples?</a:t>
            </a:r>
          </a:p>
        </p:txBody>
      </p:sp>
      <p:pic>
        <p:nvPicPr>
          <p:cNvPr id="6146" name="Picture 2" descr="Temple of Apollo, Pompeii (Illustration) - Ancient History Encyclo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150" y="0"/>
            <a:ext cx="5276850" cy="3495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16200000">
            <a:off x="7847529" y="2513529"/>
            <a:ext cx="3412092" cy="5276850"/>
          </a:xfrm>
          <a:prstGeom prst="rect">
            <a:avLst/>
          </a:prstGeom>
        </p:spPr>
      </p:pic>
    </p:spTree>
    <p:extLst>
      <p:ext uri="{BB962C8B-B14F-4D97-AF65-F5344CB8AC3E}">
        <p14:creationId xmlns:p14="http://schemas.microsoft.com/office/powerpoint/2010/main" val="134742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601352-66E7-41F0-BABC-DA3A0CFE1E11}">
  <ds:schemaRefs>
    <ds:schemaRef ds:uri="http://schemas.microsoft.com/sharepoint/v3/contenttype/forms"/>
  </ds:schemaRefs>
</ds:datastoreItem>
</file>

<file path=customXml/itemProps2.xml><?xml version="1.0" encoding="utf-8"?>
<ds:datastoreItem xmlns:ds="http://schemas.openxmlformats.org/officeDocument/2006/customXml" ds:itemID="{D7113DFB-F3DA-49FF-8D13-CBFF6A288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39180-189A-412C-BC89-653BE5182A5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5eaccf-a245-42c2-b35a-2f5906cd0fb6"/>
    <ds:schemaRef ds:uri="e994e2ca-6e66-4cfb-89b9-1548a5955a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104</TotalTime>
  <Words>1842</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Retrospect</vt:lpstr>
      <vt:lpstr>Religion &amp; Temples </vt:lpstr>
      <vt:lpstr>What different Religions do we follow today?</vt:lpstr>
      <vt:lpstr>Roman Religion</vt:lpstr>
      <vt:lpstr>Roman Gods-Greek Gods</vt:lpstr>
      <vt:lpstr>Temples in Rome</vt:lpstr>
      <vt:lpstr>Temple of Capitoline Jupiter</vt:lpstr>
      <vt:lpstr>Temple Structure</vt:lpstr>
      <vt:lpstr>Sacrifices</vt:lpstr>
      <vt:lpstr>Temple of Apollo</vt:lpstr>
      <vt:lpstr>Temple of Apollo</vt:lpstr>
      <vt:lpstr>Temple of Apollo</vt:lpstr>
      <vt:lpstr>Temple of Venus</vt:lpstr>
      <vt:lpstr>Sanctuary of the Public Lares</vt:lpstr>
      <vt:lpstr>Temple to the Emperor Vespasian</vt:lpstr>
      <vt:lpstr>Temple of Isis</vt:lpstr>
      <vt:lpstr>PowerPoint Presentation</vt:lpstr>
      <vt:lpstr>Compare: how do the temples of Pompeii compare with modern places of worship?</vt:lpstr>
      <vt:lpstr>Create: Design your own temple for a Roman God.</vt:lpstr>
    </vt:vector>
  </TitlesOfParts>
  <Company>Loreto Foxrock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&amp; Temples</dc:title>
  <dc:creator>Seamus O'Sullivan</dc:creator>
  <cp:lastModifiedBy>Seamus O'Sullivan</cp:lastModifiedBy>
  <cp:revision>12</cp:revision>
  <dcterms:created xsi:type="dcterms:W3CDTF">2020-10-13T09:11:48Z</dcterms:created>
  <dcterms:modified xsi:type="dcterms:W3CDTF">2021-02-19T14:17:01Z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