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7C9DC-36AA-454B-822D-71BEE1B52308}" v="1" dt="2021-02-19T15:43:16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F9CE-64AA-441E-84A5-C0DE0CF4934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F26-D144-4A35-A487-FB9C1402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8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F9CE-64AA-441E-84A5-C0DE0CF4934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F26-D144-4A35-A487-FB9C1402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8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F9CE-64AA-441E-84A5-C0DE0CF4934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F26-D144-4A35-A487-FB9C1402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8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F9CE-64AA-441E-84A5-C0DE0CF4934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F26-D144-4A35-A487-FB9C1402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F9CE-64AA-441E-84A5-C0DE0CF4934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F26-D144-4A35-A487-FB9C1402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2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F9CE-64AA-441E-84A5-C0DE0CF4934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F26-D144-4A35-A487-FB9C1402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F9CE-64AA-441E-84A5-C0DE0CF4934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F26-D144-4A35-A487-FB9C1402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F9CE-64AA-441E-84A5-C0DE0CF4934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F26-D144-4A35-A487-FB9C1402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3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F9CE-64AA-441E-84A5-C0DE0CF4934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F26-D144-4A35-A487-FB9C1402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1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F9CE-64AA-441E-84A5-C0DE0CF4934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F26-D144-4A35-A487-FB9C1402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44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F9CE-64AA-441E-84A5-C0DE0CF4934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F26-D144-4A35-A487-FB9C1402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9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AF9CE-64AA-441E-84A5-C0DE0CF4934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FCF26-D144-4A35-A487-FB9C14021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9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4KKkSKZAY" TargetMode="External"/><Relationship Id="rId2" Type="http://schemas.openxmlformats.org/officeDocument/2006/relationships/hyperlink" Target="https://www.youtube.com/watch?v=agrb2Wrr0b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On the March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1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B48E5B9-5324-4C67-B137-A2E5B517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>
                <a:solidFill>
                  <a:srgbClr val="7B9899"/>
                </a:solidFill>
              </a:rPr>
              <a:t>Roman Sieges</a:t>
            </a:r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8545-857F-4A03-9EB3-30EA790152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857375"/>
            <a:ext cx="8504238" cy="4241800"/>
          </a:xfrm>
        </p:spPr>
        <p:txBody>
          <a:bodyPr/>
          <a:lstStyle/>
          <a:p>
            <a:r>
              <a:rPr lang="en-GB" altLang="en-US"/>
              <a:t>The Romans were excellent at siege tactics and engineering</a:t>
            </a:r>
          </a:p>
          <a:p>
            <a:r>
              <a:rPr lang="en-GB" altLang="en-US"/>
              <a:t>A few of their most famous sieges were at Alesia and Jerusalem</a:t>
            </a:r>
          </a:p>
          <a:p>
            <a:r>
              <a:rPr lang="en-GB" altLang="en-US"/>
              <a:t>They had great ways of protecting their soldiers as they laid siege, which included:</a:t>
            </a:r>
          </a:p>
          <a:p>
            <a:pPr>
              <a:buFont typeface="Wingdings 2" panose="05020102010507070707" pitchFamily="82" charset="2"/>
              <a:buNone/>
            </a:pPr>
            <a:r>
              <a:rPr lang="en-GB" altLang="en-US"/>
              <a:t>	1) </a:t>
            </a:r>
            <a:r>
              <a:rPr lang="en-GB" altLang="en-US" b="1"/>
              <a:t>Siege towers</a:t>
            </a:r>
            <a:r>
              <a:rPr lang="en-GB" altLang="en-US"/>
              <a:t> (up to 30 metres tall) which were covered in animal hides or metal plates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DB4A670-FC48-4518-B153-DE658533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>
                <a:solidFill>
                  <a:srgbClr val="7B9899"/>
                </a:solidFill>
              </a:rPr>
              <a:t>Roman Sieges</a:t>
            </a:r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7E17-5C3B-4815-AE21-86A48D77AC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714500"/>
            <a:ext cx="8229600" cy="4643438"/>
          </a:xfrm>
        </p:spPr>
        <p:txBody>
          <a:bodyPr/>
          <a:lstStyle/>
          <a:p>
            <a:pPr>
              <a:buFont typeface="Wingdings 2" panose="05020102010507070707" pitchFamily="82" charset="2"/>
              <a:buNone/>
            </a:pPr>
            <a:r>
              <a:rPr lang="en-IE" altLang="en-US"/>
              <a:t>	2) </a:t>
            </a:r>
            <a:r>
              <a:rPr lang="en-GB" altLang="en-US" b="1"/>
              <a:t>Hide-covered galleries</a:t>
            </a:r>
            <a:r>
              <a:rPr lang="en-GB" altLang="en-US"/>
              <a:t> (which were like little huts on wheels)</a:t>
            </a:r>
          </a:p>
          <a:p>
            <a:pPr>
              <a:buFont typeface="Wingdings 2" panose="05020102010507070707" pitchFamily="82" charset="2"/>
              <a:buNone/>
            </a:pPr>
            <a:r>
              <a:rPr lang="en-GB" altLang="en-US"/>
              <a:t>	3) The famous </a:t>
            </a:r>
            <a:r>
              <a:rPr lang="en-GB" altLang="en-US" b="1"/>
              <a:t>testudo</a:t>
            </a:r>
            <a:r>
              <a:rPr lang="en-GB" altLang="en-US"/>
              <a:t> or tortoise formation</a:t>
            </a:r>
          </a:p>
          <a:p>
            <a:r>
              <a:rPr lang="en-GB" altLang="en-US"/>
              <a:t>Some of the weapons used in attack were: </a:t>
            </a:r>
          </a:p>
          <a:p>
            <a:pPr>
              <a:buFont typeface="Wingdings 2" panose="05020102010507070707" pitchFamily="82" charset="2"/>
              <a:buNone/>
            </a:pPr>
            <a:r>
              <a:rPr lang="en-GB" altLang="en-US"/>
              <a:t>	1) </a:t>
            </a:r>
            <a:r>
              <a:rPr lang="en-GB" altLang="en-US" b="1"/>
              <a:t>Catapults</a:t>
            </a:r>
            <a:r>
              <a:rPr lang="en-GB" altLang="en-US"/>
              <a:t> which fired arrows</a:t>
            </a:r>
          </a:p>
          <a:p>
            <a:pPr>
              <a:buFont typeface="Wingdings 2" panose="05020102010507070707" pitchFamily="82" charset="2"/>
              <a:buNone/>
            </a:pPr>
            <a:r>
              <a:rPr lang="en-GB" altLang="en-US"/>
              <a:t>	2) </a:t>
            </a:r>
            <a:r>
              <a:rPr lang="en-GB" altLang="en-US" b="1"/>
              <a:t>Ballista</a:t>
            </a:r>
            <a:r>
              <a:rPr lang="en-GB" altLang="en-US"/>
              <a:t> which fired lead shots or stones (up to 45 kilo in weight)</a:t>
            </a:r>
          </a:p>
          <a:p>
            <a:pPr>
              <a:buFont typeface="Wingdings 2" panose="05020102010507070707" pitchFamily="82" charset="2"/>
              <a:buNone/>
            </a:pPr>
            <a:r>
              <a:rPr lang="en-GB" altLang="en-US"/>
              <a:t>	3) </a:t>
            </a:r>
            <a:r>
              <a:rPr lang="en-GB" altLang="en-US" b="1"/>
              <a:t>Battering rams</a:t>
            </a:r>
            <a:r>
              <a:rPr lang="en-GB" altLang="en-US"/>
              <a:t> made of wood and metal, housed in galleries</a:t>
            </a:r>
            <a:endParaRPr lang="en-IE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12BF67C-8FCF-48B8-A569-BC53EA1F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>
                <a:solidFill>
                  <a:srgbClr val="7B9899"/>
                </a:solidFill>
              </a:rPr>
              <a:t>Roman Sieges</a:t>
            </a:r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910C0-685E-4777-9F2C-F41B153B5D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785939"/>
            <a:ext cx="8504238" cy="4313237"/>
          </a:xfrm>
        </p:spPr>
        <p:txBody>
          <a:bodyPr/>
          <a:lstStyle/>
          <a:p>
            <a:r>
              <a:rPr lang="en-GB" altLang="en-US" b="1"/>
              <a:t>Earthworks</a:t>
            </a:r>
            <a:r>
              <a:rPr lang="en-GB" altLang="en-US"/>
              <a:t> were used to get up close to the defending walls </a:t>
            </a:r>
          </a:p>
          <a:p>
            <a:r>
              <a:rPr lang="en-GB" altLang="en-US" b="1"/>
              <a:t>Siege towers</a:t>
            </a:r>
            <a:r>
              <a:rPr lang="en-GB" altLang="en-US"/>
              <a:t>, often with drawbridges, were used to gain height on the enemy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On the march…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0397" cy="43513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Roman army would move very quickly from place to place – why?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They could march around 40km per day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The soldiers would march in a specific 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29" y="1336431"/>
            <a:ext cx="3990243" cy="52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1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418" y="3013582"/>
            <a:ext cx="3128889" cy="1044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Scouts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38470" y="2776019"/>
            <a:ext cx="1631852" cy="759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951617" y="2880020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Road Engineers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9834" y="2732812"/>
            <a:ext cx="1941341" cy="1125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87926" y="2732812"/>
            <a:ext cx="1817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Baggage and Artillery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5723" y="2732812"/>
            <a:ext cx="1610238" cy="1324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038028" y="2405575"/>
            <a:ext cx="2225628" cy="1969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63882" y="2039814"/>
            <a:ext cx="2940148" cy="270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654018" y="1308295"/>
            <a:ext cx="1095816" cy="1223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49834" y="773723"/>
            <a:ext cx="228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Comic Sans MS" panose="030F0702030302020204" pitchFamily="66" charset="0"/>
              </a:rPr>
              <a:t>Primum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agmen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51360" y="687238"/>
            <a:ext cx="2485584" cy="634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4663882" y="1126419"/>
            <a:ext cx="724045" cy="1096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3028" y="295422"/>
            <a:ext cx="2461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Comic Sans MS" panose="030F0702030302020204" pitchFamily="66" charset="0"/>
              </a:rPr>
              <a:t>Novissimum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agmen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24554" y="295422"/>
            <a:ext cx="1915000" cy="83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945754" y="2776019"/>
            <a:ext cx="1948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Most legions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56538" y="2732812"/>
            <a:ext cx="1636099" cy="978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91781" y="2880020"/>
            <a:ext cx="169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Comic Sans MS" panose="030F0702030302020204" pitchFamily="66" charset="0"/>
              </a:rPr>
              <a:t>Rearguard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234" y="2776019"/>
            <a:ext cx="1921708" cy="759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3019831" y="5472330"/>
            <a:ext cx="6228250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11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702"/>
            <a:ext cx="8415176" cy="4784261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If you were a Roman soldier, how would you feel on a march? </a:t>
            </a:r>
          </a:p>
          <a:p>
            <a:pPr marL="514350" indent="-514350">
              <a:buAutoNum type="alphaLcParenR"/>
            </a:pPr>
            <a:r>
              <a:rPr lang="en-GB" dirty="0">
                <a:latin typeface="Comic Sans MS" panose="030F0702030302020204" pitchFamily="66" charset="0"/>
              </a:rPr>
              <a:t>Physically and b) emotionally </a:t>
            </a:r>
          </a:p>
          <a:p>
            <a:pPr marL="514350" indent="-514350">
              <a:buAutoNum type="alphaLcParenR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If you were a barbarian tribesman, would you fight or surrender to the Romans? </a:t>
            </a:r>
            <a:r>
              <a:rPr lang="en-GB" b="1" dirty="0">
                <a:latin typeface="Comic Sans MS" panose="030F0702030302020204" pitchFamily="66" charset="0"/>
              </a:rPr>
              <a:t>Why</a:t>
            </a:r>
            <a:r>
              <a:rPr lang="en-GB" dirty="0">
                <a:latin typeface="Comic Sans MS" panose="030F0702030302020204" pitchFamily="66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91" y="2043015"/>
            <a:ext cx="2450944" cy="44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9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04471" cy="43513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army also used formations in battle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One type is the </a:t>
            </a:r>
            <a:r>
              <a:rPr lang="en-GB" i="1" dirty="0">
                <a:latin typeface="Comic Sans MS" panose="030F0702030302020204" pitchFamily="66" charset="0"/>
              </a:rPr>
              <a:t>testudo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Testudo means ‘tortoise’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7399" r="11539" b="13376"/>
          <a:stretch/>
        </p:blipFill>
        <p:spPr>
          <a:xfrm>
            <a:off x="7854790" y="485030"/>
            <a:ext cx="4159019" cy="289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97" y="3502856"/>
            <a:ext cx="4829322" cy="321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1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44" y="200390"/>
            <a:ext cx="4086738" cy="299920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55337" y="2521092"/>
            <a:ext cx="3832274" cy="1044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Pig’s head/Wedge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26" y="667849"/>
            <a:ext cx="3771900" cy="1724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44" y="3498566"/>
            <a:ext cx="4714325" cy="31452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5186" y="3565276"/>
            <a:ext cx="3832274" cy="1044184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Orbis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50" y="3393060"/>
            <a:ext cx="4474989" cy="335624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8007" y="5898581"/>
            <a:ext cx="3832274" cy="104418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Repel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6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BBDF08B-E48C-4D1A-873B-D91E70024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altLang="en-US"/>
              <a:t>Roman Sieges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Sieges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is a siege? </a:t>
            </a:r>
          </a:p>
        </p:txBody>
      </p:sp>
    </p:spTree>
    <p:extLst>
      <p:ext uri="{BB962C8B-B14F-4D97-AF65-F5344CB8AC3E}">
        <p14:creationId xmlns:p14="http://schemas.microsoft.com/office/powerpoint/2010/main" val="416572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Sieges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358832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is a siege?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When an army surrounds a town, cutting off its supplies, and trying to force it to surrender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https://www.youtube.com/watch?v=agrb2Wrr0bs</a:t>
            </a:r>
            <a:r>
              <a:rPr lang="en-GB" dirty="0">
                <a:latin typeface="Comic Sans MS" panose="030F0702030302020204" pitchFamily="66" charset="0"/>
              </a:rPr>
              <a:t>  </a:t>
            </a:r>
          </a:p>
          <a:p>
            <a:r>
              <a:rPr lang="en-GB" dirty="0">
                <a:latin typeface="Comic Sans MS" panose="030F0702030302020204" pitchFamily="66" charset="0"/>
                <a:hlinkClick r:id="rId3"/>
              </a:rPr>
              <a:t>https://www.youtube.com/watch?v=HX4KKkSKZAY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33" y="1825625"/>
            <a:ext cx="4802710" cy="33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49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332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Wingdings 2</vt:lpstr>
      <vt:lpstr>Office Theme</vt:lpstr>
      <vt:lpstr>On the March</vt:lpstr>
      <vt:lpstr>On the march…</vt:lpstr>
      <vt:lpstr>PowerPoint Presentation</vt:lpstr>
      <vt:lpstr>PowerPoint Presentation</vt:lpstr>
      <vt:lpstr>Formations</vt:lpstr>
      <vt:lpstr>PowerPoint Presentation</vt:lpstr>
      <vt:lpstr>Roman Sieges</vt:lpstr>
      <vt:lpstr>Sieges</vt:lpstr>
      <vt:lpstr>Sieges</vt:lpstr>
      <vt:lpstr>Roman Sieges</vt:lpstr>
      <vt:lpstr>Roman Sieges</vt:lpstr>
      <vt:lpstr>Roman Sieges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March</dc:title>
  <dc:creator>aimee wyer</dc:creator>
  <cp:lastModifiedBy>Seamus O'Sullivan</cp:lastModifiedBy>
  <cp:revision>8</cp:revision>
  <dcterms:created xsi:type="dcterms:W3CDTF">2019-02-28T18:06:59Z</dcterms:created>
  <dcterms:modified xsi:type="dcterms:W3CDTF">2021-02-19T15:43:50Z</dcterms:modified>
</cp:coreProperties>
</file>