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4"/>
  </p:sldMasterIdLst>
  <p:sldIdLst>
    <p:sldId id="256" r:id="rId5"/>
    <p:sldId id="317" r:id="rId6"/>
    <p:sldId id="318" r:id="rId7"/>
    <p:sldId id="304" r:id="rId8"/>
    <p:sldId id="279" r:id="rId9"/>
    <p:sldId id="278" r:id="rId10"/>
    <p:sldId id="303" r:id="rId11"/>
    <p:sldId id="305" r:id="rId12"/>
    <p:sldId id="307" r:id="rId13"/>
    <p:sldId id="319" r:id="rId14"/>
    <p:sldId id="306" r:id="rId15"/>
    <p:sldId id="308" r:id="rId16"/>
    <p:sldId id="309" r:id="rId17"/>
    <p:sldId id="310" r:id="rId18"/>
    <p:sldId id="311" r:id="rId19"/>
    <p:sldId id="313" r:id="rId20"/>
    <p:sldId id="314" r:id="rId21"/>
    <p:sldId id="315" r:id="rId22"/>
    <p:sldId id="316" r:id="rId23"/>
    <p:sldId id="29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9A1803-3C70-4309-B5CF-5F8549B0C4A4}" v="5" dt="2020-10-01T23:18:23.9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C3EF03-6DEB-4A17-8773-83357F145395}" type="doc">
      <dgm:prSet loTypeId="urn:microsoft.com/office/officeart/2016/7/layout/RepeatingBendingProcessNew" loCatId="process" qsTypeId="urn:microsoft.com/office/officeart/2005/8/quickstyle/simple1" qsCatId="simple" csTypeId="urn:microsoft.com/office/officeart/2005/8/colors/accent2_2" csCatId="accent2" phldr="1"/>
      <dgm:spPr/>
      <dgm:t>
        <a:bodyPr/>
        <a:lstStyle/>
        <a:p>
          <a:endParaRPr lang="en-US"/>
        </a:p>
      </dgm:t>
    </dgm:pt>
    <dgm:pt modelId="{CF2D9B11-6F51-4A17-86A7-F8096D8468CA}">
      <dgm:prSet/>
      <dgm:spPr/>
      <dgm:t>
        <a:bodyPr/>
        <a:lstStyle/>
        <a:p>
          <a:r>
            <a:rPr lang="en-IE" b="1" dirty="0"/>
            <a:t>Recognise</a:t>
          </a:r>
          <a:r>
            <a:rPr lang="en-IE" dirty="0"/>
            <a:t> Egyptian Hieroglyphs common to Stela/Gravestones.</a:t>
          </a:r>
          <a:endParaRPr lang="en-US" dirty="0"/>
        </a:p>
      </dgm:t>
    </dgm:pt>
    <dgm:pt modelId="{ED9237CD-63D5-4CC6-9A71-48A18E16AF82}" type="parTrans" cxnId="{E422B9FE-AFEB-474B-953B-764765A48EA6}">
      <dgm:prSet/>
      <dgm:spPr/>
      <dgm:t>
        <a:bodyPr/>
        <a:lstStyle/>
        <a:p>
          <a:endParaRPr lang="en-US"/>
        </a:p>
      </dgm:t>
    </dgm:pt>
    <dgm:pt modelId="{9A7DB0A1-1A00-4C28-BC0F-BCB4DD991082}" type="sibTrans" cxnId="{E422B9FE-AFEB-474B-953B-764765A48EA6}">
      <dgm:prSet/>
      <dgm:spPr/>
      <dgm:t>
        <a:bodyPr/>
        <a:lstStyle/>
        <a:p>
          <a:endParaRPr lang="en-US"/>
        </a:p>
      </dgm:t>
    </dgm:pt>
    <dgm:pt modelId="{C1934EF4-4D8F-4ECE-A478-A7A3402C9397}">
      <dgm:prSet/>
      <dgm:spPr/>
      <dgm:t>
        <a:bodyPr/>
        <a:lstStyle/>
        <a:p>
          <a:r>
            <a:rPr lang="en-IE" b="1" dirty="0"/>
            <a:t>Connect</a:t>
          </a:r>
          <a:r>
            <a:rPr lang="en-IE" dirty="0"/>
            <a:t> Hieroglyphs to their transliteration.</a:t>
          </a:r>
          <a:endParaRPr lang="en-US" dirty="0"/>
        </a:p>
      </dgm:t>
    </dgm:pt>
    <dgm:pt modelId="{3E3895DA-49BE-4F85-974D-B4FCA45C5CDF}" type="parTrans" cxnId="{0C7C383E-73A2-40D0-A6EF-FC5F26A228E6}">
      <dgm:prSet/>
      <dgm:spPr/>
      <dgm:t>
        <a:bodyPr/>
        <a:lstStyle/>
        <a:p>
          <a:endParaRPr lang="en-US"/>
        </a:p>
      </dgm:t>
    </dgm:pt>
    <dgm:pt modelId="{CC018F5B-EC3C-4F9F-979C-7721E205AE95}" type="sibTrans" cxnId="{0C7C383E-73A2-40D0-A6EF-FC5F26A228E6}">
      <dgm:prSet/>
      <dgm:spPr/>
      <dgm:t>
        <a:bodyPr/>
        <a:lstStyle/>
        <a:p>
          <a:endParaRPr lang="en-US"/>
        </a:p>
      </dgm:t>
    </dgm:pt>
    <dgm:pt modelId="{BC5E4627-6CC7-4CC5-BB79-90357025E8A2}">
      <dgm:prSet/>
      <dgm:spPr/>
      <dgm:t>
        <a:bodyPr/>
        <a:lstStyle/>
        <a:p>
          <a:r>
            <a:rPr lang="en-IE" b="1"/>
            <a:t>Pronounce</a:t>
          </a:r>
          <a:r>
            <a:rPr lang="en-IE"/>
            <a:t> Egyptian words in transliteration.</a:t>
          </a:r>
          <a:endParaRPr lang="en-US"/>
        </a:p>
      </dgm:t>
    </dgm:pt>
    <dgm:pt modelId="{E87CF648-31B2-47A1-9E0D-341159D10644}" type="parTrans" cxnId="{741E1EE2-1122-419E-AE7F-1DAB138407B3}">
      <dgm:prSet/>
      <dgm:spPr/>
      <dgm:t>
        <a:bodyPr/>
        <a:lstStyle/>
        <a:p>
          <a:endParaRPr lang="en-US"/>
        </a:p>
      </dgm:t>
    </dgm:pt>
    <dgm:pt modelId="{7E127CB6-7AB4-4CCE-8B62-47A1F2F1AC21}" type="sibTrans" cxnId="{741E1EE2-1122-419E-AE7F-1DAB138407B3}">
      <dgm:prSet/>
      <dgm:spPr/>
      <dgm:t>
        <a:bodyPr/>
        <a:lstStyle/>
        <a:p>
          <a:endParaRPr lang="en-US"/>
        </a:p>
      </dgm:t>
    </dgm:pt>
    <dgm:pt modelId="{9F0DA028-4B10-401A-B3AD-CCCC389C78EF}">
      <dgm:prSet/>
      <dgm:spPr/>
      <dgm:t>
        <a:bodyPr/>
        <a:lstStyle/>
        <a:p>
          <a:r>
            <a:rPr lang="en-IE" b="1"/>
            <a:t>Draw</a:t>
          </a:r>
          <a:r>
            <a:rPr lang="en-IE"/>
            <a:t> Egyptian Hieroglyphs from the Sobekemhab Stela.</a:t>
          </a:r>
          <a:endParaRPr lang="en-US"/>
        </a:p>
      </dgm:t>
    </dgm:pt>
    <dgm:pt modelId="{F179FB52-626A-4BA3-A5D5-E5B93DE2E786}" type="parTrans" cxnId="{B861A5EB-984D-4185-8B3F-37BF97E27A33}">
      <dgm:prSet/>
      <dgm:spPr/>
      <dgm:t>
        <a:bodyPr/>
        <a:lstStyle/>
        <a:p>
          <a:endParaRPr lang="en-US"/>
        </a:p>
      </dgm:t>
    </dgm:pt>
    <dgm:pt modelId="{790836AC-231D-4651-8A47-E349033FA1D2}" type="sibTrans" cxnId="{B861A5EB-984D-4185-8B3F-37BF97E27A33}">
      <dgm:prSet/>
      <dgm:spPr/>
      <dgm:t>
        <a:bodyPr/>
        <a:lstStyle/>
        <a:p>
          <a:endParaRPr lang="en-US"/>
        </a:p>
      </dgm:t>
    </dgm:pt>
    <dgm:pt modelId="{5C3F410D-EA42-44E2-A715-B9CC1CEE5F41}">
      <dgm:prSet/>
      <dgm:spPr/>
      <dgm:t>
        <a:bodyPr/>
        <a:lstStyle/>
        <a:p>
          <a:r>
            <a:rPr lang="en-IE" b="1"/>
            <a:t>Compare</a:t>
          </a:r>
          <a:r>
            <a:rPr lang="en-IE"/>
            <a:t> modern funerary practices to Egyptian ones.</a:t>
          </a:r>
          <a:endParaRPr lang="en-US"/>
        </a:p>
      </dgm:t>
    </dgm:pt>
    <dgm:pt modelId="{430C11BB-0E65-4704-91C3-A1956026B7D7}" type="parTrans" cxnId="{33105E0E-E8AE-46F2-99AA-07E9EC3D74D7}">
      <dgm:prSet/>
      <dgm:spPr/>
      <dgm:t>
        <a:bodyPr/>
        <a:lstStyle/>
        <a:p>
          <a:endParaRPr lang="en-US"/>
        </a:p>
      </dgm:t>
    </dgm:pt>
    <dgm:pt modelId="{1500DDF8-E788-48E7-8098-54A4B5EF02EF}" type="sibTrans" cxnId="{33105E0E-E8AE-46F2-99AA-07E9EC3D74D7}">
      <dgm:prSet/>
      <dgm:spPr/>
      <dgm:t>
        <a:bodyPr/>
        <a:lstStyle/>
        <a:p>
          <a:endParaRPr lang="en-US"/>
        </a:p>
      </dgm:t>
    </dgm:pt>
    <dgm:pt modelId="{BD1234AF-5523-4629-834A-C192EAEA6852}">
      <dgm:prSet/>
      <dgm:spPr/>
      <dgm:t>
        <a:bodyPr/>
        <a:lstStyle/>
        <a:p>
          <a:r>
            <a:rPr lang="en-IE" b="1"/>
            <a:t>Create</a:t>
          </a:r>
          <a:r>
            <a:rPr lang="en-IE"/>
            <a:t> our own Stela in the style of the Ancient Egyptians.</a:t>
          </a:r>
          <a:endParaRPr lang="en-US"/>
        </a:p>
      </dgm:t>
    </dgm:pt>
    <dgm:pt modelId="{115D8BCF-182D-4197-960C-F379B112543D}" type="parTrans" cxnId="{617BB7A9-AAED-4BBB-BA35-0318C2412E0A}">
      <dgm:prSet/>
      <dgm:spPr/>
      <dgm:t>
        <a:bodyPr/>
        <a:lstStyle/>
        <a:p>
          <a:endParaRPr lang="en-US"/>
        </a:p>
      </dgm:t>
    </dgm:pt>
    <dgm:pt modelId="{0E3684EB-E0A0-4917-8666-A5258BB323F8}" type="sibTrans" cxnId="{617BB7A9-AAED-4BBB-BA35-0318C2412E0A}">
      <dgm:prSet/>
      <dgm:spPr/>
      <dgm:t>
        <a:bodyPr/>
        <a:lstStyle/>
        <a:p>
          <a:endParaRPr lang="en-US"/>
        </a:p>
      </dgm:t>
    </dgm:pt>
    <dgm:pt modelId="{4F2C7ADF-A165-4C08-A94C-B53D8F9BD82C}" type="pres">
      <dgm:prSet presAssocID="{A4C3EF03-6DEB-4A17-8773-83357F145395}" presName="Name0" presStyleCnt="0">
        <dgm:presLayoutVars>
          <dgm:dir/>
          <dgm:resizeHandles val="exact"/>
        </dgm:presLayoutVars>
      </dgm:prSet>
      <dgm:spPr/>
    </dgm:pt>
    <dgm:pt modelId="{D8B3005E-E21D-415E-9EFD-865A1015B228}" type="pres">
      <dgm:prSet presAssocID="{CF2D9B11-6F51-4A17-86A7-F8096D8468CA}" presName="node" presStyleLbl="node1" presStyleIdx="0" presStyleCnt="6">
        <dgm:presLayoutVars>
          <dgm:bulletEnabled val="1"/>
        </dgm:presLayoutVars>
      </dgm:prSet>
      <dgm:spPr/>
    </dgm:pt>
    <dgm:pt modelId="{626C75BA-4F5C-4C22-A83A-E527D9334378}" type="pres">
      <dgm:prSet presAssocID="{9A7DB0A1-1A00-4C28-BC0F-BCB4DD991082}" presName="sibTrans" presStyleLbl="sibTrans1D1" presStyleIdx="0" presStyleCnt="5"/>
      <dgm:spPr/>
    </dgm:pt>
    <dgm:pt modelId="{02FEB020-33FF-46BA-AE59-2A45F981977F}" type="pres">
      <dgm:prSet presAssocID="{9A7DB0A1-1A00-4C28-BC0F-BCB4DD991082}" presName="connectorText" presStyleLbl="sibTrans1D1" presStyleIdx="0" presStyleCnt="5"/>
      <dgm:spPr/>
    </dgm:pt>
    <dgm:pt modelId="{32606DB2-3724-4319-9B96-88A61B256EDB}" type="pres">
      <dgm:prSet presAssocID="{C1934EF4-4D8F-4ECE-A478-A7A3402C9397}" presName="node" presStyleLbl="node1" presStyleIdx="1" presStyleCnt="6">
        <dgm:presLayoutVars>
          <dgm:bulletEnabled val="1"/>
        </dgm:presLayoutVars>
      </dgm:prSet>
      <dgm:spPr/>
    </dgm:pt>
    <dgm:pt modelId="{B48F127B-96FF-46D6-A527-14808D6B36C9}" type="pres">
      <dgm:prSet presAssocID="{CC018F5B-EC3C-4F9F-979C-7721E205AE95}" presName="sibTrans" presStyleLbl="sibTrans1D1" presStyleIdx="1" presStyleCnt="5"/>
      <dgm:spPr/>
    </dgm:pt>
    <dgm:pt modelId="{7B6C84DF-D147-4210-B9C7-73533B883C59}" type="pres">
      <dgm:prSet presAssocID="{CC018F5B-EC3C-4F9F-979C-7721E205AE95}" presName="connectorText" presStyleLbl="sibTrans1D1" presStyleIdx="1" presStyleCnt="5"/>
      <dgm:spPr/>
    </dgm:pt>
    <dgm:pt modelId="{D2992B6B-C05D-4D42-B9C8-9552318A2796}" type="pres">
      <dgm:prSet presAssocID="{BC5E4627-6CC7-4CC5-BB79-90357025E8A2}" presName="node" presStyleLbl="node1" presStyleIdx="2" presStyleCnt="6">
        <dgm:presLayoutVars>
          <dgm:bulletEnabled val="1"/>
        </dgm:presLayoutVars>
      </dgm:prSet>
      <dgm:spPr/>
    </dgm:pt>
    <dgm:pt modelId="{6F7F57E7-3645-4AA3-B1B7-28FA56D73CE0}" type="pres">
      <dgm:prSet presAssocID="{7E127CB6-7AB4-4CCE-8B62-47A1F2F1AC21}" presName="sibTrans" presStyleLbl="sibTrans1D1" presStyleIdx="2" presStyleCnt="5"/>
      <dgm:spPr/>
    </dgm:pt>
    <dgm:pt modelId="{F6E19562-4002-4FE0-BF25-40B733A1C9D4}" type="pres">
      <dgm:prSet presAssocID="{7E127CB6-7AB4-4CCE-8B62-47A1F2F1AC21}" presName="connectorText" presStyleLbl="sibTrans1D1" presStyleIdx="2" presStyleCnt="5"/>
      <dgm:spPr/>
    </dgm:pt>
    <dgm:pt modelId="{E03A61FA-DDDC-4490-84B0-FF4A44B8448E}" type="pres">
      <dgm:prSet presAssocID="{9F0DA028-4B10-401A-B3AD-CCCC389C78EF}" presName="node" presStyleLbl="node1" presStyleIdx="3" presStyleCnt="6">
        <dgm:presLayoutVars>
          <dgm:bulletEnabled val="1"/>
        </dgm:presLayoutVars>
      </dgm:prSet>
      <dgm:spPr/>
    </dgm:pt>
    <dgm:pt modelId="{FCEFE5AF-3BC9-4805-BA3F-630B5CD9BE51}" type="pres">
      <dgm:prSet presAssocID="{790836AC-231D-4651-8A47-E349033FA1D2}" presName="sibTrans" presStyleLbl="sibTrans1D1" presStyleIdx="3" presStyleCnt="5"/>
      <dgm:spPr/>
    </dgm:pt>
    <dgm:pt modelId="{669C050D-2CBB-4CD2-9E8D-2E4E576B2845}" type="pres">
      <dgm:prSet presAssocID="{790836AC-231D-4651-8A47-E349033FA1D2}" presName="connectorText" presStyleLbl="sibTrans1D1" presStyleIdx="3" presStyleCnt="5"/>
      <dgm:spPr/>
    </dgm:pt>
    <dgm:pt modelId="{B39C6099-22C6-44DB-9F47-05E5109A2026}" type="pres">
      <dgm:prSet presAssocID="{5C3F410D-EA42-44E2-A715-B9CC1CEE5F41}" presName="node" presStyleLbl="node1" presStyleIdx="4" presStyleCnt="6">
        <dgm:presLayoutVars>
          <dgm:bulletEnabled val="1"/>
        </dgm:presLayoutVars>
      </dgm:prSet>
      <dgm:spPr/>
    </dgm:pt>
    <dgm:pt modelId="{E83D7E05-7254-4921-BC27-658EF10855D0}" type="pres">
      <dgm:prSet presAssocID="{1500DDF8-E788-48E7-8098-54A4B5EF02EF}" presName="sibTrans" presStyleLbl="sibTrans1D1" presStyleIdx="4" presStyleCnt="5"/>
      <dgm:spPr/>
    </dgm:pt>
    <dgm:pt modelId="{9CF33E58-86AE-4E04-A2B6-AA0290EA4BF0}" type="pres">
      <dgm:prSet presAssocID="{1500DDF8-E788-48E7-8098-54A4B5EF02EF}" presName="connectorText" presStyleLbl="sibTrans1D1" presStyleIdx="4" presStyleCnt="5"/>
      <dgm:spPr/>
    </dgm:pt>
    <dgm:pt modelId="{FF07F15F-C959-4C6F-B678-A64108BEF9E5}" type="pres">
      <dgm:prSet presAssocID="{BD1234AF-5523-4629-834A-C192EAEA6852}" presName="node" presStyleLbl="node1" presStyleIdx="5" presStyleCnt="6">
        <dgm:presLayoutVars>
          <dgm:bulletEnabled val="1"/>
        </dgm:presLayoutVars>
      </dgm:prSet>
      <dgm:spPr/>
    </dgm:pt>
  </dgm:ptLst>
  <dgm:cxnLst>
    <dgm:cxn modelId="{33105E0E-E8AE-46F2-99AA-07E9EC3D74D7}" srcId="{A4C3EF03-6DEB-4A17-8773-83357F145395}" destId="{5C3F410D-EA42-44E2-A715-B9CC1CEE5F41}" srcOrd="4" destOrd="0" parTransId="{430C11BB-0E65-4704-91C3-A1956026B7D7}" sibTransId="{1500DDF8-E788-48E7-8098-54A4B5EF02EF}"/>
    <dgm:cxn modelId="{5992F510-374F-44AD-A140-8E5AF9DF2FE7}" type="presOf" srcId="{A4C3EF03-6DEB-4A17-8773-83357F145395}" destId="{4F2C7ADF-A165-4C08-A94C-B53D8F9BD82C}" srcOrd="0" destOrd="0" presId="urn:microsoft.com/office/officeart/2016/7/layout/RepeatingBendingProcessNew"/>
    <dgm:cxn modelId="{7488013B-82A2-4BF3-A3F3-3C64F02D60A6}" type="presOf" srcId="{C1934EF4-4D8F-4ECE-A478-A7A3402C9397}" destId="{32606DB2-3724-4319-9B96-88A61B256EDB}" srcOrd="0" destOrd="0" presId="urn:microsoft.com/office/officeart/2016/7/layout/RepeatingBendingProcessNew"/>
    <dgm:cxn modelId="{0C7C383E-73A2-40D0-A6EF-FC5F26A228E6}" srcId="{A4C3EF03-6DEB-4A17-8773-83357F145395}" destId="{C1934EF4-4D8F-4ECE-A478-A7A3402C9397}" srcOrd="1" destOrd="0" parTransId="{3E3895DA-49BE-4F85-974D-B4FCA45C5CDF}" sibTransId="{CC018F5B-EC3C-4F9F-979C-7721E205AE95}"/>
    <dgm:cxn modelId="{34FDB765-0BFD-4C18-985D-0F87340A3C93}" type="presOf" srcId="{9A7DB0A1-1A00-4C28-BC0F-BCB4DD991082}" destId="{02FEB020-33FF-46BA-AE59-2A45F981977F}" srcOrd="1" destOrd="0" presId="urn:microsoft.com/office/officeart/2016/7/layout/RepeatingBendingProcessNew"/>
    <dgm:cxn modelId="{C3013669-C6B7-4828-BFAB-4B8652987C1F}" type="presOf" srcId="{CC018F5B-EC3C-4F9F-979C-7721E205AE95}" destId="{B48F127B-96FF-46D6-A527-14808D6B36C9}" srcOrd="0" destOrd="0" presId="urn:microsoft.com/office/officeart/2016/7/layout/RepeatingBendingProcessNew"/>
    <dgm:cxn modelId="{2811886A-D7C9-4B1B-8F19-FF66E82EC46B}" type="presOf" srcId="{5C3F410D-EA42-44E2-A715-B9CC1CEE5F41}" destId="{B39C6099-22C6-44DB-9F47-05E5109A2026}" srcOrd="0" destOrd="0" presId="urn:microsoft.com/office/officeart/2016/7/layout/RepeatingBendingProcessNew"/>
    <dgm:cxn modelId="{427DDB6D-D510-4D7E-81B4-50CD83EEDBC6}" type="presOf" srcId="{1500DDF8-E788-48E7-8098-54A4B5EF02EF}" destId="{9CF33E58-86AE-4E04-A2B6-AA0290EA4BF0}" srcOrd="1" destOrd="0" presId="urn:microsoft.com/office/officeart/2016/7/layout/RepeatingBendingProcessNew"/>
    <dgm:cxn modelId="{117FD17A-4193-4A75-B1C0-511C0524C3DE}" type="presOf" srcId="{7E127CB6-7AB4-4CCE-8B62-47A1F2F1AC21}" destId="{6F7F57E7-3645-4AA3-B1B7-28FA56D73CE0}" srcOrd="0" destOrd="0" presId="urn:microsoft.com/office/officeart/2016/7/layout/RepeatingBendingProcessNew"/>
    <dgm:cxn modelId="{2734537C-0349-4661-8A94-E754987708CA}" type="presOf" srcId="{BD1234AF-5523-4629-834A-C192EAEA6852}" destId="{FF07F15F-C959-4C6F-B678-A64108BEF9E5}" srcOrd="0" destOrd="0" presId="urn:microsoft.com/office/officeart/2016/7/layout/RepeatingBendingProcessNew"/>
    <dgm:cxn modelId="{DAB475A8-5F6A-49DD-9FBB-98A6172C5AEC}" type="presOf" srcId="{BC5E4627-6CC7-4CC5-BB79-90357025E8A2}" destId="{D2992B6B-C05D-4D42-B9C8-9552318A2796}" srcOrd="0" destOrd="0" presId="urn:microsoft.com/office/officeart/2016/7/layout/RepeatingBendingProcessNew"/>
    <dgm:cxn modelId="{617BB7A9-AAED-4BBB-BA35-0318C2412E0A}" srcId="{A4C3EF03-6DEB-4A17-8773-83357F145395}" destId="{BD1234AF-5523-4629-834A-C192EAEA6852}" srcOrd="5" destOrd="0" parTransId="{115D8BCF-182D-4197-960C-F379B112543D}" sibTransId="{0E3684EB-E0A0-4917-8666-A5258BB323F8}"/>
    <dgm:cxn modelId="{703B16AB-2072-4913-9FA7-9D1E7E3691F4}" type="presOf" srcId="{790836AC-231D-4651-8A47-E349033FA1D2}" destId="{FCEFE5AF-3BC9-4805-BA3F-630B5CD9BE51}" srcOrd="0" destOrd="0" presId="urn:microsoft.com/office/officeart/2016/7/layout/RepeatingBendingProcessNew"/>
    <dgm:cxn modelId="{DA8E43B1-A098-40C3-91D3-B5E12EB43A3C}" type="presOf" srcId="{9F0DA028-4B10-401A-B3AD-CCCC389C78EF}" destId="{E03A61FA-DDDC-4490-84B0-FF4A44B8448E}" srcOrd="0" destOrd="0" presId="urn:microsoft.com/office/officeart/2016/7/layout/RepeatingBendingProcessNew"/>
    <dgm:cxn modelId="{B05F71BD-581C-424B-8D5C-1571E4A1103A}" type="presOf" srcId="{1500DDF8-E788-48E7-8098-54A4B5EF02EF}" destId="{E83D7E05-7254-4921-BC27-658EF10855D0}" srcOrd="0" destOrd="0" presId="urn:microsoft.com/office/officeart/2016/7/layout/RepeatingBendingProcessNew"/>
    <dgm:cxn modelId="{0C5B5CD5-3AA5-479C-8795-0CF83F9A949A}" type="presOf" srcId="{CC018F5B-EC3C-4F9F-979C-7721E205AE95}" destId="{7B6C84DF-D147-4210-B9C7-73533B883C59}" srcOrd="1" destOrd="0" presId="urn:microsoft.com/office/officeart/2016/7/layout/RepeatingBendingProcessNew"/>
    <dgm:cxn modelId="{08A12ADF-782C-4E40-87EE-F1AC21B7FCED}" type="presOf" srcId="{7E127CB6-7AB4-4CCE-8B62-47A1F2F1AC21}" destId="{F6E19562-4002-4FE0-BF25-40B733A1C9D4}" srcOrd="1" destOrd="0" presId="urn:microsoft.com/office/officeart/2016/7/layout/RepeatingBendingProcessNew"/>
    <dgm:cxn modelId="{741E1EE2-1122-419E-AE7F-1DAB138407B3}" srcId="{A4C3EF03-6DEB-4A17-8773-83357F145395}" destId="{BC5E4627-6CC7-4CC5-BB79-90357025E8A2}" srcOrd="2" destOrd="0" parTransId="{E87CF648-31B2-47A1-9E0D-341159D10644}" sibTransId="{7E127CB6-7AB4-4CCE-8B62-47A1F2F1AC21}"/>
    <dgm:cxn modelId="{6606CEE3-E2BC-43F0-917F-1BD474013337}" type="presOf" srcId="{790836AC-231D-4651-8A47-E349033FA1D2}" destId="{669C050D-2CBB-4CD2-9E8D-2E4E576B2845}" srcOrd="1" destOrd="0" presId="urn:microsoft.com/office/officeart/2016/7/layout/RepeatingBendingProcessNew"/>
    <dgm:cxn modelId="{B861A5EB-984D-4185-8B3F-37BF97E27A33}" srcId="{A4C3EF03-6DEB-4A17-8773-83357F145395}" destId="{9F0DA028-4B10-401A-B3AD-CCCC389C78EF}" srcOrd="3" destOrd="0" parTransId="{F179FB52-626A-4BA3-A5D5-E5B93DE2E786}" sibTransId="{790836AC-231D-4651-8A47-E349033FA1D2}"/>
    <dgm:cxn modelId="{833120EC-BA39-44C1-B7EF-2BB6DBC0CC9B}" type="presOf" srcId="{CF2D9B11-6F51-4A17-86A7-F8096D8468CA}" destId="{D8B3005E-E21D-415E-9EFD-865A1015B228}" srcOrd="0" destOrd="0" presId="urn:microsoft.com/office/officeart/2016/7/layout/RepeatingBendingProcessNew"/>
    <dgm:cxn modelId="{655220F6-1551-4306-B860-4411B8BBF332}" type="presOf" srcId="{9A7DB0A1-1A00-4C28-BC0F-BCB4DD991082}" destId="{626C75BA-4F5C-4C22-A83A-E527D9334378}" srcOrd="0" destOrd="0" presId="urn:microsoft.com/office/officeart/2016/7/layout/RepeatingBendingProcessNew"/>
    <dgm:cxn modelId="{E422B9FE-AFEB-474B-953B-764765A48EA6}" srcId="{A4C3EF03-6DEB-4A17-8773-83357F145395}" destId="{CF2D9B11-6F51-4A17-86A7-F8096D8468CA}" srcOrd="0" destOrd="0" parTransId="{ED9237CD-63D5-4CC6-9A71-48A18E16AF82}" sibTransId="{9A7DB0A1-1A00-4C28-BC0F-BCB4DD991082}"/>
    <dgm:cxn modelId="{5A277D80-5CEA-47E4-BF56-5A1003268E8F}" type="presParOf" srcId="{4F2C7ADF-A165-4C08-A94C-B53D8F9BD82C}" destId="{D8B3005E-E21D-415E-9EFD-865A1015B228}" srcOrd="0" destOrd="0" presId="urn:microsoft.com/office/officeart/2016/7/layout/RepeatingBendingProcessNew"/>
    <dgm:cxn modelId="{26D71C6D-4618-467F-A576-8294B83716FB}" type="presParOf" srcId="{4F2C7ADF-A165-4C08-A94C-B53D8F9BD82C}" destId="{626C75BA-4F5C-4C22-A83A-E527D9334378}" srcOrd="1" destOrd="0" presId="urn:microsoft.com/office/officeart/2016/7/layout/RepeatingBendingProcessNew"/>
    <dgm:cxn modelId="{1DB96F10-376B-4631-BC92-F12120596FC3}" type="presParOf" srcId="{626C75BA-4F5C-4C22-A83A-E527D9334378}" destId="{02FEB020-33FF-46BA-AE59-2A45F981977F}" srcOrd="0" destOrd="0" presId="urn:microsoft.com/office/officeart/2016/7/layout/RepeatingBendingProcessNew"/>
    <dgm:cxn modelId="{75D87817-F797-47C4-834D-9C86EB9C6D56}" type="presParOf" srcId="{4F2C7ADF-A165-4C08-A94C-B53D8F9BD82C}" destId="{32606DB2-3724-4319-9B96-88A61B256EDB}" srcOrd="2" destOrd="0" presId="urn:microsoft.com/office/officeart/2016/7/layout/RepeatingBendingProcessNew"/>
    <dgm:cxn modelId="{12D6E6A7-8DF8-43ED-A69B-1E94EBE72078}" type="presParOf" srcId="{4F2C7ADF-A165-4C08-A94C-B53D8F9BD82C}" destId="{B48F127B-96FF-46D6-A527-14808D6B36C9}" srcOrd="3" destOrd="0" presId="urn:microsoft.com/office/officeart/2016/7/layout/RepeatingBendingProcessNew"/>
    <dgm:cxn modelId="{DA721776-0F1C-449E-83D0-9063363795FC}" type="presParOf" srcId="{B48F127B-96FF-46D6-A527-14808D6B36C9}" destId="{7B6C84DF-D147-4210-B9C7-73533B883C59}" srcOrd="0" destOrd="0" presId="urn:microsoft.com/office/officeart/2016/7/layout/RepeatingBendingProcessNew"/>
    <dgm:cxn modelId="{10714C26-23C1-4D78-8B9B-B38D30EAA451}" type="presParOf" srcId="{4F2C7ADF-A165-4C08-A94C-B53D8F9BD82C}" destId="{D2992B6B-C05D-4D42-B9C8-9552318A2796}" srcOrd="4" destOrd="0" presId="urn:microsoft.com/office/officeart/2016/7/layout/RepeatingBendingProcessNew"/>
    <dgm:cxn modelId="{A6ACE6C2-BA0D-4104-9E9F-2A21546E2729}" type="presParOf" srcId="{4F2C7ADF-A165-4C08-A94C-B53D8F9BD82C}" destId="{6F7F57E7-3645-4AA3-B1B7-28FA56D73CE0}" srcOrd="5" destOrd="0" presId="urn:microsoft.com/office/officeart/2016/7/layout/RepeatingBendingProcessNew"/>
    <dgm:cxn modelId="{69A84FFB-0767-4B72-A3D0-8C75B9012DCE}" type="presParOf" srcId="{6F7F57E7-3645-4AA3-B1B7-28FA56D73CE0}" destId="{F6E19562-4002-4FE0-BF25-40B733A1C9D4}" srcOrd="0" destOrd="0" presId="urn:microsoft.com/office/officeart/2016/7/layout/RepeatingBendingProcessNew"/>
    <dgm:cxn modelId="{F9694806-028E-47DA-94B1-91C43464CE0B}" type="presParOf" srcId="{4F2C7ADF-A165-4C08-A94C-B53D8F9BD82C}" destId="{E03A61FA-DDDC-4490-84B0-FF4A44B8448E}" srcOrd="6" destOrd="0" presId="urn:microsoft.com/office/officeart/2016/7/layout/RepeatingBendingProcessNew"/>
    <dgm:cxn modelId="{FB09510B-A950-47FC-A804-2B584784EDB6}" type="presParOf" srcId="{4F2C7ADF-A165-4C08-A94C-B53D8F9BD82C}" destId="{FCEFE5AF-3BC9-4805-BA3F-630B5CD9BE51}" srcOrd="7" destOrd="0" presId="urn:microsoft.com/office/officeart/2016/7/layout/RepeatingBendingProcessNew"/>
    <dgm:cxn modelId="{D2AA93B1-273D-4448-BD31-228DD7EC6330}" type="presParOf" srcId="{FCEFE5AF-3BC9-4805-BA3F-630B5CD9BE51}" destId="{669C050D-2CBB-4CD2-9E8D-2E4E576B2845}" srcOrd="0" destOrd="0" presId="urn:microsoft.com/office/officeart/2016/7/layout/RepeatingBendingProcessNew"/>
    <dgm:cxn modelId="{3C3A47F3-FF96-4E2D-8E9E-2688A3F68ECD}" type="presParOf" srcId="{4F2C7ADF-A165-4C08-A94C-B53D8F9BD82C}" destId="{B39C6099-22C6-44DB-9F47-05E5109A2026}" srcOrd="8" destOrd="0" presId="urn:microsoft.com/office/officeart/2016/7/layout/RepeatingBendingProcessNew"/>
    <dgm:cxn modelId="{A1426E50-F47D-4722-A29C-3150C5FB5AD2}" type="presParOf" srcId="{4F2C7ADF-A165-4C08-A94C-B53D8F9BD82C}" destId="{E83D7E05-7254-4921-BC27-658EF10855D0}" srcOrd="9" destOrd="0" presId="urn:microsoft.com/office/officeart/2016/7/layout/RepeatingBendingProcessNew"/>
    <dgm:cxn modelId="{931A65C6-AB90-414D-8548-852FD044439C}" type="presParOf" srcId="{E83D7E05-7254-4921-BC27-658EF10855D0}" destId="{9CF33E58-86AE-4E04-A2B6-AA0290EA4BF0}" srcOrd="0" destOrd="0" presId="urn:microsoft.com/office/officeart/2016/7/layout/RepeatingBendingProcessNew"/>
    <dgm:cxn modelId="{234C116E-7E13-45D6-9CC7-540B31D41182}" type="presParOf" srcId="{4F2C7ADF-A165-4C08-A94C-B53D8F9BD82C}" destId="{FF07F15F-C959-4C6F-B678-A64108BEF9E5}"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C75BA-4F5C-4C22-A83A-E527D9334378}">
      <dsp:nvSpPr>
        <dsp:cNvPr id="0" name=""/>
        <dsp:cNvSpPr/>
      </dsp:nvSpPr>
      <dsp:spPr>
        <a:xfrm>
          <a:off x="2849341" y="695099"/>
          <a:ext cx="536154" cy="91440"/>
        </a:xfrm>
        <a:custGeom>
          <a:avLst/>
          <a:gdLst/>
          <a:ahLst/>
          <a:cxnLst/>
          <a:rect l="0" t="0" r="0" b="0"/>
          <a:pathLst>
            <a:path>
              <a:moveTo>
                <a:pt x="0" y="45720"/>
              </a:moveTo>
              <a:lnTo>
                <a:pt x="536154"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3249" y="737986"/>
        <a:ext cx="28337" cy="5667"/>
      </dsp:txXfrm>
    </dsp:sp>
    <dsp:sp modelId="{D8B3005E-E21D-415E-9EFD-865A1015B228}">
      <dsp:nvSpPr>
        <dsp:cNvPr id="0" name=""/>
        <dsp:cNvSpPr/>
      </dsp:nvSpPr>
      <dsp:spPr>
        <a:xfrm>
          <a:off x="386993" y="1575"/>
          <a:ext cx="2464147" cy="147848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745" tIns="126743" rIns="120745" bIns="126743" numCol="1" spcCol="1270" anchor="ctr" anchorCtr="0">
          <a:noAutofit/>
        </a:bodyPr>
        <a:lstStyle/>
        <a:p>
          <a:pPr marL="0" lvl="0" indent="0" algn="ctr" defTabSz="933450">
            <a:lnSpc>
              <a:spcPct val="90000"/>
            </a:lnSpc>
            <a:spcBef>
              <a:spcPct val="0"/>
            </a:spcBef>
            <a:spcAft>
              <a:spcPct val="35000"/>
            </a:spcAft>
            <a:buNone/>
          </a:pPr>
          <a:r>
            <a:rPr lang="en-IE" sz="2100" b="1" kern="1200" dirty="0"/>
            <a:t>Recognise</a:t>
          </a:r>
          <a:r>
            <a:rPr lang="en-IE" sz="2100" kern="1200" dirty="0"/>
            <a:t> Egyptian Hieroglyphs common to Stela/Gravestones.</a:t>
          </a:r>
          <a:endParaRPr lang="en-US" sz="2100" kern="1200" dirty="0"/>
        </a:p>
      </dsp:txBody>
      <dsp:txXfrm>
        <a:off x="386993" y="1575"/>
        <a:ext cx="2464147" cy="1478488"/>
      </dsp:txXfrm>
    </dsp:sp>
    <dsp:sp modelId="{B48F127B-96FF-46D6-A527-14808D6B36C9}">
      <dsp:nvSpPr>
        <dsp:cNvPr id="0" name=""/>
        <dsp:cNvSpPr/>
      </dsp:nvSpPr>
      <dsp:spPr>
        <a:xfrm>
          <a:off x="1619067" y="1478264"/>
          <a:ext cx="3030901" cy="536154"/>
        </a:xfrm>
        <a:custGeom>
          <a:avLst/>
          <a:gdLst/>
          <a:ahLst/>
          <a:cxnLst/>
          <a:rect l="0" t="0" r="0" b="0"/>
          <a:pathLst>
            <a:path>
              <a:moveTo>
                <a:pt x="3030901" y="0"/>
              </a:moveTo>
              <a:lnTo>
                <a:pt x="3030901" y="285177"/>
              </a:lnTo>
              <a:lnTo>
                <a:pt x="0" y="285177"/>
              </a:lnTo>
              <a:lnTo>
                <a:pt x="0" y="536154"/>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57432" y="1743507"/>
        <a:ext cx="154171" cy="5667"/>
      </dsp:txXfrm>
    </dsp:sp>
    <dsp:sp modelId="{32606DB2-3724-4319-9B96-88A61B256EDB}">
      <dsp:nvSpPr>
        <dsp:cNvPr id="0" name=""/>
        <dsp:cNvSpPr/>
      </dsp:nvSpPr>
      <dsp:spPr>
        <a:xfrm>
          <a:off x="3417895" y="1575"/>
          <a:ext cx="2464147" cy="147848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745" tIns="126743" rIns="120745" bIns="126743" numCol="1" spcCol="1270" anchor="ctr" anchorCtr="0">
          <a:noAutofit/>
        </a:bodyPr>
        <a:lstStyle/>
        <a:p>
          <a:pPr marL="0" lvl="0" indent="0" algn="ctr" defTabSz="933450">
            <a:lnSpc>
              <a:spcPct val="90000"/>
            </a:lnSpc>
            <a:spcBef>
              <a:spcPct val="0"/>
            </a:spcBef>
            <a:spcAft>
              <a:spcPct val="35000"/>
            </a:spcAft>
            <a:buNone/>
          </a:pPr>
          <a:r>
            <a:rPr lang="en-IE" sz="2100" b="1" kern="1200" dirty="0"/>
            <a:t>Connect</a:t>
          </a:r>
          <a:r>
            <a:rPr lang="en-IE" sz="2100" kern="1200" dirty="0"/>
            <a:t> Hieroglyphs to their transliteration.</a:t>
          </a:r>
          <a:endParaRPr lang="en-US" sz="2100" kern="1200" dirty="0"/>
        </a:p>
      </dsp:txBody>
      <dsp:txXfrm>
        <a:off x="3417895" y="1575"/>
        <a:ext cx="2464147" cy="1478488"/>
      </dsp:txXfrm>
    </dsp:sp>
    <dsp:sp modelId="{6F7F57E7-3645-4AA3-B1B7-28FA56D73CE0}">
      <dsp:nvSpPr>
        <dsp:cNvPr id="0" name=""/>
        <dsp:cNvSpPr/>
      </dsp:nvSpPr>
      <dsp:spPr>
        <a:xfrm>
          <a:off x="2849341" y="2740342"/>
          <a:ext cx="536154" cy="91440"/>
        </a:xfrm>
        <a:custGeom>
          <a:avLst/>
          <a:gdLst/>
          <a:ahLst/>
          <a:cxnLst/>
          <a:rect l="0" t="0" r="0" b="0"/>
          <a:pathLst>
            <a:path>
              <a:moveTo>
                <a:pt x="0" y="45720"/>
              </a:moveTo>
              <a:lnTo>
                <a:pt x="536154"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3249" y="2783228"/>
        <a:ext cx="28337" cy="5667"/>
      </dsp:txXfrm>
    </dsp:sp>
    <dsp:sp modelId="{D2992B6B-C05D-4D42-B9C8-9552318A2796}">
      <dsp:nvSpPr>
        <dsp:cNvPr id="0" name=""/>
        <dsp:cNvSpPr/>
      </dsp:nvSpPr>
      <dsp:spPr>
        <a:xfrm>
          <a:off x="386993" y="2046818"/>
          <a:ext cx="2464147" cy="147848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745" tIns="126743" rIns="120745" bIns="126743" numCol="1" spcCol="1270" anchor="ctr" anchorCtr="0">
          <a:noAutofit/>
        </a:bodyPr>
        <a:lstStyle/>
        <a:p>
          <a:pPr marL="0" lvl="0" indent="0" algn="ctr" defTabSz="933450">
            <a:lnSpc>
              <a:spcPct val="90000"/>
            </a:lnSpc>
            <a:spcBef>
              <a:spcPct val="0"/>
            </a:spcBef>
            <a:spcAft>
              <a:spcPct val="35000"/>
            </a:spcAft>
            <a:buNone/>
          </a:pPr>
          <a:r>
            <a:rPr lang="en-IE" sz="2100" b="1" kern="1200"/>
            <a:t>Pronounce</a:t>
          </a:r>
          <a:r>
            <a:rPr lang="en-IE" sz="2100" kern="1200"/>
            <a:t> Egyptian words in transliteration.</a:t>
          </a:r>
          <a:endParaRPr lang="en-US" sz="2100" kern="1200"/>
        </a:p>
      </dsp:txBody>
      <dsp:txXfrm>
        <a:off x="386993" y="2046818"/>
        <a:ext cx="2464147" cy="1478488"/>
      </dsp:txXfrm>
    </dsp:sp>
    <dsp:sp modelId="{FCEFE5AF-3BC9-4805-BA3F-630B5CD9BE51}">
      <dsp:nvSpPr>
        <dsp:cNvPr id="0" name=""/>
        <dsp:cNvSpPr/>
      </dsp:nvSpPr>
      <dsp:spPr>
        <a:xfrm>
          <a:off x="1619067" y="3523506"/>
          <a:ext cx="3030901" cy="536154"/>
        </a:xfrm>
        <a:custGeom>
          <a:avLst/>
          <a:gdLst/>
          <a:ahLst/>
          <a:cxnLst/>
          <a:rect l="0" t="0" r="0" b="0"/>
          <a:pathLst>
            <a:path>
              <a:moveTo>
                <a:pt x="3030901" y="0"/>
              </a:moveTo>
              <a:lnTo>
                <a:pt x="3030901" y="285177"/>
              </a:lnTo>
              <a:lnTo>
                <a:pt x="0" y="285177"/>
              </a:lnTo>
              <a:lnTo>
                <a:pt x="0" y="536154"/>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57432" y="3788750"/>
        <a:ext cx="154171" cy="5667"/>
      </dsp:txXfrm>
    </dsp:sp>
    <dsp:sp modelId="{E03A61FA-DDDC-4490-84B0-FF4A44B8448E}">
      <dsp:nvSpPr>
        <dsp:cNvPr id="0" name=""/>
        <dsp:cNvSpPr/>
      </dsp:nvSpPr>
      <dsp:spPr>
        <a:xfrm>
          <a:off x="3417895" y="2046818"/>
          <a:ext cx="2464147" cy="147848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745" tIns="126743" rIns="120745" bIns="126743" numCol="1" spcCol="1270" anchor="ctr" anchorCtr="0">
          <a:noAutofit/>
        </a:bodyPr>
        <a:lstStyle/>
        <a:p>
          <a:pPr marL="0" lvl="0" indent="0" algn="ctr" defTabSz="933450">
            <a:lnSpc>
              <a:spcPct val="90000"/>
            </a:lnSpc>
            <a:spcBef>
              <a:spcPct val="0"/>
            </a:spcBef>
            <a:spcAft>
              <a:spcPct val="35000"/>
            </a:spcAft>
            <a:buNone/>
          </a:pPr>
          <a:r>
            <a:rPr lang="en-IE" sz="2100" b="1" kern="1200"/>
            <a:t>Draw</a:t>
          </a:r>
          <a:r>
            <a:rPr lang="en-IE" sz="2100" kern="1200"/>
            <a:t> Egyptian Hieroglyphs from the Sobekemhab Stela.</a:t>
          </a:r>
          <a:endParaRPr lang="en-US" sz="2100" kern="1200"/>
        </a:p>
      </dsp:txBody>
      <dsp:txXfrm>
        <a:off x="3417895" y="2046818"/>
        <a:ext cx="2464147" cy="1478488"/>
      </dsp:txXfrm>
    </dsp:sp>
    <dsp:sp modelId="{E83D7E05-7254-4921-BC27-658EF10855D0}">
      <dsp:nvSpPr>
        <dsp:cNvPr id="0" name=""/>
        <dsp:cNvSpPr/>
      </dsp:nvSpPr>
      <dsp:spPr>
        <a:xfrm>
          <a:off x="2849341" y="4785585"/>
          <a:ext cx="536154" cy="91440"/>
        </a:xfrm>
        <a:custGeom>
          <a:avLst/>
          <a:gdLst/>
          <a:ahLst/>
          <a:cxnLst/>
          <a:rect l="0" t="0" r="0" b="0"/>
          <a:pathLst>
            <a:path>
              <a:moveTo>
                <a:pt x="0" y="45720"/>
              </a:moveTo>
              <a:lnTo>
                <a:pt x="536154"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3249" y="4828471"/>
        <a:ext cx="28337" cy="5667"/>
      </dsp:txXfrm>
    </dsp:sp>
    <dsp:sp modelId="{B39C6099-22C6-44DB-9F47-05E5109A2026}">
      <dsp:nvSpPr>
        <dsp:cNvPr id="0" name=""/>
        <dsp:cNvSpPr/>
      </dsp:nvSpPr>
      <dsp:spPr>
        <a:xfrm>
          <a:off x="386993" y="4092060"/>
          <a:ext cx="2464147" cy="147848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745" tIns="126743" rIns="120745" bIns="126743" numCol="1" spcCol="1270" anchor="ctr" anchorCtr="0">
          <a:noAutofit/>
        </a:bodyPr>
        <a:lstStyle/>
        <a:p>
          <a:pPr marL="0" lvl="0" indent="0" algn="ctr" defTabSz="933450">
            <a:lnSpc>
              <a:spcPct val="90000"/>
            </a:lnSpc>
            <a:spcBef>
              <a:spcPct val="0"/>
            </a:spcBef>
            <a:spcAft>
              <a:spcPct val="35000"/>
            </a:spcAft>
            <a:buNone/>
          </a:pPr>
          <a:r>
            <a:rPr lang="en-IE" sz="2100" b="1" kern="1200"/>
            <a:t>Compare</a:t>
          </a:r>
          <a:r>
            <a:rPr lang="en-IE" sz="2100" kern="1200"/>
            <a:t> modern funerary practices to Egyptian ones.</a:t>
          </a:r>
          <a:endParaRPr lang="en-US" sz="2100" kern="1200"/>
        </a:p>
      </dsp:txBody>
      <dsp:txXfrm>
        <a:off x="386993" y="4092060"/>
        <a:ext cx="2464147" cy="1478488"/>
      </dsp:txXfrm>
    </dsp:sp>
    <dsp:sp modelId="{FF07F15F-C959-4C6F-B678-A64108BEF9E5}">
      <dsp:nvSpPr>
        <dsp:cNvPr id="0" name=""/>
        <dsp:cNvSpPr/>
      </dsp:nvSpPr>
      <dsp:spPr>
        <a:xfrm>
          <a:off x="3417895" y="4092060"/>
          <a:ext cx="2464147" cy="147848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745" tIns="126743" rIns="120745" bIns="126743" numCol="1" spcCol="1270" anchor="ctr" anchorCtr="0">
          <a:noAutofit/>
        </a:bodyPr>
        <a:lstStyle/>
        <a:p>
          <a:pPr marL="0" lvl="0" indent="0" algn="ctr" defTabSz="933450">
            <a:lnSpc>
              <a:spcPct val="90000"/>
            </a:lnSpc>
            <a:spcBef>
              <a:spcPct val="0"/>
            </a:spcBef>
            <a:spcAft>
              <a:spcPct val="35000"/>
            </a:spcAft>
            <a:buNone/>
          </a:pPr>
          <a:r>
            <a:rPr lang="en-IE" sz="2100" b="1" kern="1200"/>
            <a:t>Create</a:t>
          </a:r>
          <a:r>
            <a:rPr lang="en-IE" sz="2100" kern="1200"/>
            <a:t> our own Stela in the style of the Ancient Egyptians.</a:t>
          </a:r>
          <a:endParaRPr lang="en-US" sz="2100" kern="1200"/>
        </a:p>
      </dsp:txBody>
      <dsp:txXfrm>
        <a:off x="3417895" y="4092060"/>
        <a:ext cx="2464147" cy="147848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489EC-619B-410A-B2F3-74180A4101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1BD5EE2E-985C-478D-B705-AFCE304047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22C4CB9B-2FF0-4C0D-89C9-7F196C2FBA62}"/>
              </a:ext>
            </a:extLst>
          </p:cNvPr>
          <p:cNvSpPr>
            <a:spLocks noGrp="1"/>
          </p:cNvSpPr>
          <p:nvPr>
            <p:ph type="dt" sz="half" idx="10"/>
          </p:nvPr>
        </p:nvSpPr>
        <p:spPr/>
        <p:txBody>
          <a:bodyPr/>
          <a:lstStyle/>
          <a:p>
            <a:fld id="{F4D57BDD-E64A-4D27-8978-82FFCA18A12C}" type="datetimeFigureOut">
              <a:rPr lang="en-US" smtClean="0"/>
              <a:t>2/5/2021</a:t>
            </a:fld>
            <a:endParaRPr lang="en-US"/>
          </a:p>
        </p:txBody>
      </p:sp>
      <p:sp>
        <p:nvSpPr>
          <p:cNvPr id="5" name="Footer Placeholder 4">
            <a:extLst>
              <a:ext uri="{FF2B5EF4-FFF2-40B4-BE49-F238E27FC236}">
                <a16:creationId xmlns:a16="http://schemas.microsoft.com/office/drawing/2014/main" id="{69386476-17AA-4C66-88E8-308B15B4A4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EA7D59-ABE1-4FE5-B257-150394337F6E}"/>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2721508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BF852-39D7-44EC-837F-3F7AAE53D03D}"/>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8122A969-3779-4324-A5CB-4510A543D7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1D58E2F-48FC-46B7-9F1E-28B730C49961}"/>
              </a:ext>
            </a:extLst>
          </p:cNvPr>
          <p:cNvSpPr>
            <a:spLocks noGrp="1"/>
          </p:cNvSpPr>
          <p:nvPr>
            <p:ph type="dt" sz="half" idx="10"/>
          </p:nvPr>
        </p:nvSpPr>
        <p:spPr/>
        <p:txBody>
          <a:bodyPr/>
          <a:lstStyle/>
          <a:p>
            <a:fld id="{F4D57BDD-E64A-4D27-8978-82FFCA18A12C}" type="datetimeFigureOut">
              <a:rPr lang="en-US" smtClean="0"/>
              <a:t>2/5/2021</a:t>
            </a:fld>
            <a:endParaRPr lang="en-US"/>
          </a:p>
        </p:txBody>
      </p:sp>
      <p:sp>
        <p:nvSpPr>
          <p:cNvPr id="5" name="Footer Placeholder 4">
            <a:extLst>
              <a:ext uri="{FF2B5EF4-FFF2-40B4-BE49-F238E27FC236}">
                <a16:creationId xmlns:a16="http://schemas.microsoft.com/office/drawing/2014/main" id="{807DC041-7898-4310-826C-06DA845D9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4560B-0EDC-4C79-84CD-FF8F2D9DF37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955634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9B5A16-811D-4E1C-AA8D-4733DE35E7F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4FC25C42-12AE-4240-B9CC-7FD81A9339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6992031-223F-427E-B764-17EF30633782}"/>
              </a:ext>
            </a:extLst>
          </p:cNvPr>
          <p:cNvSpPr>
            <a:spLocks noGrp="1"/>
          </p:cNvSpPr>
          <p:nvPr>
            <p:ph type="dt" sz="half" idx="10"/>
          </p:nvPr>
        </p:nvSpPr>
        <p:spPr/>
        <p:txBody>
          <a:bodyPr/>
          <a:lstStyle/>
          <a:p>
            <a:fld id="{F4D57BDD-E64A-4D27-8978-82FFCA18A12C}" type="datetimeFigureOut">
              <a:rPr lang="en-US" smtClean="0"/>
              <a:t>2/5/2021</a:t>
            </a:fld>
            <a:endParaRPr lang="en-US"/>
          </a:p>
        </p:txBody>
      </p:sp>
      <p:sp>
        <p:nvSpPr>
          <p:cNvPr id="5" name="Footer Placeholder 4">
            <a:extLst>
              <a:ext uri="{FF2B5EF4-FFF2-40B4-BE49-F238E27FC236}">
                <a16:creationId xmlns:a16="http://schemas.microsoft.com/office/drawing/2014/main" id="{66085A4C-AA8F-438A-9E9C-F4D9A4316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77D4A2-F6AB-4864-9EE3-4742D3375854}"/>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293513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7A1A7-323F-4643-8E12-A987D322A7A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958E414-E329-4F7B-9611-C410D1E85A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92F3147-9C1F-490F-91CB-BD222E0972FC}"/>
              </a:ext>
            </a:extLst>
          </p:cNvPr>
          <p:cNvSpPr>
            <a:spLocks noGrp="1"/>
          </p:cNvSpPr>
          <p:nvPr>
            <p:ph type="dt" sz="half" idx="10"/>
          </p:nvPr>
        </p:nvSpPr>
        <p:spPr/>
        <p:txBody>
          <a:bodyPr/>
          <a:lstStyle/>
          <a:p>
            <a:fld id="{F4D57BDD-E64A-4D27-8978-82FFCA18A12C}" type="datetimeFigureOut">
              <a:rPr lang="en-US" smtClean="0"/>
              <a:t>2/5/2021</a:t>
            </a:fld>
            <a:endParaRPr lang="en-US"/>
          </a:p>
        </p:txBody>
      </p:sp>
      <p:sp>
        <p:nvSpPr>
          <p:cNvPr id="5" name="Footer Placeholder 4">
            <a:extLst>
              <a:ext uri="{FF2B5EF4-FFF2-40B4-BE49-F238E27FC236}">
                <a16:creationId xmlns:a16="http://schemas.microsoft.com/office/drawing/2014/main" id="{5035A55C-10F1-4E9A-8BCB-FF75172A23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1F3E2A-FAB0-46CF-A83F-F8AB3DB1941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101965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2648F-D26F-4886-B743-E86A0F4CA4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CC6A1E2-7A45-4657-8460-3F3AD43D28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29FFED-5C01-44D3-949F-16576FF2DF77}"/>
              </a:ext>
            </a:extLst>
          </p:cNvPr>
          <p:cNvSpPr>
            <a:spLocks noGrp="1"/>
          </p:cNvSpPr>
          <p:nvPr>
            <p:ph type="dt" sz="half" idx="10"/>
          </p:nvPr>
        </p:nvSpPr>
        <p:spPr/>
        <p:txBody>
          <a:bodyPr/>
          <a:lstStyle/>
          <a:p>
            <a:fld id="{F4D57BDD-E64A-4D27-8978-82FFCA18A12C}" type="datetimeFigureOut">
              <a:rPr lang="en-US" smtClean="0"/>
              <a:t>2/5/2021</a:t>
            </a:fld>
            <a:endParaRPr lang="en-US"/>
          </a:p>
        </p:txBody>
      </p:sp>
      <p:sp>
        <p:nvSpPr>
          <p:cNvPr id="5" name="Footer Placeholder 4">
            <a:extLst>
              <a:ext uri="{FF2B5EF4-FFF2-40B4-BE49-F238E27FC236}">
                <a16:creationId xmlns:a16="http://schemas.microsoft.com/office/drawing/2014/main" id="{CB7A1FDF-D14D-4692-BE93-87467E0284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3E7147-D231-4EEC-B547-7DC3DD4F0CF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602287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F841-5BF2-406E-94ED-F3669BA0AFD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F179CB6-F6BF-4C6C-A477-371B48CBA6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A27C430E-A402-4C47-B8FB-606A89B12C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A94A7C55-1FEB-4C98-90B8-C9301A974532}"/>
              </a:ext>
            </a:extLst>
          </p:cNvPr>
          <p:cNvSpPr>
            <a:spLocks noGrp="1"/>
          </p:cNvSpPr>
          <p:nvPr>
            <p:ph type="dt" sz="half" idx="10"/>
          </p:nvPr>
        </p:nvSpPr>
        <p:spPr/>
        <p:txBody>
          <a:bodyPr/>
          <a:lstStyle/>
          <a:p>
            <a:fld id="{F4D57BDD-E64A-4D27-8978-82FFCA18A12C}" type="datetimeFigureOut">
              <a:rPr lang="en-US" smtClean="0"/>
              <a:t>2/5/2021</a:t>
            </a:fld>
            <a:endParaRPr lang="en-US"/>
          </a:p>
        </p:txBody>
      </p:sp>
      <p:sp>
        <p:nvSpPr>
          <p:cNvPr id="6" name="Footer Placeholder 5">
            <a:extLst>
              <a:ext uri="{FF2B5EF4-FFF2-40B4-BE49-F238E27FC236}">
                <a16:creationId xmlns:a16="http://schemas.microsoft.com/office/drawing/2014/main" id="{6B488CAC-721B-48E9-8CFA-B14D0A6C2AE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F1F9D69-66FA-4A77-8C55-2F954535C56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156238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5C263-0573-4B4B-8A0D-5AE9418F2482}"/>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515D91D-F308-4C08-935C-013D65FD01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922442-DA81-4691-8CFD-DEEC815A6F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4F0DDECB-F086-4701-B79E-174AD7531D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7852FA-125C-41DE-8EC0-6576948C19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521B25D1-1A76-46A9-A844-1A4AAD08EB7E}"/>
              </a:ext>
            </a:extLst>
          </p:cNvPr>
          <p:cNvSpPr>
            <a:spLocks noGrp="1"/>
          </p:cNvSpPr>
          <p:nvPr>
            <p:ph type="dt" sz="half" idx="10"/>
          </p:nvPr>
        </p:nvSpPr>
        <p:spPr/>
        <p:txBody>
          <a:bodyPr/>
          <a:lstStyle/>
          <a:p>
            <a:fld id="{F4D57BDD-E64A-4D27-8978-82FFCA18A12C}" type="datetimeFigureOut">
              <a:rPr lang="en-US" smtClean="0"/>
              <a:t>2/5/2021</a:t>
            </a:fld>
            <a:endParaRPr lang="en-US"/>
          </a:p>
        </p:txBody>
      </p:sp>
      <p:sp>
        <p:nvSpPr>
          <p:cNvPr id="8" name="Footer Placeholder 7">
            <a:extLst>
              <a:ext uri="{FF2B5EF4-FFF2-40B4-BE49-F238E27FC236}">
                <a16:creationId xmlns:a16="http://schemas.microsoft.com/office/drawing/2014/main" id="{3D60C492-C9A5-4F22-B371-FE9A6481BD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E94E17-4CE1-4D0B-8E0C-E96F5F9F719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670631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49EDE-F122-4957-9B3C-A2B8C7A977A8}"/>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BC7F3F69-9A93-4379-9207-8ED798EDFD60}"/>
              </a:ext>
            </a:extLst>
          </p:cNvPr>
          <p:cNvSpPr>
            <a:spLocks noGrp="1"/>
          </p:cNvSpPr>
          <p:nvPr>
            <p:ph type="dt" sz="half" idx="10"/>
          </p:nvPr>
        </p:nvSpPr>
        <p:spPr/>
        <p:txBody>
          <a:bodyPr/>
          <a:lstStyle/>
          <a:p>
            <a:fld id="{F4D57BDD-E64A-4D27-8978-82FFCA18A12C}" type="datetimeFigureOut">
              <a:rPr lang="en-US" smtClean="0"/>
              <a:t>2/5/2021</a:t>
            </a:fld>
            <a:endParaRPr lang="en-US"/>
          </a:p>
        </p:txBody>
      </p:sp>
      <p:sp>
        <p:nvSpPr>
          <p:cNvPr id="4" name="Footer Placeholder 3">
            <a:extLst>
              <a:ext uri="{FF2B5EF4-FFF2-40B4-BE49-F238E27FC236}">
                <a16:creationId xmlns:a16="http://schemas.microsoft.com/office/drawing/2014/main" id="{C09F508C-C2D5-4011-8346-C72AB991CB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F8BCD7-EFEE-4950-BA04-32C5E34BDEC4}"/>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366644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5EDD55-7983-4F1D-B5FC-26AD20F98AA3}"/>
              </a:ext>
            </a:extLst>
          </p:cNvPr>
          <p:cNvSpPr>
            <a:spLocks noGrp="1"/>
          </p:cNvSpPr>
          <p:nvPr>
            <p:ph type="dt" sz="half" idx="10"/>
          </p:nvPr>
        </p:nvSpPr>
        <p:spPr/>
        <p:txBody>
          <a:bodyPr/>
          <a:lstStyle/>
          <a:p>
            <a:fld id="{F4D57BDD-E64A-4D27-8978-82FFCA18A12C}" type="datetimeFigureOut">
              <a:rPr lang="en-US" smtClean="0"/>
              <a:t>2/5/2021</a:t>
            </a:fld>
            <a:endParaRPr lang="en-US"/>
          </a:p>
        </p:txBody>
      </p:sp>
      <p:sp>
        <p:nvSpPr>
          <p:cNvPr id="3" name="Footer Placeholder 2">
            <a:extLst>
              <a:ext uri="{FF2B5EF4-FFF2-40B4-BE49-F238E27FC236}">
                <a16:creationId xmlns:a16="http://schemas.microsoft.com/office/drawing/2014/main" id="{B30509CD-9B39-45E9-9331-86E65D8407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DBB963-D4BF-4A22-8DA6-D93D5BD17BA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953012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A876C-5587-4DC5-AFED-0EE47045A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C3CB9BF9-D909-402F-A14F-33421DC3C6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F95D7B1E-037B-4B00-B8AE-63C484347E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997BC6-0E6F-47BB-AE81-282AFEF85A91}"/>
              </a:ext>
            </a:extLst>
          </p:cNvPr>
          <p:cNvSpPr>
            <a:spLocks noGrp="1"/>
          </p:cNvSpPr>
          <p:nvPr>
            <p:ph type="dt" sz="half" idx="10"/>
          </p:nvPr>
        </p:nvSpPr>
        <p:spPr/>
        <p:txBody>
          <a:bodyPr/>
          <a:lstStyle/>
          <a:p>
            <a:fld id="{F4D57BDD-E64A-4D27-8978-82FFCA18A12C}" type="datetimeFigureOut">
              <a:rPr lang="en-US" smtClean="0"/>
              <a:t>2/5/2021</a:t>
            </a:fld>
            <a:endParaRPr lang="en-US"/>
          </a:p>
        </p:txBody>
      </p:sp>
      <p:sp>
        <p:nvSpPr>
          <p:cNvPr id="6" name="Footer Placeholder 5">
            <a:extLst>
              <a:ext uri="{FF2B5EF4-FFF2-40B4-BE49-F238E27FC236}">
                <a16:creationId xmlns:a16="http://schemas.microsoft.com/office/drawing/2014/main" id="{4DC1ED09-32E7-4507-8B04-A5674381FB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997679-7B66-492B-999E-84164C6DA63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119887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AADDA-D0F3-4112-B9ED-5AD4D2FAF2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F685A3DD-908D-477A-AE7B-D5A9A56EC3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14D5315F-538B-42A0-A815-8F14BB5713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0410CB-9BC1-4074-8A74-0F2404209175}"/>
              </a:ext>
            </a:extLst>
          </p:cNvPr>
          <p:cNvSpPr>
            <a:spLocks noGrp="1"/>
          </p:cNvSpPr>
          <p:nvPr>
            <p:ph type="dt" sz="half" idx="10"/>
          </p:nvPr>
        </p:nvSpPr>
        <p:spPr/>
        <p:txBody>
          <a:bodyPr/>
          <a:lstStyle/>
          <a:p>
            <a:fld id="{F4D57BDD-E64A-4D27-8978-82FFCA18A12C}" type="datetimeFigureOut">
              <a:rPr lang="en-US" smtClean="0"/>
              <a:t>2/5/2021</a:t>
            </a:fld>
            <a:endParaRPr lang="en-US"/>
          </a:p>
        </p:txBody>
      </p:sp>
      <p:sp>
        <p:nvSpPr>
          <p:cNvPr id="6" name="Footer Placeholder 5">
            <a:extLst>
              <a:ext uri="{FF2B5EF4-FFF2-40B4-BE49-F238E27FC236}">
                <a16:creationId xmlns:a16="http://schemas.microsoft.com/office/drawing/2014/main" id="{377113AC-539B-4A2F-8DDE-97D09FE10F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4BF399-9C35-466E-900D-6EB6DCF93F9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110507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F9C619-429D-48CC-A682-221B638887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0A785E5-4B98-4F11-8D2E-84979698BF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5D1E712-1CE2-40DD-B644-ED2268B733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57BDD-E64A-4D27-8978-82FFCA18A12C}" type="datetimeFigureOut">
              <a:rPr lang="en-US" smtClean="0"/>
              <a:pPr/>
              <a:t>2/5/2021</a:t>
            </a:fld>
            <a:endParaRPr lang="en-US" dirty="0"/>
          </a:p>
        </p:txBody>
      </p:sp>
      <p:sp>
        <p:nvSpPr>
          <p:cNvPr id="5" name="Footer Placeholder 4">
            <a:extLst>
              <a:ext uri="{FF2B5EF4-FFF2-40B4-BE49-F238E27FC236}">
                <a16:creationId xmlns:a16="http://schemas.microsoft.com/office/drawing/2014/main" id="{670805A4-9315-4745-A3EF-58547A196C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FE22870-DB97-4CC5-88AD-8D3DEA9E75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151520951"/>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C59E36-1DE4-4BCA-B017-BF6C980C747A}"/>
              </a:ext>
            </a:extLst>
          </p:cNvPr>
          <p:cNvSpPr>
            <a:spLocks noGrp="1"/>
          </p:cNvSpPr>
          <p:nvPr>
            <p:ph type="ctrTitle"/>
          </p:nvPr>
        </p:nvSpPr>
        <p:spPr>
          <a:xfrm>
            <a:off x="728663" y="1422400"/>
            <a:ext cx="4505552" cy="2387600"/>
          </a:xfrm>
        </p:spPr>
        <p:txBody>
          <a:bodyPr>
            <a:normAutofit/>
          </a:bodyPr>
          <a:lstStyle/>
          <a:p>
            <a:pPr algn="l"/>
            <a:r>
              <a:rPr lang="en-IE" sz="5000">
                <a:solidFill>
                  <a:schemeClr val="bg1"/>
                </a:solidFill>
                <a:latin typeface="Britannic Bold" panose="020B0903060703020204" pitchFamily="34" charset="0"/>
              </a:rPr>
              <a:t>Middle Egyptian</a:t>
            </a:r>
          </a:p>
        </p:txBody>
      </p:sp>
      <p:sp>
        <p:nvSpPr>
          <p:cNvPr id="3" name="Subtitle 2">
            <a:extLst>
              <a:ext uri="{FF2B5EF4-FFF2-40B4-BE49-F238E27FC236}">
                <a16:creationId xmlns:a16="http://schemas.microsoft.com/office/drawing/2014/main" id="{CB43AA64-B272-4D11-B9AB-A3BD64E5324F}"/>
              </a:ext>
            </a:extLst>
          </p:cNvPr>
          <p:cNvSpPr>
            <a:spLocks noGrp="1"/>
          </p:cNvSpPr>
          <p:nvPr>
            <p:ph type="subTitle" idx="1"/>
          </p:nvPr>
        </p:nvSpPr>
        <p:spPr>
          <a:xfrm>
            <a:off x="728663" y="3902075"/>
            <a:ext cx="4505552" cy="1655762"/>
          </a:xfrm>
        </p:spPr>
        <p:txBody>
          <a:bodyPr>
            <a:normAutofit/>
          </a:bodyPr>
          <a:lstStyle/>
          <a:p>
            <a:pPr algn="l"/>
            <a:r>
              <a:rPr lang="en-IE" sz="2000">
                <a:solidFill>
                  <a:schemeClr val="bg1"/>
                </a:solidFill>
                <a:latin typeface="Britannic Bold" panose="020B0903060703020204" pitchFamily="34" charset="0"/>
              </a:rPr>
              <a:t>Translating Inscriptions</a:t>
            </a:r>
          </a:p>
        </p:txBody>
      </p:sp>
      <p:sp>
        <p:nvSpPr>
          <p:cNvPr id="15" name="Freeform: Shape 14">
            <a:extLst>
              <a:ext uri="{FF2B5EF4-FFF2-40B4-BE49-F238E27FC236}">
                <a16:creationId xmlns:a16="http://schemas.microsoft.com/office/drawing/2014/main" id="{0277405F-0B4F-4418-B773-1B3881412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0421" y="226893"/>
            <a:ext cx="5968658" cy="6085007"/>
          </a:xfrm>
          <a:custGeom>
            <a:avLst/>
            <a:gdLst>
              <a:gd name="connsiteX0" fmla="*/ 0 w 5968658"/>
              <a:gd name="connsiteY0" fmla="*/ 0 h 6085007"/>
              <a:gd name="connsiteX1" fmla="*/ 3557919 w 5968658"/>
              <a:gd name="connsiteY1" fmla="*/ 0 h 6085007"/>
              <a:gd name="connsiteX2" fmla="*/ 3557919 w 5968658"/>
              <a:gd name="connsiteY2" fmla="*/ 2195749 h 6085007"/>
              <a:gd name="connsiteX3" fmla="*/ 5968658 w 5968658"/>
              <a:gd name="connsiteY3" fmla="*/ 2195749 h 6085007"/>
              <a:gd name="connsiteX4" fmla="*/ 5968658 w 5968658"/>
              <a:gd name="connsiteY4" fmla="*/ 6085007 h 6085007"/>
              <a:gd name="connsiteX5" fmla="*/ 2058230 w 5968658"/>
              <a:gd name="connsiteY5" fmla="*/ 6085007 h 6085007"/>
              <a:gd name="connsiteX6" fmla="*/ 2058230 w 5968658"/>
              <a:gd name="connsiteY6" fmla="*/ 3538657 h 6085007"/>
              <a:gd name="connsiteX7" fmla="*/ 0 w 5968658"/>
              <a:gd name="connsiteY7" fmla="*/ 3538657 h 608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658" h="6085007">
                <a:moveTo>
                  <a:pt x="0" y="0"/>
                </a:moveTo>
                <a:lnTo>
                  <a:pt x="3557919" y="0"/>
                </a:lnTo>
                <a:lnTo>
                  <a:pt x="3557919" y="2195749"/>
                </a:lnTo>
                <a:lnTo>
                  <a:pt x="5968658" y="2195749"/>
                </a:lnTo>
                <a:lnTo>
                  <a:pt x="5968658" y="6085007"/>
                </a:lnTo>
                <a:lnTo>
                  <a:pt x="2058230" y="6085007"/>
                </a:lnTo>
                <a:lnTo>
                  <a:pt x="2058230" y="3538657"/>
                </a:lnTo>
                <a:lnTo>
                  <a:pt x="0" y="3538657"/>
                </a:lnTo>
                <a:close/>
              </a:path>
            </a:pathLst>
          </a:custGeom>
          <a:solidFill>
            <a:schemeClr val="tx1">
              <a:lumMod val="95000"/>
              <a:lumOff val="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picture containing photo, table, box, sitting&#10;&#10;Description automatically generated">
            <a:extLst>
              <a:ext uri="{FF2B5EF4-FFF2-40B4-BE49-F238E27FC236}">
                <a16:creationId xmlns:a16="http://schemas.microsoft.com/office/drawing/2014/main" id="{3E5F456F-B61D-4DAD-841D-C94DE83DCE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299902" y="2663211"/>
            <a:ext cx="2487926" cy="3408121"/>
          </a:xfrm>
          <a:prstGeom prst="rect">
            <a:avLst/>
          </a:prstGeom>
        </p:spPr>
      </p:pic>
      <p:pic>
        <p:nvPicPr>
          <p:cNvPr id="8" name="Picture 7" descr="A sign sitting on the side of a building&#10;&#10;Description automatically generated">
            <a:extLst>
              <a:ext uri="{FF2B5EF4-FFF2-40B4-BE49-F238E27FC236}">
                <a16:creationId xmlns:a16="http://schemas.microsoft.com/office/drawing/2014/main" id="{A6BE7DF6-0AAA-48A0-8255-8ED0D74A657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13491" y="496673"/>
            <a:ext cx="2391778" cy="2999096"/>
          </a:xfrm>
          <a:prstGeom prst="rect">
            <a:avLst/>
          </a:prstGeom>
        </p:spPr>
      </p:pic>
    </p:spTree>
    <p:extLst>
      <p:ext uri="{BB962C8B-B14F-4D97-AF65-F5344CB8AC3E}">
        <p14:creationId xmlns:p14="http://schemas.microsoft.com/office/powerpoint/2010/main" val="906250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descr="A screenshot of a cell phone&#10;&#10;Description automatically generated">
            <a:extLst>
              <a:ext uri="{FF2B5EF4-FFF2-40B4-BE49-F238E27FC236}">
                <a16:creationId xmlns:a16="http://schemas.microsoft.com/office/drawing/2014/main" id="{5B1D73AC-9F65-42A7-8257-A7BCA86253B8}"/>
              </a:ext>
            </a:extLst>
          </p:cNvPr>
          <p:cNvPicPr>
            <a:picLocks noChangeAspect="1"/>
          </p:cNvPicPr>
          <p:nvPr/>
        </p:nvPicPr>
        <p:blipFill rotWithShape="1">
          <a:blip r:embed="rId2">
            <a:extLst>
              <a:ext uri="{28A0092B-C50C-407E-A947-70E740481C1C}">
                <a14:useLocalDpi xmlns:a14="http://schemas.microsoft.com/office/drawing/2010/main" val="0"/>
              </a:ext>
            </a:extLst>
          </a:blip>
          <a:srcRect l="4257" r="11839" b="2258"/>
          <a:stretch/>
        </p:blipFill>
        <p:spPr>
          <a:xfrm rot="16200000">
            <a:off x="2667002" y="-2667002"/>
            <a:ext cx="6858001" cy="12192001"/>
          </a:xfrm>
          <a:prstGeom prst="rect">
            <a:avLst/>
          </a:prstGeom>
        </p:spPr>
      </p:pic>
    </p:spTree>
    <p:extLst>
      <p:ext uri="{BB962C8B-B14F-4D97-AF65-F5344CB8AC3E}">
        <p14:creationId xmlns:p14="http://schemas.microsoft.com/office/powerpoint/2010/main" val="4039782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ED1545-BBF4-46E2-AAEA-CC2DFDF912A1}"/>
              </a:ext>
            </a:extLst>
          </p:cNvPr>
          <p:cNvPicPr>
            <a:picLocks noChangeAspect="1"/>
          </p:cNvPicPr>
          <p:nvPr/>
        </p:nvPicPr>
        <p:blipFill>
          <a:blip r:embed="rId2"/>
          <a:stretch>
            <a:fillRect/>
          </a:stretch>
        </p:blipFill>
        <p:spPr>
          <a:xfrm>
            <a:off x="1" y="5343525"/>
            <a:ext cx="12192000" cy="1514475"/>
          </a:xfrm>
          <a:prstGeom prst="rect">
            <a:avLst/>
          </a:prstGeom>
        </p:spPr>
      </p:pic>
      <p:pic>
        <p:nvPicPr>
          <p:cNvPr id="6" name="Picture 5">
            <a:extLst>
              <a:ext uri="{FF2B5EF4-FFF2-40B4-BE49-F238E27FC236}">
                <a16:creationId xmlns:a16="http://schemas.microsoft.com/office/drawing/2014/main" id="{D217AED2-DB30-4FFB-AEAC-CE93B8271BDC}"/>
              </a:ext>
            </a:extLst>
          </p:cNvPr>
          <p:cNvPicPr>
            <a:picLocks noChangeAspect="1"/>
          </p:cNvPicPr>
          <p:nvPr/>
        </p:nvPicPr>
        <p:blipFill>
          <a:blip r:embed="rId3"/>
          <a:stretch>
            <a:fillRect/>
          </a:stretch>
        </p:blipFill>
        <p:spPr>
          <a:xfrm>
            <a:off x="-19051" y="0"/>
            <a:ext cx="12211051" cy="5210368"/>
          </a:xfrm>
          <a:prstGeom prst="rect">
            <a:avLst/>
          </a:prstGeom>
        </p:spPr>
      </p:pic>
    </p:spTree>
    <p:extLst>
      <p:ext uri="{BB962C8B-B14F-4D97-AF65-F5344CB8AC3E}">
        <p14:creationId xmlns:p14="http://schemas.microsoft.com/office/powerpoint/2010/main" val="2207087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051683-B711-4790-BD18-066DD6E4D621}"/>
              </a:ext>
            </a:extLst>
          </p:cNvPr>
          <p:cNvPicPr>
            <a:picLocks noChangeAspect="1"/>
          </p:cNvPicPr>
          <p:nvPr/>
        </p:nvPicPr>
        <p:blipFill>
          <a:blip r:embed="rId2"/>
          <a:stretch>
            <a:fillRect/>
          </a:stretch>
        </p:blipFill>
        <p:spPr>
          <a:xfrm>
            <a:off x="1381125" y="723901"/>
            <a:ext cx="8934450" cy="4490056"/>
          </a:xfrm>
          <a:prstGeom prst="rect">
            <a:avLst/>
          </a:prstGeom>
        </p:spPr>
      </p:pic>
      <p:pic>
        <p:nvPicPr>
          <p:cNvPr id="6" name="Picture 5">
            <a:extLst>
              <a:ext uri="{FF2B5EF4-FFF2-40B4-BE49-F238E27FC236}">
                <a16:creationId xmlns:a16="http://schemas.microsoft.com/office/drawing/2014/main" id="{3334BB49-3ED4-428E-8D4F-FE4CDA84E987}"/>
              </a:ext>
            </a:extLst>
          </p:cNvPr>
          <p:cNvPicPr>
            <a:picLocks noChangeAspect="1"/>
          </p:cNvPicPr>
          <p:nvPr/>
        </p:nvPicPr>
        <p:blipFill>
          <a:blip r:embed="rId3"/>
          <a:stretch>
            <a:fillRect/>
          </a:stretch>
        </p:blipFill>
        <p:spPr>
          <a:xfrm>
            <a:off x="2200275" y="5185381"/>
            <a:ext cx="5686425" cy="1187765"/>
          </a:xfrm>
          <a:prstGeom prst="rect">
            <a:avLst/>
          </a:prstGeom>
        </p:spPr>
      </p:pic>
    </p:spTree>
    <p:extLst>
      <p:ext uri="{BB962C8B-B14F-4D97-AF65-F5344CB8AC3E}">
        <p14:creationId xmlns:p14="http://schemas.microsoft.com/office/powerpoint/2010/main" val="2635545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332FA4-421C-4E14-8F34-BD0836D9E3CE}"/>
              </a:ext>
            </a:extLst>
          </p:cNvPr>
          <p:cNvSpPr>
            <a:spLocks noGrp="1"/>
          </p:cNvSpPr>
          <p:nvPr>
            <p:ph type="title"/>
          </p:nvPr>
        </p:nvSpPr>
        <p:spPr/>
        <p:txBody>
          <a:bodyPr/>
          <a:lstStyle/>
          <a:p>
            <a:r>
              <a:rPr lang="en-IE" dirty="0"/>
              <a:t>The Stela of </a:t>
            </a:r>
            <a:r>
              <a:rPr lang="en-IE" dirty="0" err="1"/>
              <a:t>Sobekemhab</a:t>
            </a:r>
            <a:endParaRPr lang="en-IE" dirty="0"/>
          </a:p>
        </p:txBody>
      </p:sp>
      <p:sp>
        <p:nvSpPr>
          <p:cNvPr id="4" name="Content Placeholder 3">
            <a:extLst>
              <a:ext uri="{FF2B5EF4-FFF2-40B4-BE49-F238E27FC236}">
                <a16:creationId xmlns:a16="http://schemas.microsoft.com/office/drawing/2014/main" id="{10002AA5-80A8-45B3-BCF6-35699ACD5CD5}"/>
              </a:ext>
            </a:extLst>
          </p:cNvPr>
          <p:cNvSpPr>
            <a:spLocks noGrp="1"/>
          </p:cNvSpPr>
          <p:nvPr>
            <p:ph idx="1"/>
          </p:nvPr>
        </p:nvSpPr>
        <p:spPr>
          <a:xfrm>
            <a:off x="838200" y="1825625"/>
            <a:ext cx="6344920" cy="4351338"/>
          </a:xfrm>
        </p:spPr>
        <p:txBody>
          <a:bodyPr>
            <a:normAutofit fontScale="70000" lnSpcReduction="20000"/>
          </a:bodyPr>
          <a:lstStyle/>
          <a:p>
            <a:r>
              <a:rPr lang="en-IE" dirty="0"/>
              <a:t>Egyptologists call an inscribed stone slab, either round-topped or rectangular, a ‘stela’ (pronounced ‘</a:t>
            </a:r>
            <a:r>
              <a:rPr lang="en-IE" dirty="0" err="1"/>
              <a:t>Stéela</a:t>
            </a:r>
            <a:r>
              <a:rPr lang="en-IE" dirty="0"/>
              <a:t>’).</a:t>
            </a:r>
          </a:p>
          <a:p>
            <a:r>
              <a:rPr lang="en-IE" dirty="0"/>
              <a:t>This stela belongs to an official </a:t>
            </a:r>
            <a:r>
              <a:rPr lang="en-IE" dirty="0" err="1"/>
              <a:t>calle</a:t>
            </a:r>
            <a:r>
              <a:rPr lang="en-IE" dirty="0"/>
              <a:t> </a:t>
            </a:r>
            <a:r>
              <a:rPr lang="en-IE" i="1" dirty="0" err="1"/>
              <a:t>Sbk</a:t>
            </a:r>
            <a:r>
              <a:rPr lang="en-IE" i="1" dirty="0"/>
              <a:t>-m-</a:t>
            </a:r>
            <a:r>
              <a:rPr lang="en-IE" i="1" dirty="0" err="1"/>
              <a:t>ḥb</a:t>
            </a:r>
            <a:r>
              <a:rPr lang="en-IE" dirty="0"/>
              <a:t> who lived around 1800 BCE.</a:t>
            </a:r>
          </a:p>
          <a:p>
            <a:r>
              <a:rPr lang="en-IE" dirty="0"/>
              <a:t>His name means </a:t>
            </a:r>
            <a:r>
              <a:rPr lang="en-IE" i="1" dirty="0"/>
              <a:t>Sobek-is-in-festival</a:t>
            </a:r>
            <a:r>
              <a:rPr lang="en-IE" dirty="0"/>
              <a:t>.</a:t>
            </a:r>
          </a:p>
          <a:p>
            <a:r>
              <a:rPr lang="en-IE" dirty="0"/>
              <a:t>This could indicate that </a:t>
            </a:r>
            <a:r>
              <a:rPr lang="en-IE" dirty="0" err="1"/>
              <a:t>Sobekemhab</a:t>
            </a:r>
            <a:r>
              <a:rPr lang="en-IE" dirty="0"/>
              <a:t> was from Fayum, where the god Sobek was worshipped.</a:t>
            </a:r>
          </a:p>
          <a:p>
            <a:r>
              <a:rPr lang="en-IE" dirty="0" err="1"/>
              <a:t>Sobekemhab</a:t>
            </a:r>
            <a:r>
              <a:rPr lang="en-IE" dirty="0"/>
              <a:t> held the low-ranking military title ꜥ</a:t>
            </a:r>
            <a:r>
              <a:rPr lang="en-IE" dirty="0" err="1"/>
              <a:t>nḫ</a:t>
            </a:r>
            <a:r>
              <a:rPr lang="en-IE" dirty="0"/>
              <a:t> n njwt officer of the town regiment. </a:t>
            </a:r>
          </a:p>
          <a:p>
            <a:r>
              <a:rPr lang="en-IE" dirty="0"/>
              <a:t>The individuals depicted on the stela are smelling the scent of a lotus flower.</a:t>
            </a:r>
          </a:p>
          <a:p>
            <a:r>
              <a:rPr lang="en-IE" dirty="0"/>
              <a:t>The inscriptions on the stela of </a:t>
            </a:r>
            <a:r>
              <a:rPr lang="en-IE" dirty="0" err="1"/>
              <a:t>Sobekemhab</a:t>
            </a:r>
            <a:r>
              <a:rPr lang="en-IE" dirty="0"/>
              <a:t> are typical of many others, so if you understand the pattern of the hieroglyphs you will be surprised at how many other examples you will be able to read next time you visit and Egyptian Museum.</a:t>
            </a:r>
          </a:p>
        </p:txBody>
      </p:sp>
      <p:pic>
        <p:nvPicPr>
          <p:cNvPr id="8" name="Picture 7" descr="Diagram&#10;&#10;Description automatically generated">
            <a:extLst>
              <a:ext uri="{FF2B5EF4-FFF2-40B4-BE49-F238E27FC236}">
                <a16:creationId xmlns:a16="http://schemas.microsoft.com/office/drawing/2014/main" id="{A4FEFA57-0BCA-45BA-BAFB-EA3101FC624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747695" y="0"/>
            <a:ext cx="3708280" cy="6858000"/>
          </a:xfrm>
          <a:prstGeom prst="rect">
            <a:avLst/>
          </a:prstGeom>
        </p:spPr>
      </p:pic>
    </p:spTree>
    <p:extLst>
      <p:ext uri="{BB962C8B-B14F-4D97-AF65-F5344CB8AC3E}">
        <p14:creationId xmlns:p14="http://schemas.microsoft.com/office/powerpoint/2010/main" val="3524444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descr="Diagram&#10;&#10;Description automatically generated">
            <a:extLst>
              <a:ext uri="{FF2B5EF4-FFF2-40B4-BE49-F238E27FC236}">
                <a16:creationId xmlns:a16="http://schemas.microsoft.com/office/drawing/2014/main" id="{6E4A87CC-B1C1-4D01-A55A-6936AD3BBE53}"/>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457200" y="0"/>
            <a:ext cx="3738880" cy="6914593"/>
          </a:xfrm>
        </p:spPr>
      </p:pic>
      <p:sp>
        <p:nvSpPr>
          <p:cNvPr id="13" name="TextBox 12">
            <a:extLst>
              <a:ext uri="{FF2B5EF4-FFF2-40B4-BE49-F238E27FC236}">
                <a16:creationId xmlns:a16="http://schemas.microsoft.com/office/drawing/2014/main" id="{3D77CA02-2682-47A1-8E96-F0F0E6E36D2B}"/>
              </a:ext>
            </a:extLst>
          </p:cNvPr>
          <p:cNvSpPr txBox="1"/>
          <p:nvPr/>
        </p:nvSpPr>
        <p:spPr>
          <a:xfrm>
            <a:off x="4734481" y="40976"/>
            <a:ext cx="7360285" cy="3416320"/>
          </a:xfrm>
          <a:prstGeom prst="rect">
            <a:avLst/>
          </a:prstGeom>
          <a:noFill/>
        </p:spPr>
        <p:txBody>
          <a:bodyPr wrap="square" rtlCol="0">
            <a:spAutoFit/>
          </a:bodyPr>
          <a:lstStyle/>
          <a:p>
            <a:pPr marL="342900" indent="-342900">
              <a:buAutoNum type="alphaLcPeriod"/>
            </a:pPr>
            <a:r>
              <a:rPr lang="en-IE" sz="3600" dirty="0">
                <a:solidFill>
                  <a:schemeClr val="bg1"/>
                </a:solidFill>
              </a:rPr>
              <a:t>The inscription on the upper two lines:</a:t>
            </a:r>
          </a:p>
          <a:p>
            <a:pPr marL="342900" indent="-342900">
              <a:buAutoNum type="alphaLcPeriod"/>
            </a:pPr>
            <a:endParaRPr lang="en-IE" sz="3600" dirty="0">
              <a:solidFill>
                <a:schemeClr val="bg1"/>
              </a:solidFill>
            </a:endParaRPr>
          </a:p>
          <a:p>
            <a:r>
              <a:rPr lang="en-IE" sz="3600" dirty="0">
                <a:solidFill>
                  <a:schemeClr val="bg1"/>
                </a:solidFill>
              </a:rPr>
              <a:t>ḥtp dj njswt Ptḥ-Zkr-Wsjr dj=f ḥtpt</a:t>
            </a:r>
          </a:p>
          <a:p>
            <a:endParaRPr lang="en-IE" sz="3600" dirty="0">
              <a:solidFill>
                <a:schemeClr val="bg1"/>
              </a:solidFill>
            </a:endParaRPr>
          </a:p>
          <a:p>
            <a:r>
              <a:rPr lang="en-IE" sz="3600" dirty="0">
                <a:solidFill>
                  <a:schemeClr val="bg1"/>
                </a:solidFill>
              </a:rPr>
              <a:t>ḏfꜢ n kꜢ n Ꜥ</a:t>
            </a:r>
            <a:r>
              <a:rPr lang="en-IE" sz="3600" dirty="0" err="1">
                <a:solidFill>
                  <a:schemeClr val="bg1"/>
                </a:solidFill>
              </a:rPr>
              <a:t>nḫ</a:t>
            </a:r>
            <a:r>
              <a:rPr lang="en-IE" sz="3600" dirty="0">
                <a:solidFill>
                  <a:schemeClr val="bg1"/>
                </a:solidFill>
              </a:rPr>
              <a:t> n njwt Sbk-m-</a:t>
            </a:r>
            <a:r>
              <a:rPr lang="en-IE" sz="3600" dirty="0" err="1">
                <a:solidFill>
                  <a:schemeClr val="bg1"/>
                </a:solidFill>
              </a:rPr>
              <a:t>ḥb</a:t>
            </a:r>
            <a:r>
              <a:rPr lang="en-IE" sz="3600" dirty="0">
                <a:solidFill>
                  <a:schemeClr val="bg1"/>
                </a:solidFill>
              </a:rPr>
              <a:t> mꜢꜤ-</a:t>
            </a:r>
            <a:r>
              <a:rPr lang="en-IE" sz="3600" dirty="0" err="1">
                <a:solidFill>
                  <a:schemeClr val="bg1"/>
                </a:solidFill>
              </a:rPr>
              <a:t>ḫrw</a:t>
            </a:r>
            <a:endParaRPr lang="en-IE" sz="3600" dirty="0">
              <a:solidFill>
                <a:schemeClr val="bg1"/>
              </a:solidFill>
            </a:endParaRPr>
          </a:p>
        </p:txBody>
      </p:sp>
      <p:sp>
        <p:nvSpPr>
          <p:cNvPr id="14" name="TextBox 13">
            <a:extLst>
              <a:ext uri="{FF2B5EF4-FFF2-40B4-BE49-F238E27FC236}">
                <a16:creationId xmlns:a16="http://schemas.microsoft.com/office/drawing/2014/main" id="{B1BA639D-31ED-40E6-9290-B4CC5A54B7BA}"/>
              </a:ext>
            </a:extLst>
          </p:cNvPr>
          <p:cNvSpPr txBox="1"/>
          <p:nvPr/>
        </p:nvSpPr>
        <p:spPr>
          <a:xfrm>
            <a:off x="9391650" y="933450"/>
            <a:ext cx="2552700" cy="369332"/>
          </a:xfrm>
          <a:prstGeom prst="rect">
            <a:avLst/>
          </a:prstGeom>
          <a:noFill/>
        </p:spPr>
        <p:txBody>
          <a:bodyPr wrap="square" rtlCol="0">
            <a:spAutoFit/>
          </a:bodyPr>
          <a:lstStyle/>
          <a:p>
            <a:r>
              <a:rPr lang="en-IE" dirty="0">
                <a:solidFill>
                  <a:schemeClr val="bg1"/>
                </a:solidFill>
              </a:rPr>
              <a:t>Can you Pronounce this?</a:t>
            </a:r>
          </a:p>
        </p:txBody>
      </p:sp>
      <p:sp>
        <p:nvSpPr>
          <p:cNvPr id="15" name="TextBox 14">
            <a:extLst>
              <a:ext uri="{FF2B5EF4-FFF2-40B4-BE49-F238E27FC236}">
                <a16:creationId xmlns:a16="http://schemas.microsoft.com/office/drawing/2014/main" id="{318C522D-D4DC-4D8D-B6F9-41DCBA34DEA5}"/>
              </a:ext>
            </a:extLst>
          </p:cNvPr>
          <p:cNvSpPr txBox="1"/>
          <p:nvPr/>
        </p:nvSpPr>
        <p:spPr>
          <a:xfrm>
            <a:off x="4734481" y="3743325"/>
            <a:ext cx="7209869" cy="1815882"/>
          </a:xfrm>
          <a:prstGeom prst="rect">
            <a:avLst/>
          </a:prstGeom>
          <a:noFill/>
        </p:spPr>
        <p:txBody>
          <a:bodyPr wrap="square" rtlCol="0">
            <a:spAutoFit/>
          </a:bodyPr>
          <a:lstStyle/>
          <a:p>
            <a:r>
              <a:rPr lang="en-IE" sz="2800" i="1" dirty="0">
                <a:solidFill>
                  <a:schemeClr val="bg1"/>
                </a:solidFill>
              </a:rPr>
              <a:t>An offering that the king gives to Ptah-Sokar-Osiris. May he give an offering and food for the ka-soul of the officer of the town regiment </a:t>
            </a:r>
            <a:r>
              <a:rPr lang="en-IE" sz="2800" i="1" dirty="0" err="1">
                <a:solidFill>
                  <a:schemeClr val="bg1"/>
                </a:solidFill>
              </a:rPr>
              <a:t>Sobekemhab</a:t>
            </a:r>
            <a:r>
              <a:rPr lang="en-IE" sz="2800" i="1" dirty="0">
                <a:solidFill>
                  <a:schemeClr val="bg1"/>
                </a:solidFill>
              </a:rPr>
              <a:t>, justified</a:t>
            </a:r>
            <a:r>
              <a:rPr lang="en-IE" sz="2800" dirty="0">
                <a:solidFill>
                  <a:schemeClr val="bg1"/>
                </a:solidFill>
              </a:rPr>
              <a:t>.</a:t>
            </a:r>
            <a:endParaRPr lang="en-IE" sz="2800" i="1" dirty="0">
              <a:solidFill>
                <a:schemeClr val="bg1"/>
              </a:solidFill>
            </a:endParaRPr>
          </a:p>
        </p:txBody>
      </p:sp>
    </p:spTree>
    <p:extLst>
      <p:ext uri="{BB962C8B-B14F-4D97-AF65-F5344CB8AC3E}">
        <p14:creationId xmlns:p14="http://schemas.microsoft.com/office/powerpoint/2010/main" val="1828638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Content Placeholder 11" descr="Diagram&#10;&#10;Description automatically generated">
            <a:extLst>
              <a:ext uri="{FF2B5EF4-FFF2-40B4-BE49-F238E27FC236}">
                <a16:creationId xmlns:a16="http://schemas.microsoft.com/office/drawing/2014/main" id="{6E4A87CC-B1C1-4D01-A55A-6936AD3BBE5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200" r="-1" b="5982"/>
          <a:stretch/>
        </p:blipFill>
        <p:spPr>
          <a:xfrm>
            <a:off x="20" y="10"/>
            <a:ext cx="4639713" cy="6857990"/>
          </a:xfrm>
          <a:prstGeom prst="rect">
            <a:avLst/>
          </a:prstGeom>
        </p:spPr>
      </p:pic>
      <p:sp>
        <p:nvSpPr>
          <p:cNvPr id="13" name="TextBox 12">
            <a:extLst>
              <a:ext uri="{FF2B5EF4-FFF2-40B4-BE49-F238E27FC236}">
                <a16:creationId xmlns:a16="http://schemas.microsoft.com/office/drawing/2014/main" id="{3D77CA02-2682-47A1-8E96-F0F0E6E36D2B}"/>
              </a:ext>
            </a:extLst>
          </p:cNvPr>
          <p:cNvSpPr txBox="1"/>
          <p:nvPr/>
        </p:nvSpPr>
        <p:spPr>
          <a:xfrm>
            <a:off x="4953000" y="1017651"/>
            <a:ext cx="6172200" cy="3858768"/>
          </a:xfrm>
          <a:prstGeom prst="rect">
            <a:avLst/>
          </a:prstGeom>
        </p:spPr>
        <p:txBody>
          <a:bodyPr vert="horz" lIns="91440" tIns="45720" rIns="91440" bIns="45720" rtlCol="0">
            <a:normAutofit/>
          </a:bodyPr>
          <a:lstStyle/>
          <a:p>
            <a:pPr marL="114300">
              <a:lnSpc>
                <a:spcPct val="90000"/>
              </a:lnSpc>
              <a:spcAft>
                <a:spcPts val="600"/>
              </a:spcAft>
            </a:pPr>
            <a:r>
              <a:rPr lang="en-US" sz="3200" dirty="0"/>
              <a:t>b. The inscription in front of the man on the upper left</a:t>
            </a:r>
          </a:p>
          <a:p>
            <a:pPr marL="114300">
              <a:lnSpc>
                <a:spcPct val="90000"/>
              </a:lnSpc>
              <a:spcAft>
                <a:spcPts val="600"/>
              </a:spcAft>
            </a:pPr>
            <a:endParaRPr lang="en-US" sz="3200" dirty="0"/>
          </a:p>
          <a:p>
            <a:pPr marL="114300">
              <a:lnSpc>
                <a:spcPct val="90000"/>
              </a:lnSpc>
              <a:spcAft>
                <a:spcPts val="600"/>
              </a:spcAft>
            </a:pPr>
            <a:r>
              <a:rPr lang="en-IE" sz="3200" i="1" dirty="0"/>
              <a:t>Ꜥ</a:t>
            </a:r>
            <a:r>
              <a:rPr lang="en-IE" sz="3200" i="1" dirty="0" err="1"/>
              <a:t>nḫ</a:t>
            </a:r>
            <a:r>
              <a:rPr lang="en-IE" sz="3200" i="1" dirty="0"/>
              <a:t> n njwt Sbk-m-</a:t>
            </a:r>
            <a:r>
              <a:rPr lang="en-IE" sz="3200" i="1" dirty="0" err="1"/>
              <a:t>ḥb</a:t>
            </a:r>
            <a:r>
              <a:rPr lang="en-IE" sz="3200" i="1" dirty="0"/>
              <a:t> </a:t>
            </a:r>
          </a:p>
          <a:p>
            <a:pPr marL="114300">
              <a:lnSpc>
                <a:spcPct val="90000"/>
              </a:lnSpc>
              <a:spcAft>
                <a:spcPts val="600"/>
              </a:spcAft>
            </a:pPr>
            <a:endParaRPr lang="en-IE" sz="3200" i="1" dirty="0"/>
          </a:p>
          <a:p>
            <a:pPr marL="114300">
              <a:lnSpc>
                <a:spcPct val="90000"/>
              </a:lnSpc>
              <a:spcAft>
                <a:spcPts val="600"/>
              </a:spcAft>
            </a:pPr>
            <a:r>
              <a:rPr lang="en-IE" sz="3200" i="1" dirty="0"/>
              <a:t>The officer of the town regiment </a:t>
            </a:r>
            <a:r>
              <a:rPr lang="en-IE" sz="3200" i="1" dirty="0" err="1"/>
              <a:t>Sobekemhab</a:t>
            </a:r>
            <a:endParaRPr lang="en-US" sz="3200" i="1" dirty="0"/>
          </a:p>
          <a:p>
            <a:pPr marL="114300">
              <a:lnSpc>
                <a:spcPct val="90000"/>
              </a:lnSpc>
              <a:spcAft>
                <a:spcPts val="600"/>
              </a:spcAft>
            </a:pPr>
            <a:endParaRPr lang="en-US" sz="3200" dirty="0"/>
          </a:p>
        </p:txBody>
      </p:sp>
      <p:sp>
        <p:nvSpPr>
          <p:cNvPr id="14" name="TextBox 13">
            <a:extLst>
              <a:ext uri="{FF2B5EF4-FFF2-40B4-BE49-F238E27FC236}">
                <a16:creationId xmlns:a16="http://schemas.microsoft.com/office/drawing/2014/main" id="{B1BA639D-31ED-40E6-9290-B4CC5A54B7BA}"/>
              </a:ext>
            </a:extLst>
          </p:cNvPr>
          <p:cNvSpPr txBox="1"/>
          <p:nvPr/>
        </p:nvSpPr>
        <p:spPr>
          <a:xfrm>
            <a:off x="4953000" y="5257800"/>
            <a:ext cx="5143500" cy="369332"/>
          </a:xfrm>
          <a:prstGeom prst="rect">
            <a:avLst/>
          </a:prstGeom>
          <a:noFill/>
        </p:spPr>
        <p:txBody>
          <a:bodyPr wrap="square" rtlCol="0">
            <a:spAutoFit/>
          </a:bodyPr>
          <a:lstStyle/>
          <a:p>
            <a:pPr>
              <a:spcAft>
                <a:spcPts val="600"/>
              </a:spcAft>
            </a:pPr>
            <a:r>
              <a:rPr lang="en-IE" dirty="0">
                <a:solidFill>
                  <a:schemeClr val="bg1"/>
                </a:solidFill>
              </a:rPr>
              <a:t>Can you Pronounce this?</a:t>
            </a:r>
            <a:endParaRPr lang="en-IE">
              <a:solidFill>
                <a:schemeClr val="bg1"/>
              </a:solidFill>
            </a:endParaRPr>
          </a:p>
        </p:txBody>
      </p:sp>
    </p:spTree>
    <p:extLst>
      <p:ext uri="{BB962C8B-B14F-4D97-AF65-F5344CB8AC3E}">
        <p14:creationId xmlns:p14="http://schemas.microsoft.com/office/powerpoint/2010/main" val="213836229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Content Placeholder 11" descr="Diagram&#10;&#10;Description automatically generated">
            <a:extLst>
              <a:ext uri="{FF2B5EF4-FFF2-40B4-BE49-F238E27FC236}">
                <a16:creationId xmlns:a16="http://schemas.microsoft.com/office/drawing/2014/main" id="{6E4A87CC-B1C1-4D01-A55A-6936AD3BBE5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200" r="-1" b="5982"/>
          <a:stretch/>
        </p:blipFill>
        <p:spPr>
          <a:xfrm>
            <a:off x="20" y="10"/>
            <a:ext cx="4639713" cy="6857990"/>
          </a:xfrm>
          <a:prstGeom prst="rect">
            <a:avLst/>
          </a:prstGeom>
        </p:spPr>
      </p:pic>
      <p:sp>
        <p:nvSpPr>
          <p:cNvPr id="13" name="TextBox 12">
            <a:extLst>
              <a:ext uri="{FF2B5EF4-FFF2-40B4-BE49-F238E27FC236}">
                <a16:creationId xmlns:a16="http://schemas.microsoft.com/office/drawing/2014/main" id="{3D77CA02-2682-47A1-8E96-F0F0E6E36D2B}"/>
              </a:ext>
            </a:extLst>
          </p:cNvPr>
          <p:cNvSpPr txBox="1"/>
          <p:nvPr/>
        </p:nvSpPr>
        <p:spPr>
          <a:xfrm>
            <a:off x="5155665" y="1399032"/>
            <a:ext cx="6172200" cy="3858768"/>
          </a:xfrm>
          <a:prstGeom prst="rect">
            <a:avLst/>
          </a:prstGeom>
        </p:spPr>
        <p:txBody>
          <a:bodyPr vert="horz" lIns="91440" tIns="45720" rIns="91440" bIns="45720" rtlCol="0">
            <a:normAutofit/>
          </a:bodyPr>
          <a:lstStyle/>
          <a:p>
            <a:pPr>
              <a:lnSpc>
                <a:spcPct val="90000"/>
              </a:lnSpc>
              <a:spcAft>
                <a:spcPts val="600"/>
              </a:spcAft>
            </a:pPr>
            <a:r>
              <a:rPr lang="en-US" sz="3600" dirty="0"/>
              <a:t>c. The inscription in front of the man on the lower left</a:t>
            </a:r>
          </a:p>
          <a:p>
            <a:pPr marL="114300" indent="-228600">
              <a:lnSpc>
                <a:spcPct val="90000"/>
              </a:lnSpc>
              <a:spcAft>
                <a:spcPts val="600"/>
              </a:spcAft>
              <a:buFont typeface="Arial" panose="020B0604020202020204" pitchFamily="34" charset="0"/>
              <a:buChar char="•"/>
            </a:pPr>
            <a:endParaRPr lang="en-US" sz="3600" dirty="0"/>
          </a:p>
          <a:p>
            <a:pPr marL="114300" indent="-228600">
              <a:lnSpc>
                <a:spcPct val="90000"/>
              </a:lnSpc>
              <a:spcAft>
                <a:spcPts val="600"/>
              </a:spcAft>
              <a:buFont typeface="Arial" panose="020B0604020202020204" pitchFamily="34" charset="0"/>
              <a:buChar char="•"/>
            </a:pPr>
            <a:r>
              <a:rPr lang="en-US" sz="3600" i="1" dirty="0" err="1"/>
              <a:t>jt</a:t>
            </a:r>
            <a:r>
              <a:rPr lang="en-US" sz="3600" i="1" dirty="0"/>
              <a:t>=f </a:t>
            </a:r>
            <a:r>
              <a:rPr lang="en-US" sz="3600" i="1" dirty="0" err="1"/>
              <a:t>Bbj</a:t>
            </a:r>
            <a:r>
              <a:rPr lang="en-US" sz="3600" i="1" dirty="0"/>
              <a:t> mꜢꜤ-</a:t>
            </a:r>
            <a:r>
              <a:rPr lang="en-US" sz="3600" i="1" dirty="0" err="1"/>
              <a:t>ḫrw</a:t>
            </a:r>
            <a:endParaRPr lang="en-US" sz="3600" i="1" dirty="0"/>
          </a:p>
          <a:p>
            <a:pPr marL="114300" indent="-228600">
              <a:lnSpc>
                <a:spcPct val="90000"/>
              </a:lnSpc>
              <a:spcAft>
                <a:spcPts val="600"/>
              </a:spcAft>
              <a:buFont typeface="Arial" panose="020B0604020202020204" pitchFamily="34" charset="0"/>
              <a:buChar char="•"/>
            </a:pPr>
            <a:endParaRPr lang="en-US" sz="3600" i="1" dirty="0"/>
          </a:p>
          <a:p>
            <a:pPr marL="114300" indent="-228600">
              <a:lnSpc>
                <a:spcPct val="90000"/>
              </a:lnSpc>
              <a:spcAft>
                <a:spcPts val="600"/>
              </a:spcAft>
              <a:buFont typeface="Arial" panose="020B0604020202020204" pitchFamily="34" charset="0"/>
              <a:buChar char="•"/>
            </a:pPr>
            <a:r>
              <a:rPr lang="en-US" sz="3600" i="1" dirty="0"/>
              <a:t>His father </a:t>
            </a:r>
            <a:r>
              <a:rPr lang="en-US" sz="3600" i="1" dirty="0" err="1"/>
              <a:t>Bebi</a:t>
            </a:r>
            <a:r>
              <a:rPr lang="en-US" sz="3600" i="1" dirty="0"/>
              <a:t>, justified</a:t>
            </a:r>
          </a:p>
          <a:p>
            <a:pPr marL="114300" indent="-228600">
              <a:lnSpc>
                <a:spcPct val="90000"/>
              </a:lnSpc>
              <a:spcAft>
                <a:spcPts val="600"/>
              </a:spcAft>
              <a:buFont typeface="Arial" panose="020B0604020202020204" pitchFamily="34" charset="0"/>
              <a:buChar char="•"/>
            </a:pPr>
            <a:endParaRPr lang="en-US" sz="3600" dirty="0"/>
          </a:p>
        </p:txBody>
      </p:sp>
      <p:sp>
        <p:nvSpPr>
          <p:cNvPr id="14" name="TextBox 13">
            <a:extLst>
              <a:ext uri="{FF2B5EF4-FFF2-40B4-BE49-F238E27FC236}">
                <a16:creationId xmlns:a16="http://schemas.microsoft.com/office/drawing/2014/main" id="{B1BA639D-31ED-40E6-9290-B4CC5A54B7BA}"/>
              </a:ext>
            </a:extLst>
          </p:cNvPr>
          <p:cNvSpPr txBox="1"/>
          <p:nvPr/>
        </p:nvSpPr>
        <p:spPr>
          <a:xfrm>
            <a:off x="4953000" y="5257800"/>
            <a:ext cx="5143500" cy="369332"/>
          </a:xfrm>
          <a:prstGeom prst="rect">
            <a:avLst/>
          </a:prstGeom>
          <a:noFill/>
        </p:spPr>
        <p:txBody>
          <a:bodyPr wrap="square" rtlCol="0">
            <a:spAutoFit/>
          </a:bodyPr>
          <a:lstStyle/>
          <a:p>
            <a:pPr>
              <a:spcAft>
                <a:spcPts val="600"/>
              </a:spcAft>
            </a:pPr>
            <a:r>
              <a:rPr lang="en-IE" dirty="0">
                <a:solidFill>
                  <a:schemeClr val="bg1"/>
                </a:solidFill>
              </a:rPr>
              <a:t>Can you Pronounce this?</a:t>
            </a:r>
            <a:endParaRPr lang="en-IE">
              <a:solidFill>
                <a:schemeClr val="bg1"/>
              </a:solidFill>
            </a:endParaRPr>
          </a:p>
        </p:txBody>
      </p:sp>
    </p:spTree>
    <p:extLst>
      <p:ext uri="{BB962C8B-B14F-4D97-AF65-F5344CB8AC3E}">
        <p14:creationId xmlns:p14="http://schemas.microsoft.com/office/powerpoint/2010/main" val="293442901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Content Placeholder 11" descr="Diagram&#10;&#10;Description automatically generated">
            <a:extLst>
              <a:ext uri="{FF2B5EF4-FFF2-40B4-BE49-F238E27FC236}">
                <a16:creationId xmlns:a16="http://schemas.microsoft.com/office/drawing/2014/main" id="{6E4A87CC-B1C1-4D01-A55A-6936AD3BBE5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200" r="-1" b="5982"/>
          <a:stretch/>
        </p:blipFill>
        <p:spPr>
          <a:xfrm>
            <a:off x="20" y="10"/>
            <a:ext cx="4639713" cy="6857990"/>
          </a:xfrm>
          <a:prstGeom prst="rect">
            <a:avLst/>
          </a:prstGeom>
        </p:spPr>
      </p:pic>
      <p:sp>
        <p:nvSpPr>
          <p:cNvPr id="13" name="TextBox 12">
            <a:extLst>
              <a:ext uri="{FF2B5EF4-FFF2-40B4-BE49-F238E27FC236}">
                <a16:creationId xmlns:a16="http://schemas.microsoft.com/office/drawing/2014/main" id="{3D77CA02-2682-47A1-8E96-F0F0E6E36D2B}"/>
              </a:ext>
            </a:extLst>
          </p:cNvPr>
          <p:cNvSpPr txBox="1"/>
          <p:nvPr/>
        </p:nvSpPr>
        <p:spPr>
          <a:xfrm>
            <a:off x="4953000" y="1499616"/>
            <a:ext cx="6172200" cy="3858768"/>
          </a:xfrm>
          <a:prstGeom prst="rect">
            <a:avLst/>
          </a:prstGeom>
        </p:spPr>
        <p:txBody>
          <a:bodyPr vert="horz" lIns="91440" tIns="45720" rIns="91440" bIns="45720" rtlCol="0">
            <a:normAutofit lnSpcReduction="10000"/>
          </a:bodyPr>
          <a:lstStyle/>
          <a:p>
            <a:pPr>
              <a:lnSpc>
                <a:spcPct val="90000"/>
              </a:lnSpc>
              <a:spcAft>
                <a:spcPts val="600"/>
              </a:spcAft>
            </a:pPr>
            <a:r>
              <a:rPr lang="en-US" sz="3600" dirty="0"/>
              <a:t>d. The inscription in front of the woman on the upper right</a:t>
            </a:r>
          </a:p>
          <a:p>
            <a:pPr marL="114300" indent="-228600">
              <a:lnSpc>
                <a:spcPct val="90000"/>
              </a:lnSpc>
              <a:spcAft>
                <a:spcPts val="600"/>
              </a:spcAft>
              <a:buFont typeface="Arial" panose="020B0604020202020204" pitchFamily="34" charset="0"/>
              <a:buChar char="•"/>
            </a:pPr>
            <a:endParaRPr lang="en-US" sz="3600" dirty="0"/>
          </a:p>
          <a:p>
            <a:pPr marL="114300" indent="-228600">
              <a:lnSpc>
                <a:spcPct val="90000"/>
              </a:lnSpc>
              <a:spcAft>
                <a:spcPts val="600"/>
              </a:spcAft>
              <a:buFont typeface="Arial" panose="020B0604020202020204" pitchFamily="34" charset="0"/>
              <a:buChar char="•"/>
            </a:pPr>
            <a:r>
              <a:rPr lang="en-US" sz="3600" i="1" dirty="0" err="1"/>
              <a:t>Nbt</a:t>
            </a:r>
            <a:r>
              <a:rPr lang="en-US" sz="3600" i="1" dirty="0"/>
              <a:t> pr </a:t>
            </a:r>
            <a:r>
              <a:rPr lang="en-US" sz="3600" i="1" dirty="0" err="1"/>
              <a:t>Snwt</a:t>
            </a:r>
            <a:r>
              <a:rPr lang="en-US" sz="3600" i="1" dirty="0"/>
              <a:t> mꜢꜤt-</a:t>
            </a:r>
            <a:r>
              <a:rPr lang="en-US" sz="3600" i="1" dirty="0" err="1"/>
              <a:t>ḫrw</a:t>
            </a:r>
            <a:endParaRPr lang="en-US" sz="3600" i="1" dirty="0"/>
          </a:p>
          <a:p>
            <a:pPr marL="114300" indent="-228600">
              <a:lnSpc>
                <a:spcPct val="90000"/>
              </a:lnSpc>
              <a:spcAft>
                <a:spcPts val="600"/>
              </a:spcAft>
              <a:buFont typeface="Arial" panose="020B0604020202020204" pitchFamily="34" charset="0"/>
              <a:buChar char="•"/>
            </a:pPr>
            <a:endParaRPr lang="en-US" sz="3600" i="1" dirty="0"/>
          </a:p>
          <a:p>
            <a:pPr marL="114300" indent="-228600">
              <a:lnSpc>
                <a:spcPct val="90000"/>
              </a:lnSpc>
              <a:spcAft>
                <a:spcPts val="600"/>
              </a:spcAft>
              <a:buFont typeface="Arial" panose="020B0604020202020204" pitchFamily="34" charset="0"/>
              <a:buChar char="•"/>
            </a:pPr>
            <a:r>
              <a:rPr lang="en-US" sz="3600" i="1" dirty="0"/>
              <a:t>The mistress of the house </a:t>
            </a:r>
            <a:r>
              <a:rPr lang="en-US" sz="3600" i="1" dirty="0" err="1"/>
              <a:t>Senut</a:t>
            </a:r>
            <a:r>
              <a:rPr lang="en-US" sz="3600" i="1" dirty="0"/>
              <a:t>, justified</a:t>
            </a:r>
          </a:p>
          <a:p>
            <a:pPr marL="114300" indent="-228600">
              <a:lnSpc>
                <a:spcPct val="90000"/>
              </a:lnSpc>
              <a:spcAft>
                <a:spcPts val="600"/>
              </a:spcAft>
              <a:buFont typeface="Arial" panose="020B0604020202020204" pitchFamily="34" charset="0"/>
              <a:buChar char="•"/>
            </a:pPr>
            <a:endParaRPr lang="en-US" sz="3600" dirty="0"/>
          </a:p>
        </p:txBody>
      </p:sp>
      <p:sp>
        <p:nvSpPr>
          <p:cNvPr id="14" name="TextBox 13">
            <a:extLst>
              <a:ext uri="{FF2B5EF4-FFF2-40B4-BE49-F238E27FC236}">
                <a16:creationId xmlns:a16="http://schemas.microsoft.com/office/drawing/2014/main" id="{B1BA639D-31ED-40E6-9290-B4CC5A54B7BA}"/>
              </a:ext>
            </a:extLst>
          </p:cNvPr>
          <p:cNvSpPr txBox="1"/>
          <p:nvPr/>
        </p:nvSpPr>
        <p:spPr>
          <a:xfrm>
            <a:off x="4953000" y="5257800"/>
            <a:ext cx="5143500" cy="369332"/>
          </a:xfrm>
          <a:prstGeom prst="rect">
            <a:avLst/>
          </a:prstGeom>
          <a:noFill/>
        </p:spPr>
        <p:txBody>
          <a:bodyPr wrap="square" rtlCol="0">
            <a:spAutoFit/>
          </a:bodyPr>
          <a:lstStyle/>
          <a:p>
            <a:pPr>
              <a:spcAft>
                <a:spcPts val="600"/>
              </a:spcAft>
            </a:pPr>
            <a:r>
              <a:rPr lang="en-IE" dirty="0">
                <a:solidFill>
                  <a:schemeClr val="bg1"/>
                </a:solidFill>
              </a:rPr>
              <a:t>Can you Pronounce this?</a:t>
            </a:r>
            <a:endParaRPr lang="en-IE">
              <a:solidFill>
                <a:schemeClr val="bg1"/>
              </a:solidFill>
            </a:endParaRPr>
          </a:p>
        </p:txBody>
      </p:sp>
    </p:spTree>
    <p:extLst>
      <p:ext uri="{BB962C8B-B14F-4D97-AF65-F5344CB8AC3E}">
        <p14:creationId xmlns:p14="http://schemas.microsoft.com/office/powerpoint/2010/main" val="216659476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Content Placeholder 11" descr="Diagram&#10;&#10;Description automatically generated">
            <a:extLst>
              <a:ext uri="{FF2B5EF4-FFF2-40B4-BE49-F238E27FC236}">
                <a16:creationId xmlns:a16="http://schemas.microsoft.com/office/drawing/2014/main" id="{6E4A87CC-B1C1-4D01-A55A-6936AD3BBE5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200" r="-1" b="5982"/>
          <a:stretch/>
        </p:blipFill>
        <p:spPr>
          <a:xfrm>
            <a:off x="20" y="10"/>
            <a:ext cx="4639713" cy="6857990"/>
          </a:xfrm>
          <a:prstGeom prst="rect">
            <a:avLst/>
          </a:prstGeom>
        </p:spPr>
      </p:pic>
      <p:sp>
        <p:nvSpPr>
          <p:cNvPr id="13" name="TextBox 12">
            <a:extLst>
              <a:ext uri="{FF2B5EF4-FFF2-40B4-BE49-F238E27FC236}">
                <a16:creationId xmlns:a16="http://schemas.microsoft.com/office/drawing/2014/main" id="{3D77CA02-2682-47A1-8E96-F0F0E6E36D2B}"/>
              </a:ext>
            </a:extLst>
          </p:cNvPr>
          <p:cNvSpPr txBox="1"/>
          <p:nvPr/>
        </p:nvSpPr>
        <p:spPr>
          <a:xfrm>
            <a:off x="4953000" y="1583698"/>
            <a:ext cx="6172200" cy="3858768"/>
          </a:xfrm>
          <a:prstGeom prst="rect">
            <a:avLst/>
          </a:prstGeom>
        </p:spPr>
        <p:txBody>
          <a:bodyPr vert="horz" lIns="91440" tIns="45720" rIns="91440" bIns="45720" rtlCol="0">
            <a:normAutofit/>
          </a:bodyPr>
          <a:lstStyle/>
          <a:p>
            <a:pPr>
              <a:lnSpc>
                <a:spcPct val="90000"/>
              </a:lnSpc>
              <a:spcAft>
                <a:spcPts val="600"/>
              </a:spcAft>
            </a:pPr>
            <a:r>
              <a:rPr lang="en-US" sz="3600" dirty="0"/>
              <a:t>e. The inscription in front of the woman on the upper right</a:t>
            </a:r>
          </a:p>
          <a:p>
            <a:pPr marL="114300" indent="-228600">
              <a:lnSpc>
                <a:spcPct val="90000"/>
              </a:lnSpc>
              <a:spcAft>
                <a:spcPts val="600"/>
              </a:spcAft>
              <a:buFont typeface="Arial" panose="020B0604020202020204" pitchFamily="34" charset="0"/>
              <a:buChar char="•"/>
            </a:pPr>
            <a:endParaRPr lang="en-US" sz="3600" dirty="0"/>
          </a:p>
          <a:p>
            <a:pPr marL="114300" indent="-228600">
              <a:lnSpc>
                <a:spcPct val="90000"/>
              </a:lnSpc>
              <a:spcAft>
                <a:spcPts val="600"/>
              </a:spcAft>
              <a:buFont typeface="Arial" panose="020B0604020202020204" pitchFamily="34" charset="0"/>
              <a:buChar char="•"/>
            </a:pPr>
            <a:r>
              <a:rPr lang="en-US" sz="3600" i="1" dirty="0" err="1"/>
              <a:t>ḥmt</a:t>
            </a:r>
            <a:r>
              <a:rPr lang="en-US" sz="3600" i="1" dirty="0"/>
              <a:t>=f</a:t>
            </a:r>
          </a:p>
          <a:p>
            <a:pPr marL="114300" indent="-228600">
              <a:lnSpc>
                <a:spcPct val="90000"/>
              </a:lnSpc>
              <a:spcAft>
                <a:spcPts val="600"/>
              </a:spcAft>
              <a:buFont typeface="Arial" panose="020B0604020202020204" pitchFamily="34" charset="0"/>
              <a:buChar char="•"/>
            </a:pPr>
            <a:endParaRPr lang="en-US" sz="3600" i="1" dirty="0"/>
          </a:p>
          <a:p>
            <a:pPr marL="114300" indent="-228600">
              <a:lnSpc>
                <a:spcPct val="90000"/>
              </a:lnSpc>
              <a:spcAft>
                <a:spcPts val="600"/>
              </a:spcAft>
              <a:buFont typeface="Arial" panose="020B0604020202020204" pitchFamily="34" charset="0"/>
              <a:buChar char="•"/>
            </a:pPr>
            <a:r>
              <a:rPr lang="en-US" sz="3600" i="1" dirty="0"/>
              <a:t>His wife</a:t>
            </a:r>
          </a:p>
          <a:p>
            <a:pPr marL="114300" indent="-228600">
              <a:lnSpc>
                <a:spcPct val="90000"/>
              </a:lnSpc>
              <a:spcAft>
                <a:spcPts val="600"/>
              </a:spcAft>
              <a:buFont typeface="Arial" panose="020B0604020202020204" pitchFamily="34" charset="0"/>
              <a:buChar char="•"/>
            </a:pPr>
            <a:endParaRPr lang="en-US" sz="3600" dirty="0"/>
          </a:p>
        </p:txBody>
      </p:sp>
      <p:sp>
        <p:nvSpPr>
          <p:cNvPr id="14" name="TextBox 13">
            <a:extLst>
              <a:ext uri="{FF2B5EF4-FFF2-40B4-BE49-F238E27FC236}">
                <a16:creationId xmlns:a16="http://schemas.microsoft.com/office/drawing/2014/main" id="{B1BA639D-31ED-40E6-9290-B4CC5A54B7BA}"/>
              </a:ext>
            </a:extLst>
          </p:cNvPr>
          <p:cNvSpPr txBox="1"/>
          <p:nvPr/>
        </p:nvSpPr>
        <p:spPr>
          <a:xfrm>
            <a:off x="4953000" y="5257800"/>
            <a:ext cx="5143500" cy="369332"/>
          </a:xfrm>
          <a:prstGeom prst="rect">
            <a:avLst/>
          </a:prstGeom>
          <a:noFill/>
        </p:spPr>
        <p:txBody>
          <a:bodyPr wrap="square" rtlCol="0">
            <a:spAutoFit/>
          </a:bodyPr>
          <a:lstStyle/>
          <a:p>
            <a:pPr>
              <a:spcAft>
                <a:spcPts val="600"/>
              </a:spcAft>
            </a:pPr>
            <a:r>
              <a:rPr lang="en-IE" dirty="0">
                <a:solidFill>
                  <a:schemeClr val="bg1"/>
                </a:solidFill>
              </a:rPr>
              <a:t>Can you Pronounce this?</a:t>
            </a:r>
            <a:endParaRPr lang="en-IE">
              <a:solidFill>
                <a:schemeClr val="bg1"/>
              </a:solidFill>
            </a:endParaRPr>
          </a:p>
        </p:txBody>
      </p:sp>
    </p:spTree>
    <p:extLst>
      <p:ext uri="{BB962C8B-B14F-4D97-AF65-F5344CB8AC3E}">
        <p14:creationId xmlns:p14="http://schemas.microsoft.com/office/powerpoint/2010/main" val="269922930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Content Placeholder 11" descr="Diagram&#10;&#10;Description automatically generated">
            <a:extLst>
              <a:ext uri="{FF2B5EF4-FFF2-40B4-BE49-F238E27FC236}">
                <a16:creationId xmlns:a16="http://schemas.microsoft.com/office/drawing/2014/main" id="{6E4A87CC-B1C1-4D01-A55A-6936AD3BBE5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200" r="-1" b="5982"/>
          <a:stretch/>
        </p:blipFill>
        <p:spPr>
          <a:xfrm>
            <a:off x="20" y="10"/>
            <a:ext cx="4639713" cy="6857990"/>
          </a:xfrm>
          <a:prstGeom prst="rect">
            <a:avLst/>
          </a:prstGeom>
        </p:spPr>
      </p:pic>
      <p:sp>
        <p:nvSpPr>
          <p:cNvPr id="13" name="TextBox 12">
            <a:extLst>
              <a:ext uri="{FF2B5EF4-FFF2-40B4-BE49-F238E27FC236}">
                <a16:creationId xmlns:a16="http://schemas.microsoft.com/office/drawing/2014/main" id="{3D77CA02-2682-47A1-8E96-F0F0E6E36D2B}"/>
              </a:ext>
            </a:extLst>
          </p:cNvPr>
          <p:cNvSpPr txBox="1"/>
          <p:nvPr/>
        </p:nvSpPr>
        <p:spPr>
          <a:xfrm>
            <a:off x="4869915" y="1230868"/>
            <a:ext cx="6172200" cy="3858768"/>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3200" dirty="0"/>
              <a:t>f. The inscription in front of the woman on the lower right</a:t>
            </a:r>
          </a:p>
          <a:p>
            <a:pPr marL="114300" indent="-228600">
              <a:lnSpc>
                <a:spcPct val="90000"/>
              </a:lnSpc>
              <a:spcAft>
                <a:spcPts val="600"/>
              </a:spcAft>
              <a:buFont typeface="Arial" panose="020B0604020202020204" pitchFamily="34" charset="0"/>
              <a:buChar char="•"/>
            </a:pPr>
            <a:endParaRPr lang="en-US" sz="3200" dirty="0"/>
          </a:p>
          <a:p>
            <a:pPr marL="114300" indent="-228600">
              <a:lnSpc>
                <a:spcPct val="90000"/>
              </a:lnSpc>
              <a:spcAft>
                <a:spcPts val="600"/>
              </a:spcAft>
              <a:buFont typeface="Arial" panose="020B0604020202020204" pitchFamily="34" charset="0"/>
              <a:buChar char="•"/>
            </a:pPr>
            <a:r>
              <a:rPr lang="en-US" sz="3200" i="1" dirty="0" err="1"/>
              <a:t>Nbt</a:t>
            </a:r>
            <a:r>
              <a:rPr lang="en-US" sz="3200" i="1" dirty="0"/>
              <a:t> pr </a:t>
            </a:r>
            <a:r>
              <a:rPr lang="en-US" sz="3200" i="1" dirty="0" err="1"/>
              <a:t>Nbw</a:t>
            </a:r>
            <a:r>
              <a:rPr lang="en-US" sz="3200" i="1" dirty="0"/>
              <a:t>-m-</a:t>
            </a:r>
            <a:r>
              <a:rPr lang="en-US" sz="3200" i="1" dirty="0" err="1"/>
              <a:t>rsj</a:t>
            </a:r>
            <a:endParaRPr lang="en-US" sz="3200" i="1" dirty="0"/>
          </a:p>
          <a:p>
            <a:pPr>
              <a:lnSpc>
                <a:spcPct val="90000"/>
              </a:lnSpc>
              <a:spcAft>
                <a:spcPts val="600"/>
              </a:spcAft>
            </a:pPr>
            <a:endParaRPr lang="en-US" sz="3200" i="1" dirty="0"/>
          </a:p>
          <a:p>
            <a:pPr>
              <a:lnSpc>
                <a:spcPct val="90000"/>
              </a:lnSpc>
              <a:spcAft>
                <a:spcPts val="600"/>
              </a:spcAft>
            </a:pPr>
            <a:r>
              <a:rPr lang="en-US" sz="3200" dirty="0"/>
              <a:t>(the name is difficult to make out) </a:t>
            </a:r>
            <a:endParaRPr lang="en-US" sz="3200" i="1" dirty="0"/>
          </a:p>
          <a:p>
            <a:pPr marL="114300" indent="-228600">
              <a:lnSpc>
                <a:spcPct val="90000"/>
              </a:lnSpc>
              <a:spcAft>
                <a:spcPts val="600"/>
              </a:spcAft>
              <a:buFont typeface="Arial" panose="020B0604020202020204" pitchFamily="34" charset="0"/>
              <a:buChar char="•"/>
            </a:pPr>
            <a:endParaRPr lang="en-US" sz="3200" i="1" dirty="0"/>
          </a:p>
          <a:p>
            <a:pPr marL="114300" indent="-228600">
              <a:lnSpc>
                <a:spcPct val="90000"/>
              </a:lnSpc>
              <a:spcAft>
                <a:spcPts val="600"/>
              </a:spcAft>
              <a:buFont typeface="Arial" panose="020B0604020202020204" pitchFamily="34" charset="0"/>
              <a:buChar char="•"/>
            </a:pPr>
            <a:r>
              <a:rPr lang="en-US" sz="3200" i="1" dirty="0"/>
              <a:t>the mistress of the house </a:t>
            </a:r>
            <a:r>
              <a:rPr lang="en-US" sz="3200" i="1" dirty="0" err="1"/>
              <a:t>Nebuemresi</a:t>
            </a:r>
            <a:endParaRPr lang="en-US" sz="3200" dirty="0"/>
          </a:p>
        </p:txBody>
      </p:sp>
      <p:sp>
        <p:nvSpPr>
          <p:cNvPr id="14" name="TextBox 13">
            <a:extLst>
              <a:ext uri="{FF2B5EF4-FFF2-40B4-BE49-F238E27FC236}">
                <a16:creationId xmlns:a16="http://schemas.microsoft.com/office/drawing/2014/main" id="{B1BA639D-31ED-40E6-9290-B4CC5A54B7BA}"/>
              </a:ext>
            </a:extLst>
          </p:cNvPr>
          <p:cNvSpPr txBox="1"/>
          <p:nvPr/>
        </p:nvSpPr>
        <p:spPr>
          <a:xfrm>
            <a:off x="4953000" y="5257800"/>
            <a:ext cx="5143500" cy="369332"/>
          </a:xfrm>
          <a:prstGeom prst="rect">
            <a:avLst/>
          </a:prstGeom>
          <a:noFill/>
        </p:spPr>
        <p:txBody>
          <a:bodyPr wrap="square" rtlCol="0">
            <a:spAutoFit/>
          </a:bodyPr>
          <a:lstStyle/>
          <a:p>
            <a:pPr>
              <a:spcAft>
                <a:spcPts val="600"/>
              </a:spcAft>
            </a:pPr>
            <a:r>
              <a:rPr lang="en-IE" dirty="0">
                <a:solidFill>
                  <a:schemeClr val="bg1"/>
                </a:solidFill>
              </a:rPr>
              <a:t>Can you Pronounce this?</a:t>
            </a:r>
            <a:endParaRPr lang="en-IE">
              <a:solidFill>
                <a:schemeClr val="bg1"/>
              </a:solidFill>
            </a:endParaRPr>
          </a:p>
        </p:txBody>
      </p:sp>
    </p:spTree>
    <p:extLst>
      <p:ext uri="{BB962C8B-B14F-4D97-AF65-F5344CB8AC3E}">
        <p14:creationId xmlns:p14="http://schemas.microsoft.com/office/powerpoint/2010/main" val="15465356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481200-3BB2-4CA3-9D54-1077F6F76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1DF236-2030-4008-BB0F-E38CE3B21436}"/>
              </a:ext>
            </a:extLst>
          </p:cNvPr>
          <p:cNvSpPr>
            <a:spLocks noGrp="1"/>
          </p:cNvSpPr>
          <p:nvPr>
            <p:ph type="title"/>
          </p:nvPr>
        </p:nvSpPr>
        <p:spPr>
          <a:xfrm>
            <a:off x="8199459" y="642938"/>
            <a:ext cx="3670808" cy="5502264"/>
          </a:xfrm>
        </p:spPr>
        <p:txBody>
          <a:bodyPr>
            <a:normAutofit/>
          </a:bodyPr>
          <a:lstStyle/>
          <a:p>
            <a:r>
              <a:rPr lang="en-IE">
                <a:solidFill>
                  <a:srgbClr val="FFFFFF"/>
                </a:solidFill>
              </a:rPr>
              <a:t>Learning Intentions: Today we will learn to…</a:t>
            </a:r>
          </a:p>
        </p:txBody>
      </p:sp>
      <p:graphicFrame>
        <p:nvGraphicFramePr>
          <p:cNvPr id="5" name="Content Placeholder 2">
            <a:extLst>
              <a:ext uri="{FF2B5EF4-FFF2-40B4-BE49-F238E27FC236}">
                <a16:creationId xmlns:a16="http://schemas.microsoft.com/office/drawing/2014/main" id="{895B3030-3FC6-4AF8-B612-7414EE6971E6}"/>
              </a:ext>
            </a:extLst>
          </p:cNvPr>
          <p:cNvGraphicFramePr>
            <a:graphicFrameLocks noGrp="1"/>
          </p:cNvGraphicFramePr>
          <p:nvPr>
            <p:ph idx="1"/>
            <p:extLst>
              <p:ext uri="{D42A27DB-BD31-4B8C-83A1-F6EECF244321}">
                <p14:modId xmlns:p14="http://schemas.microsoft.com/office/powerpoint/2010/main" val="2819436723"/>
              </p:ext>
            </p:extLst>
          </p:nvPr>
        </p:nvGraphicFramePr>
        <p:xfrm>
          <a:off x="642938" y="642938"/>
          <a:ext cx="6269037"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8478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D51483-CF96-4F99-BB84-8502E80D0F02}"/>
              </a:ext>
            </a:extLst>
          </p:cNvPr>
          <p:cNvSpPr>
            <a:spLocks noGrp="1"/>
          </p:cNvSpPr>
          <p:nvPr>
            <p:ph type="title"/>
          </p:nvPr>
        </p:nvSpPr>
        <p:spPr>
          <a:xfrm>
            <a:off x="1075766" y="1188637"/>
            <a:ext cx="3255083" cy="4480726"/>
          </a:xfrm>
        </p:spPr>
        <p:txBody>
          <a:bodyPr>
            <a:normAutofit/>
          </a:bodyPr>
          <a:lstStyle/>
          <a:p>
            <a:pPr algn="r"/>
            <a:r>
              <a:rPr lang="en-IE" sz="4600" dirty="0">
                <a:latin typeface="Britannic Bold" panose="020B0903060703020204" pitchFamily="34" charset="0"/>
              </a:rPr>
              <a:t>Write Your Own Funeral Inscription:</a:t>
            </a:r>
          </a:p>
        </p:txBody>
      </p:sp>
      <p:cxnSp>
        <p:nvCxnSpPr>
          <p:cNvPr id="23" name="Straight Connector 22">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15C70DE-A43D-460F-9171-1AF3A4F52859}"/>
              </a:ext>
            </a:extLst>
          </p:cNvPr>
          <p:cNvSpPr>
            <a:spLocks noGrp="1"/>
          </p:cNvSpPr>
          <p:nvPr>
            <p:ph idx="1"/>
          </p:nvPr>
        </p:nvSpPr>
        <p:spPr>
          <a:xfrm>
            <a:off x="5255260" y="1648870"/>
            <a:ext cx="4702848" cy="3560260"/>
          </a:xfrm>
        </p:spPr>
        <p:txBody>
          <a:bodyPr anchor="ctr">
            <a:normAutofit lnSpcReduction="10000"/>
          </a:bodyPr>
          <a:lstStyle/>
          <a:p>
            <a:r>
              <a:rPr lang="en-IE" sz="1900" dirty="0"/>
              <a:t>Having read the Inscription on the Stela (gravestone) of </a:t>
            </a:r>
            <a:r>
              <a:rPr lang="en-IE" sz="1900" dirty="0" err="1"/>
              <a:t>Sobekemhab</a:t>
            </a:r>
            <a:r>
              <a:rPr lang="en-IE" sz="1900" dirty="0"/>
              <a:t>.</a:t>
            </a:r>
          </a:p>
          <a:p>
            <a:r>
              <a:rPr lang="en-IE" sz="1900" dirty="0"/>
              <a:t>Imitate the style to write an inscription for your own Stela.</a:t>
            </a:r>
          </a:p>
          <a:p>
            <a:r>
              <a:rPr lang="en-IE" sz="1900" dirty="0"/>
              <a:t>Include: </a:t>
            </a:r>
          </a:p>
          <a:p>
            <a:pPr marL="514350" indent="-514350">
              <a:buFont typeface="+mj-lt"/>
              <a:buAutoNum type="romanUcPeriod"/>
            </a:pPr>
            <a:r>
              <a:rPr lang="en-IE" sz="1900" dirty="0"/>
              <a:t>An offering of food to the gods from the king/queen/president; </a:t>
            </a:r>
          </a:p>
          <a:p>
            <a:pPr marL="514350" indent="-514350">
              <a:buFont typeface="+mj-lt"/>
              <a:buAutoNum type="romanUcPeriod"/>
            </a:pPr>
            <a:r>
              <a:rPr lang="en-IE" sz="1900" dirty="0"/>
              <a:t>Information about your job (student)</a:t>
            </a:r>
          </a:p>
          <a:p>
            <a:pPr marL="514350" indent="-514350">
              <a:buFont typeface="+mj-lt"/>
              <a:buAutoNum type="romanUcPeriod"/>
            </a:pPr>
            <a:r>
              <a:rPr lang="en-IE" sz="1900" dirty="0"/>
              <a:t>Information about your family</a:t>
            </a:r>
          </a:p>
          <a:p>
            <a:pPr marL="514350" indent="-514350">
              <a:buFont typeface="+mj-lt"/>
              <a:buAutoNum type="romanUcPeriod"/>
            </a:pPr>
            <a:r>
              <a:rPr lang="en-IE" sz="1900" dirty="0"/>
              <a:t>A Picture (simple picture) of you and your family.</a:t>
            </a:r>
          </a:p>
        </p:txBody>
      </p:sp>
    </p:spTree>
    <p:extLst>
      <p:ext uri="{BB962C8B-B14F-4D97-AF65-F5344CB8AC3E}">
        <p14:creationId xmlns:p14="http://schemas.microsoft.com/office/powerpoint/2010/main" val="930693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social media post&#10;&#10;Description automatically generated">
            <a:extLst>
              <a:ext uri="{FF2B5EF4-FFF2-40B4-BE49-F238E27FC236}">
                <a16:creationId xmlns:a16="http://schemas.microsoft.com/office/drawing/2014/main" id="{3CB9EF4C-456F-4E5D-BD3F-EC0505AE4744}"/>
              </a:ext>
            </a:extLst>
          </p:cNvPr>
          <p:cNvPicPr>
            <a:picLocks noChangeAspect="1"/>
          </p:cNvPicPr>
          <p:nvPr/>
        </p:nvPicPr>
        <p:blipFill rotWithShape="1">
          <a:blip r:embed="rId2">
            <a:extLst>
              <a:ext uri="{28A0092B-C50C-407E-A947-70E740481C1C}">
                <a14:useLocalDpi xmlns:a14="http://schemas.microsoft.com/office/drawing/2010/main" val="0"/>
              </a:ext>
            </a:extLst>
          </a:blip>
          <a:srcRect b="11437"/>
          <a:stretch/>
        </p:blipFill>
        <p:spPr>
          <a:xfrm>
            <a:off x="643467" y="1183550"/>
            <a:ext cx="10905066" cy="4490900"/>
          </a:xfrm>
          <a:prstGeom prst="rect">
            <a:avLst/>
          </a:prstGeom>
        </p:spPr>
      </p:pic>
    </p:spTree>
    <p:extLst>
      <p:ext uri="{BB962C8B-B14F-4D97-AF65-F5344CB8AC3E}">
        <p14:creationId xmlns:p14="http://schemas.microsoft.com/office/powerpoint/2010/main" val="3917891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tone wall&#10;&#10;Description automatically generated">
            <a:extLst>
              <a:ext uri="{FF2B5EF4-FFF2-40B4-BE49-F238E27FC236}">
                <a16:creationId xmlns:a16="http://schemas.microsoft.com/office/drawing/2014/main" id="{8AB5244B-8026-482F-8BB9-93ED2A1C01C2}"/>
              </a:ext>
            </a:extLst>
          </p:cNvPr>
          <p:cNvPicPr>
            <a:picLocks noChangeAspect="1"/>
          </p:cNvPicPr>
          <p:nvPr/>
        </p:nvPicPr>
        <p:blipFill rotWithShape="1">
          <a:blip r:embed="rId2">
            <a:extLst>
              <a:ext uri="{28A0092B-C50C-407E-A947-70E740481C1C}">
                <a14:useLocalDpi xmlns:a14="http://schemas.microsoft.com/office/drawing/2010/main" val="0"/>
              </a:ext>
            </a:extLst>
          </a:blip>
          <a:srcRect l="2432" t="9091" r="21144"/>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EE32D9E-A470-4F17-9048-69A3650BF05A}"/>
              </a:ext>
            </a:extLst>
          </p:cNvPr>
          <p:cNvSpPr>
            <a:spLocks noGrp="1"/>
          </p:cNvSpPr>
          <p:nvPr>
            <p:ph type="title"/>
          </p:nvPr>
        </p:nvSpPr>
        <p:spPr>
          <a:xfrm>
            <a:off x="371094" y="1161288"/>
            <a:ext cx="3438144" cy="1124712"/>
          </a:xfrm>
        </p:spPr>
        <p:txBody>
          <a:bodyPr anchor="b">
            <a:normAutofit/>
          </a:bodyPr>
          <a:lstStyle/>
          <a:p>
            <a:r>
              <a:rPr lang="en-IE" sz="2800"/>
              <a:t>Egyptian Funerary Practices</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2899376-3927-4464-8A5E-B37CBF96C2D1}"/>
              </a:ext>
            </a:extLst>
          </p:cNvPr>
          <p:cNvSpPr>
            <a:spLocks noGrp="1"/>
          </p:cNvSpPr>
          <p:nvPr>
            <p:ph idx="1"/>
          </p:nvPr>
        </p:nvSpPr>
        <p:spPr>
          <a:xfrm>
            <a:off x="371094" y="2718054"/>
            <a:ext cx="3438906" cy="3207258"/>
          </a:xfrm>
        </p:spPr>
        <p:txBody>
          <a:bodyPr anchor="t">
            <a:normAutofit/>
          </a:bodyPr>
          <a:lstStyle/>
          <a:p>
            <a:r>
              <a:rPr lang="en-IE" sz="1700"/>
              <a:t>In the inscriptions, the deceased asked the king for offerings, but in reality family members placed food and drinks in the tomb during the funeral and later at funerary feasts.</a:t>
            </a:r>
          </a:p>
          <a:p>
            <a:r>
              <a:rPr lang="en-IE" sz="1700"/>
              <a:t>According to Egyptian belief, each human being had a </a:t>
            </a:r>
            <a:r>
              <a:rPr lang="en-IE" sz="1700" i="1"/>
              <a:t>ka-soul</a:t>
            </a:r>
            <a:r>
              <a:rPr lang="en-IE" sz="1700"/>
              <a:t>, and a </a:t>
            </a:r>
            <a:r>
              <a:rPr lang="en-IE" sz="1700" i="1"/>
              <a:t>akh-soul</a:t>
            </a:r>
            <a:r>
              <a:rPr lang="en-IE" sz="1700"/>
              <a:t> and a </a:t>
            </a:r>
            <a:r>
              <a:rPr lang="en-IE" sz="1700" i="1"/>
              <a:t>ba-soul</a:t>
            </a:r>
            <a:r>
              <a:rPr lang="en-IE" sz="1700"/>
              <a:t>. These terms are difficult to translate exactly as there is no equivalent in English.</a:t>
            </a:r>
            <a:endParaRPr lang="en-IE" sz="1700" i="1"/>
          </a:p>
        </p:txBody>
      </p:sp>
    </p:spTree>
    <p:extLst>
      <p:ext uri="{BB962C8B-B14F-4D97-AF65-F5344CB8AC3E}">
        <p14:creationId xmlns:p14="http://schemas.microsoft.com/office/powerpoint/2010/main" val="137344968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33301-FCE7-46B7-A118-F9AAA198BBFD}"/>
              </a:ext>
            </a:extLst>
          </p:cNvPr>
          <p:cNvSpPr>
            <a:spLocks noGrp="1"/>
          </p:cNvSpPr>
          <p:nvPr>
            <p:ph type="title"/>
          </p:nvPr>
        </p:nvSpPr>
        <p:spPr>
          <a:xfrm>
            <a:off x="1112520" y="1283548"/>
            <a:ext cx="9966960" cy="3592432"/>
          </a:xfrm>
        </p:spPr>
        <p:txBody>
          <a:bodyPr vert="horz" lIns="91440" tIns="45720" rIns="91440" bIns="45720" rtlCol="0" anchor="ctr" anchorCtr="0">
            <a:normAutofit fontScale="90000"/>
          </a:bodyPr>
          <a:lstStyle/>
          <a:p>
            <a:pPr>
              <a:lnSpc>
                <a:spcPct val="80000"/>
              </a:lnSpc>
            </a:pPr>
            <a:r>
              <a:rPr lang="en-US" sz="8900" b="1" dirty="0">
                <a:blipFill dpi="0" rotWithShape="1">
                  <a:blip r:embed="rId2"/>
                  <a:srcRect/>
                  <a:tile tx="6350" ty="-127000" sx="65000" sy="64000" flip="none" algn="tl"/>
                </a:blipFill>
                <a:latin typeface="Britannic Bold" panose="020B0903060703020204" pitchFamily="34" charset="0"/>
              </a:rPr>
              <a:t>What are </a:t>
            </a:r>
            <a:r>
              <a:rPr lang="en-US" sz="8900" b="1" i="1" dirty="0">
                <a:blipFill dpi="0" rotWithShape="1">
                  <a:blip r:embed="rId2"/>
                  <a:srcRect/>
                  <a:tile tx="6350" ty="-127000" sx="65000" sy="64000" flip="none" algn="tl"/>
                </a:blipFill>
                <a:latin typeface="Britannic Bold" panose="020B0903060703020204" pitchFamily="34" charset="0"/>
              </a:rPr>
              <a:t>our</a:t>
            </a:r>
            <a:r>
              <a:rPr lang="en-US" sz="8900" b="1" dirty="0">
                <a:blipFill dpi="0" rotWithShape="1">
                  <a:blip r:embed="rId2"/>
                  <a:srcRect/>
                  <a:tile tx="6350" ty="-127000" sx="65000" sy="64000" flip="none" algn="tl"/>
                </a:blipFill>
                <a:latin typeface="Britannic Bold" panose="020B0903060703020204" pitchFamily="34" charset="0"/>
              </a:rPr>
              <a:t> funerary practices?</a:t>
            </a:r>
            <a:br>
              <a:rPr lang="en-US" sz="8900" b="1" dirty="0">
                <a:blipFill dpi="0" rotWithShape="1">
                  <a:blip r:embed="rId2"/>
                  <a:srcRect/>
                  <a:tile tx="6350" ty="-127000" sx="65000" sy="64000" flip="none" algn="tl"/>
                </a:blipFill>
                <a:latin typeface="Britannic Bold" panose="020B0903060703020204" pitchFamily="34" charset="0"/>
              </a:rPr>
            </a:br>
            <a:br>
              <a:rPr lang="en-US" sz="8900" b="1" dirty="0">
                <a:blipFill dpi="0" rotWithShape="1">
                  <a:blip r:embed="rId2"/>
                  <a:srcRect/>
                  <a:tile tx="6350" ty="-127000" sx="65000" sy="64000" flip="none" algn="tl"/>
                </a:blipFill>
                <a:latin typeface="Britannic Bold" panose="020B0903060703020204" pitchFamily="34" charset="0"/>
              </a:rPr>
            </a:br>
            <a:r>
              <a:rPr lang="en-US" sz="8900" b="1" dirty="0">
                <a:blipFill dpi="0" rotWithShape="1">
                  <a:blip r:embed="rId2"/>
                  <a:srcRect/>
                  <a:tile tx="6350" ty="-127000" sx="65000" sy="64000" flip="none" algn="tl"/>
                </a:blipFill>
                <a:latin typeface="Britannic Bold" panose="020B0903060703020204" pitchFamily="34" charset="0"/>
              </a:rPr>
              <a:t>What do we </a:t>
            </a:r>
            <a:r>
              <a:rPr lang="en-US" sz="8900" b="1" i="1" dirty="0">
                <a:blipFill dpi="0" rotWithShape="1">
                  <a:blip r:embed="rId2"/>
                  <a:srcRect/>
                  <a:tile tx="6350" ty="-127000" sx="65000" sy="64000" flip="none" algn="tl"/>
                </a:blipFill>
                <a:latin typeface="Britannic Bold" panose="020B0903060703020204" pitchFamily="34" charset="0"/>
              </a:rPr>
              <a:t>inscribe</a:t>
            </a:r>
            <a:r>
              <a:rPr lang="en-US" sz="8900" b="1" dirty="0">
                <a:blipFill dpi="0" rotWithShape="1">
                  <a:blip r:embed="rId2"/>
                  <a:srcRect/>
                  <a:tile tx="6350" ty="-127000" sx="65000" sy="64000" flip="none" algn="tl"/>
                </a:blipFill>
                <a:latin typeface="Britannic Bold" panose="020B0903060703020204" pitchFamily="34" charset="0"/>
              </a:rPr>
              <a:t> on our tombs?</a:t>
            </a:r>
          </a:p>
        </p:txBody>
      </p:sp>
    </p:spTree>
    <p:extLst>
      <p:ext uri="{BB962C8B-B14F-4D97-AF65-F5344CB8AC3E}">
        <p14:creationId xmlns:p14="http://schemas.microsoft.com/office/powerpoint/2010/main" val="3040446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8" name="Rectangle 40">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2D3D3F-75E5-4DDF-8D6E-2E36E82E0CF7}"/>
              </a:ext>
            </a:extLst>
          </p:cNvPr>
          <p:cNvSpPr>
            <a:spLocks noGrp="1"/>
          </p:cNvSpPr>
          <p:nvPr>
            <p:ph type="title"/>
          </p:nvPr>
        </p:nvSpPr>
        <p:spPr>
          <a:xfrm>
            <a:off x="838200" y="894027"/>
            <a:ext cx="3494362" cy="4782873"/>
          </a:xfrm>
        </p:spPr>
        <p:txBody>
          <a:bodyPr>
            <a:normAutofit/>
          </a:bodyPr>
          <a:lstStyle/>
          <a:p>
            <a:pPr algn="r"/>
            <a:r>
              <a:rPr lang="en-IE" dirty="0">
                <a:solidFill>
                  <a:schemeClr val="bg1"/>
                </a:solidFill>
                <a:latin typeface="Britannic Bold" panose="020B0903060703020204" pitchFamily="34" charset="0"/>
              </a:rPr>
              <a:t>Requesting an Offering</a:t>
            </a:r>
          </a:p>
        </p:txBody>
      </p:sp>
      <p:cxnSp>
        <p:nvCxnSpPr>
          <p:cNvPr id="45" name="Straight Connector 44">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6D29CD5-981E-455B-A4F2-7E82B5A1D73E}"/>
              </a:ext>
            </a:extLst>
          </p:cNvPr>
          <p:cNvSpPr>
            <a:spLocks noGrp="1"/>
          </p:cNvSpPr>
          <p:nvPr>
            <p:ph idx="1"/>
          </p:nvPr>
        </p:nvSpPr>
        <p:spPr>
          <a:xfrm>
            <a:off x="4976032" y="894027"/>
            <a:ext cx="6377768" cy="5963973"/>
          </a:xfrm>
        </p:spPr>
        <p:txBody>
          <a:bodyPr anchor="ctr">
            <a:normAutofit/>
          </a:bodyPr>
          <a:lstStyle/>
          <a:p>
            <a:r>
              <a:rPr lang="en-IE" sz="2200" dirty="0">
                <a:solidFill>
                  <a:schemeClr val="bg1"/>
                </a:solidFill>
              </a:rPr>
              <a:t>The ancient Egyptians are famous for their funerary culture.</a:t>
            </a:r>
          </a:p>
          <a:p>
            <a:r>
              <a:rPr lang="en-IE" sz="2200" dirty="0">
                <a:solidFill>
                  <a:schemeClr val="bg1"/>
                </a:solidFill>
              </a:rPr>
              <a:t>Inscriptions on stone slabs and tomb walls record the request of the dead for food in the afterlife.</a:t>
            </a:r>
          </a:p>
          <a:p>
            <a:r>
              <a:rPr lang="en-IE" sz="2200" dirty="0">
                <a:solidFill>
                  <a:schemeClr val="bg1"/>
                </a:solidFill>
              </a:rPr>
              <a:t>In fact, when you visit the gallery of an Egyptian Museum, you will notice that many hieroglyphic inscriptions being with the group of signs:</a:t>
            </a:r>
          </a:p>
          <a:p>
            <a:pPr marL="0" indent="0">
              <a:buNone/>
            </a:pPr>
            <a:endParaRPr lang="en-IE" sz="2200" dirty="0">
              <a:solidFill>
                <a:schemeClr val="bg1"/>
              </a:solidFill>
            </a:endParaRPr>
          </a:p>
          <a:p>
            <a:endParaRPr lang="en-IE" sz="2200" i="1" dirty="0">
              <a:solidFill>
                <a:schemeClr val="bg1"/>
              </a:solidFill>
            </a:endParaRPr>
          </a:p>
          <a:p>
            <a:r>
              <a:rPr lang="en-IE" sz="2200" i="1" dirty="0">
                <a:solidFill>
                  <a:schemeClr val="bg1"/>
                </a:solidFill>
              </a:rPr>
              <a:t>ḥtp dj njswt – (An offering which the king gives)</a:t>
            </a:r>
          </a:p>
          <a:p>
            <a:endParaRPr lang="en-IE" sz="2200" dirty="0">
              <a:solidFill>
                <a:schemeClr val="bg1"/>
              </a:solidFill>
            </a:endParaRPr>
          </a:p>
          <a:p>
            <a:r>
              <a:rPr lang="en-IE" sz="2200" dirty="0">
                <a:solidFill>
                  <a:schemeClr val="bg1"/>
                </a:solidFill>
              </a:rPr>
              <a:t>This phrase is then followed by the name of a god, e.g. Ptah-Sokar-Osiris (a god formed from Ptah, Sokar, &amp; Osiris – The Egyptians do like to confuse their gods!)</a:t>
            </a:r>
          </a:p>
          <a:p>
            <a:endParaRPr lang="en-IE" sz="2200" dirty="0">
              <a:solidFill>
                <a:schemeClr val="bg1"/>
              </a:solidFill>
            </a:endParaRPr>
          </a:p>
          <a:p>
            <a:endParaRPr lang="en-IE" sz="2200" dirty="0">
              <a:solidFill>
                <a:schemeClr val="bg1"/>
              </a:solidFill>
            </a:endParaRPr>
          </a:p>
        </p:txBody>
      </p:sp>
      <p:pic>
        <p:nvPicPr>
          <p:cNvPr id="7" name="Picture 6">
            <a:extLst>
              <a:ext uri="{FF2B5EF4-FFF2-40B4-BE49-F238E27FC236}">
                <a16:creationId xmlns:a16="http://schemas.microsoft.com/office/drawing/2014/main" id="{E5315051-0217-46B8-9E15-59F0C85E4BD5}"/>
              </a:ext>
            </a:extLst>
          </p:cNvPr>
          <p:cNvPicPr>
            <a:picLocks noChangeAspect="1"/>
          </p:cNvPicPr>
          <p:nvPr/>
        </p:nvPicPr>
        <p:blipFill>
          <a:blip r:embed="rId2"/>
          <a:stretch>
            <a:fillRect/>
          </a:stretch>
        </p:blipFill>
        <p:spPr>
          <a:xfrm>
            <a:off x="5187697" y="3200340"/>
            <a:ext cx="1533356" cy="797620"/>
          </a:xfrm>
          <a:prstGeom prst="rect">
            <a:avLst/>
          </a:prstGeom>
        </p:spPr>
      </p:pic>
    </p:spTree>
    <p:extLst>
      <p:ext uri="{BB962C8B-B14F-4D97-AF65-F5344CB8AC3E}">
        <p14:creationId xmlns:p14="http://schemas.microsoft.com/office/powerpoint/2010/main" val="346383150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2E7F7C5-1A0D-425E-8807-D7ADA4A2FD61}"/>
              </a:ext>
            </a:extLst>
          </p:cNvPr>
          <p:cNvSpPr/>
          <p:nvPr/>
        </p:nvSpPr>
        <p:spPr>
          <a:xfrm>
            <a:off x="495300" y="295275"/>
            <a:ext cx="11315700" cy="6210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E"/>
          </a:p>
        </p:txBody>
      </p:sp>
      <p:sp>
        <p:nvSpPr>
          <p:cNvPr id="3" name="Content Placeholder 2">
            <a:extLst>
              <a:ext uri="{FF2B5EF4-FFF2-40B4-BE49-F238E27FC236}">
                <a16:creationId xmlns:a16="http://schemas.microsoft.com/office/drawing/2014/main" id="{BE59D2FB-2B59-48C8-A8B1-3F7BC5B57141}"/>
              </a:ext>
            </a:extLst>
          </p:cNvPr>
          <p:cNvSpPr>
            <a:spLocks noGrp="1"/>
          </p:cNvSpPr>
          <p:nvPr>
            <p:ph idx="1"/>
          </p:nvPr>
        </p:nvSpPr>
        <p:spPr>
          <a:xfrm>
            <a:off x="838200" y="1114425"/>
            <a:ext cx="10515600" cy="5062538"/>
          </a:xfrm>
        </p:spPr>
        <p:txBody>
          <a:bodyPr/>
          <a:lstStyle/>
          <a:p>
            <a:r>
              <a:rPr lang="en-IE" sz="2800" dirty="0"/>
              <a:t>This phrase is then followed by the name of a god, e.g. </a:t>
            </a:r>
            <a:r>
              <a:rPr lang="en-IE" sz="2800" i="1" dirty="0"/>
              <a:t>Ptah-Sokar-Osiris</a:t>
            </a:r>
            <a:r>
              <a:rPr lang="en-IE" sz="2800" dirty="0"/>
              <a:t> (a god formed from Ptah, Sokar, &amp; Osiris – The Egyptians do like to confuse their gods!)</a:t>
            </a:r>
          </a:p>
          <a:p>
            <a:endParaRPr lang="en-IE" sz="2800" dirty="0"/>
          </a:p>
          <a:p>
            <a:r>
              <a:rPr lang="en-IE" dirty="0"/>
              <a:t>The        </a:t>
            </a:r>
            <a:r>
              <a:rPr lang="en-IE" i="1" dirty="0"/>
              <a:t>ḥtp</a:t>
            </a:r>
            <a:r>
              <a:rPr lang="en-IE" dirty="0"/>
              <a:t> (</a:t>
            </a:r>
            <a:r>
              <a:rPr lang="en-IE" i="1" dirty="0"/>
              <a:t>offering</a:t>
            </a:r>
            <a:r>
              <a:rPr lang="en-IE" dirty="0"/>
              <a:t>), a word sometimes also spelled         </a:t>
            </a:r>
            <a:r>
              <a:rPr lang="en-IE" i="1" dirty="0"/>
              <a:t>ḥtpt</a:t>
            </a:r>
            <a:r>
              <a:rPr lang="en-IE" dirty="0"/>
              <a:t> with an additional     , included drinks and food.</a:t>
            </a:r>
          </a:p>
          <a:p>
            <a:endParaRPr lang="en-IE" dirty="0"/>
          </a:p>
          <a:p>
            <a:r>
              <a:rPr lang="en-IE" dirty="0"/>
              <a:t>They were given       </a:t>
            </a:r>
            <a:r>
              <a:rPr lang="en-IE" i="1" dirty="0"/>
              <a:t>n kꜢ n</a:t>
            </a:r>
            <a:r>
              <a:rPr lang="en-IE" dirty="0"/>
              <a:t> (</a:t>
            </a:r>
            <a:r>
              <a:rPr lang="en-IE" i="1" dirty="0"/>
              <a:t>to the ka-soul of</a:t>
            </a:r>
            <a:r>
              <a:rPr lang="en-IE" dirty="0"/>
              <a:t>) the deceased who was declared        </a:t>
            </a:r>
            <a:r>
              <a:rPr lang="en-IE" i="1" dirty="0"/>
              <a:t>mꜢꜤ-</a:t>
            </a:r>
            <a:r>
              <a:rPr lang="en-IE" i="1" dirty="0" err="1"/>
              <a:t>ḫrw</a:t>
            </a:r>
            <a:r>
              <a:rPr lang="en-IE" dirty="0"/>
              <a:t>, literally </a:t>
            </a:r>
            <a:r>
              <a:rPr lang="en-IE" i="1" dirty="0"/>
              <a:t>true of voice</a:t>
            </a:r>
            <a:r>
              <a:rPr lang="en-IE" dirty="0"/>
              <a:t> – once he had passed a moral interrogation in the afterlife.</a:t>
            </a:r>
          </a:p>
        </p:txBody>
      </p:sp>
      <p:pic>
        <p:nvPicPr>
          <p:cNvPr id="5" name="Picture 4">
            <a:extLst>
              <a:ext uri="{FF2B5EF4-FFF2-40B4-BE49-F238E27FC236}">
                <a16:creationId xmlns:a16="http://schemas.microsoft.com/office/drawing/2014/main" id="{016B0644-0599-435E-8E35-350708205C0C}"/>
              </a:ext>
            </a:extLst>
          </p:cNvPr>
          <p:cNvPicPr>
            <a:picLocks noChangeAspect="1"/>
          </p:cNvPicPr>
          <p:nvPr/>
        </p:nvPicPr>
        <p:blipFill>
          <a:blip r:embed="rId2"/>
          <a:stretch>
            <a:fillRect/>
          </a:stretch>
        </p:blipFill>
        <p:spPr>
          <a:xfrm>
            <a:off x="1726883" y="2790825"/>
            <a:ext cx="546001" cy="532236"/>
          </a:xfrm>
          <a:prstGeom prst="rect">
            <a:avLst/>
          </a:prstGeom>
        </p:spPr>
      </p:pic>
      <p:pic>
        <p:nvPicPr>
          <p:cNvPr id="7" name="Picture 6">
            <a:extLst>
              <a:ext uri="{FF2B5EF4-FFF2-40B4-BE49-F238E27FC236}">
                <a16:creationId xmlns:a16="http://schemas.microsoft.com/office/drawing/2014/main" id="{4C4D9FEE-FE69-49AC-BEFA-3FDA0745962F}"/>
              </a:ext>
            </a:extLst>
          </p:cNvPr>
          <p:cNvPicPr>
            <a:picLocks noChangeAspect="1"/>
          </p:cNvPicPr>
          <p:nvPr/>
        </p:nvPicPr>
        <p:blipFill>
          <a:blip r:embed="rId3"/>
          <a:stretch>
            <a:fillRect/>
          </a:stretch>
        </p:blipFill>
        <p:spPr>
          <a:xfrm>
            <a:off x="8905240" y="2737221"/>
            <a:ext cx="582828" cy="605684"/>
          </a:xfrm>
          <a:prstGeom prst="rect">
            <a:avLst/>
          </a:prstGeom>
        </p:spPr>
      </p:pic>
      <p:pic>
        <p:nvPicPr>
          <p:cNvPr id="9" name="Picture 8">
            <a:extLst>
              <a:ext uri="{FF2B5EF4-FFF2-40B4-BE49-F238E27FC236}">
                <a16:creationId xmlns:a16="http://schemas.microsoft.com/office/drawing/2014/main" id="{7434DCB1-5BB7-4927-8DB2-1614BB72A1EC}"/>
              </a:ext>
            </a:extLst>
          </p:cNvPr>
          <p:cNvPicPr>
            <a:picLocks noChangeAspect="1"/>
          </p:cNvPicPr>
          <p:nvPr/>
        </p:nvPicPr>
        <p:blipFill>
          <a:blip r:embed="rId4"/>
          <a:stretch>
            <a:fillRect/>
          </a:stretch>
        </p:blipFill>
        <p:spPr>
          <a:xfrm>
            <a:off x="3034300" y="3323061"/>
            <a:ext cx="342900" cy="428625"/>
          </a:xfrm>
          <a:prstGeom prst="rect">
            <a:avLst/>
          </a:prstGeom>
        </p:spPr>
      </p:pic>
      <p:pic>
        <p:nvPicPr>
          <p:cNvPr id="11" name="Picture 10">
            <a:extLst>
              <a:ext uri="{FF2B5EF4-FFF2-40B4-BE49-F238E27FC236}">
                <a16:creationId xmlns:a16="http://schemas.microsoft.com/office/drawing/2014/main" id="{C2F48BF6-3B71-46C2-92F3-3C5CC2C862DA}"/>
              </a:ext>
            </a:extLst>
          </p:cNvPr>
          <p:cNvPicPr>
            <a:picLocks noChangeAspect="1"/>
          </p:cNvPicPr>
          <p:nvPr/>
        </p:nvPicPr>
        <p:blipFill>
          <a:blip r:embed="rId5"/>
          <a:stretch>
            <a:fillRect/>
          </a:stretch>
        </p:blipFill>
        <p:spPr>
          <a:xfrm>
            <a:off x="2538782" y="4708884"/>
            <a:ext cx="457346" cy="423882"/>
          </a:xfrm>
          <a:prstGeom prst="rect">
            <a:avLst/>
          </a:prstGeom>
        </p:spPr>
      </p:pic>
      <p:pic>
        <p:nvPicPr>
          <p:cNvPr id="13" name="Picture 12">
            <a:extLst>
              <a:ext uri="{FF2B5EF4-FFF2-40B4-BE49-F238E27FC236}">
                <a16:creationId xmlns:a16="http://schemas.microsoft.com/office/drawing/2014/main" id="{01BD3D48-337C-4D56-9D0A-EFEB04A06421}"/>
              </a:ext>
            </a:extLst>
          </p:cNvPr>
          <p:cNvPicPr>
            <a:picLocks noChangeAspect="1"/>
          </p:cNvPicPr>
          <p:nvPr/>
        </p:nvPicPr>
        <p:blipFill>
          <a:blip r:embed="rId6"/>
          <a:stretch>
            <a:fillRect/>
          </a:stretch>
        </p:blipFill>
        <p:spPr>
          <a:xfrm>
            <a:off x="3557442" y="4152899"/>
            <a:ext cx="503713" cy="555985"/>
          </a:xfrm>
          <a:prstGeom prst="rect">
            <a:avLst/>
          </a:prstGeom>
        </p:spPr>
      </p:pic>
    </p:spTree>
    <p:extLst>
      <p:ext uri="{BB962C8B-B14F-4D97-AF65-F5344CB8AC3E}">
        <p14:creationId xmlns:p14="http://schemas.microsoft.com/office/powerpoint/2010/main" val="576203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D57C0C-DC62-46E0-87BF-C47114D06EE1}"/>
              </a:ext>
            </a:extLst>
          </p:cNvPr>
          <p:cNvPicPr>
            <a:picLocks noChangeAspect="1"/>
          </p:cNvPicPr>
          <p:nvPr/>
        </p:nvPicPr>
        <p:blipFill>
          <a:blip r:embed="rId2"/>
          <a:stretch>
            <a:fillRect/>
          </a:stretch>
        </p:blipFill>
        <p:spPr>
          <a:xfrm>
            <a:off x="-19051" y="0"/>
            <a:ext cx="12211051" cy="6858000"/>
          </a:xfrm>
          <a:prstGeom prst="rect">
            <a:avLst/>
          </a:prstGeom>
        </p:spPr>
      </p:pic>
    </p:spTree>
    <p:extLst>
      <p:ext uri="{BB962C8B-B14F-4D97-AF65-F5344CB8AC3E}">
        <p14:creationId xmlns:p14="http://schemas.microsoft.com/office/powerpoint/2010/main" val="2970727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C5F33E-7D8A-4BED-94F3-7E6347D27286}"/>
              </a:ext>
            </a:extLst>
          </p:cNvPr>
          <p:cNvPicPr>
            <a:picLocks noChangeAspect="1"/>
          </p:cNvPicPr>
          <p:nvPr/>
        </p:nvPicPr>
        <p:blipFill>
          <a:blip r:embed="rId2"/>
          <a:stretch>
            <a:fillRect/>
          </a:stretch>
        </p:blipFill>
        <p:spPr>
          <a:xfrm>
            <a:off x="-1" y="0"/>
            <a:ext cx="11939451" cy="5029200"/>
          </a:xfrm>
          <a:prstGeom prst="rect">
            <a:avLst/>
          </a:prstGeom>
        </p:spPr>
      </p:pic>
    </p:spTree>
    <p:extLst>
      <p:ext uri="{BB962C8B-B14F-4D97-AF65-F5344CB8AC3E}">
        <p14:creationId xmlns:p14="http://schemas.microsoft.com/office/powerpoint/2010/main" val="3575174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2E29FC2F614C4F8CCA38E47616219B" ma:contentTypeVersion="12" ma:contentTypeDescription="Create a new document." ma:contentTypeScope="" ma:versionID="7e8c4a8158518dba2d7a6500d95ead40">
  <xsd:schema xmlns:xsd="http://www.w3.org/2001/XMLSchema" xmlns:xs="http://www.w3.org/2001/XMLSchema" xmlns:p="http://schemas.microsoft.com/office/2006/metadata/properties" xmlns:ns3="e994e2ca-6e66-4cfb-89b9-1548a5955a3d" xmlns:ns4="cb5eaccf-a245-42c2-b35a-2f5906cd0fb6" targetNamespace="http://schemas.microsoft.com/office/2006/metadata/properties" ma:root="true" ma:fieldsID="b3cc59587c02b18d41d429292277933c" ns3:_="" ns4:_="">
    <xsd:import namespace="e994e2ca-6e66-4cfb-89b9-1548a5955a3d"/>
    <xsd:import namespace="cb5eaccf-a245-42c2-b35a-2f5906cd0fb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94e2ca-6e66-4cfb-89b9-1548a5955a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5eaccf-a245-42c2-b35a-2f5906cd0fb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5DC3E8-9A6A-4714-9859-4187D2C19E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94e2ca-6e66-4cfb-89b9-1548a5955a3d"/>
    <ds:schemaRef ds:uri="cb5eaccf-a245-42c2-b35a-2f5906cd0f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C8F7C0-F1AF-4A55-A80E-24E71C70336F}">
  <ds:schemaRefs>
    <ds:schemaRef ds:uri="http://schemas.microsoft.com/sharepoint/v3/contenttype/forms"/>
  </ds:schemaRefs>
</ds:datastoreItem>
</file>

<file path=customXml/itemProps3.xml><?xml version="1.0" encoding="utf-8"?>
<ds:datastoreItem xmlns:ds="http://schemas.openxmlformats.org/officeDocument/2006/customXml" ds:itemID="{0BA5E481-FD59-4B03-8B34-1E8DAEE9A3FF}">
  <ds:schemaRefs>
    <ds:schemaRef ds:uri="http://schemas.microsoft.com/office/2006/documentManagement/types"/>
    <ds:schemaRef ds:uri="e994e2ca-6e66-4cfb-89b9-1548a5955a3d"/>
    <ds:schemaRef ds:uri="http://schemas.openxmlformats.org/package/2006/metadata/core-properties"/>
    <ds:schemaRef ds:uri="http://purl.org/dc/elements/1.1/"/>
    <ds:schemaRef ds:uri="http://schemas.microsoft.com/office/infopath/2007/PartnerControls"/>
    <ds:schemaRef ds:uri="http://purl.org/dc/terms/"/>
    <ds:schemaRef ds:uri="cb5eaccf-a245-42c2-b35a-2f5906cd0fb6"/>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32</TotalTime>
  <Words>762</Words>
  <Application>Microsoft Office PowerPoint</Application>
  <PresentationFormat>Widescreen</PresentationFormat>
  <Paragraphs>82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Britannic Bold</vt:lpstr>
      <vt:lpstr>Calibri</vt:lpstr>
      <vt:lpstr>Calibri Light</vt:lpstr>
      <vt:lpstr>Office Theme</vt:lpstr>
      <vt:lpstr>Middle Egyptian</vt:lpstr>
      <vt:lpstr>Learning Intentions: Today we will learn to…</vt:lpstr>
      <vt:lpstr>PowerPoint Presentation</vt:lpstr>
      <vt:lpstr>Egyptian Funerary Practices</vt:lpstr>
      <vt:lpstr>What are our funerary practices?  What do we inscribe on our tombs?</vt:lpstr>
      <vt:lpstr>Requesting an Offering</vt:lpstr>
      <vt:lpstr>PowerPoint Presentation</vt:lpstr>
      <vt:lpstr>PowerPoint Presentation</vt:lpstr>
      <vt:lpstr>PowerPoint Presentation</vt:lpstr>
      <vt:lpstr>PowerPoint Presentation</vt:lpstr>
      <vt:lpstr>PowerPoint Presentation</vt:lpstr>
      <vt:lpstr>PowerPoint Presentation</vt:lpstr>
      <vt:lpstr>The Stela of Sobekemhab</vt:lpstr>
      <vt:lpstr>PowerPoint Presentation</vt:lpstr>
      <vt:lpstr>PowerPoint Presentation</vt:lpstr>
      <vt:lpstr>PowerPoint Presentation</vt:lpstr>
      <vt:lpstr>PowerPoint Presentation</vt:lpstr>
      <vt:lpstr>PowerPoint Presentation</vt:lpstr>
      <vt:lpstr>PowerPoint Presentation</vt:lpstr>
      <vt:lpstr>Write Your Own Funeral Inscription: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Egyptian</dc:title>
  <dc:creator>Seamus O'Sullivan</dc:creator>
  <cp:lastModifiedBy>Seamus O'Sullivan</cp:lastModifiedBy>
  <cp:revision>6</cp:revision>
  <dcterms:created xsi:type="dcterms:W3CDTF">2020-10-01T22:47:35Z</dcterms:created>
  <dcterms:modified xsi:type="dcterms:W3CDTF">2021-02-05T14:45:48Z</dcterms:modified>
</cp:coreProperties>
</file>