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36"/>
  </p:notesMasterIdLst>
  <p:sldIdLst>
    <p:sldId id="256" r:id="rId5"/>
    <p:sldId id="262" r:id="rId6"/>
    <p:sldId id="289" r:id="rId7"/>
    <p:sldId id="290" r:id="rId8"/>
    <p:sldId id="291" r:id="rId9"/>
    <p:sldId id="266" r:id="rId10"/>
    <p:sldId id="267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FF8DFCD-B056-4FB3-9D28-B0362D90F857}">
          <p14:sldIdLst>
            <p14:sldId id="256"/>
            <p14:sldId id="262"/>
            <p14:sldId id="289"/>
            <p14:sldId id="290"/>
            <p14:sldId id="291"/>
            <p14:sldId id="266"/>
          </p14:sldIdLst>
        </p14:section>
        <p14:section name="Scoping" id="{BD7A6986-6CC6-4154-8992-4BE47DB870B8}">
          <p14:sldIdLst>
            <p14:sldId id="267"/>
            <p14:sldId id="263"/>
            <p14:sldId id="264"/>
            <p14:sldId id="265"/>
            <p14:sldId id="268"/>
          </p14:sldIdLst>
        </p14:section>
        <p14:section name="Framing" id="{80E6D137-0B6A-4C68-A456-18B1736003ED}">
          <p14:sldIdLst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  <p14:section name="Refining" id="{E4B1D13B-2B07-4BD5-AB30-2127BFEA76C9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396C3-650A-438C-B27C-7F887927851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A48FB9D-F041-4F8D-858D-7CB8B87571D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 dirty="0"/>
            <a:t>Discuss the Myths from the above list – or Explore new Myths.</a:t>
          </a:r>
          <a:endParaRPr lang="en-US" dirty="0"/>
        </a:p>
      </dgm:t>
    </dgm:pt>
    <dgm:pt modelId="{F5F7349C-5D84-41C8-9C93-6C2DE777F92F}" type="parTrans" cxnId="{8C6E9084-7F04-4247-A779-D34842AF6480}">
      <dgm:prSet/>
      <dgm:spPr/>
      <dgm:t>
        <a:bodyPr/>
        <a:lstStyle/>
        <a:p>
          <a:endParaRPr lang="en-US"/>
        </a:p>
      </dgm:t>
    </dgm:pt>
    <dgm:pt modelId="{934BD9DF-A087-4FBA-A06A-D5D86156A16B}" type="sibTrans" cxnId="{8C6E9084-7F04-4247-A779-D34842AF6480}">
      <dgm:prSet/>
      <dgm:spPr/>
      <dgm:t>
        <a:bodyPr/>
        <a:lstStyle/>
        <a:p>
          <a:endParaRPr lang="en-US"/>
        </a:p>
      </dgm:t>
    </dgm:pt>
    <dgm:pt modelId="{EAB8ED8C-C872-4D32-A6EE-4B090BA4196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 dirty="0"/>
            <a:t>Which Myths interest you? Can you explain what interests you about them?</a:t>
          </a:r>
          <a:endParaRPr lang="en-US" dirty="0"/>
        </a:p>
      </dgm:t>
    </dgm:pt>
    <dgm:pt modelId="{7EACAC4C-0173-4A1C-AAA6-26B52C133420}" type="parTrans" cxnId="{A146B018-2F96-4A36-BB50-B745965E96D1}">
      <dgm:prSet/>
      <dgm:spPr/>
      <dgm:t>
        <a:bodyPr/>
        <a:lstStyle/>
        <a:p>
          <a:endParaRPr lang="en-US"/>
        </a:p>
      </dgm:t>
    </dgm:pt>
    <dgm:pt modelId="{1B3434C5-330F-41A0-A334-5C1CCDABE6F7}" type="sibTrans" cxnId="{A146B018-2F96-4A36-BB50-B745965E96D1}">
      <dgm:prSet/>
      <dgm:spPr/>
      <dgm:t>
        <a:bodyPr/>
        <a:lstStyle/>
        <a:p>
          <a:endParaRPr lang="en-US"/>
        </a:p>
      </dgm:t>
    </dgm:pt>
    <dgm:pt modelId="{A990665B-D002-48B2-8755-B44188AEEBF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 dirty="0"/>
            <a:t>Can you think of possible project ideas from these Myths?</a:t>
          </a:r>
          <a:endParaRPr lang="en-US" dirty="0"/>
        </a:p>
      </dgm:t>
    </dgm:pt>
    <dgm:pt modelId="{450E0D8F-DB2E-4A62-9B98-EAE3C2317B81}" type="parTrans" cxnId="{544A35E9-CD5F-482A-AD71-295AA535E64A}">
      <dgm:prSet/>
      <dgm:spPr/>
      <dgm:t>
        <a:bodyPr/>
        <a:lstStyle/>
        <a:p>
          <a:endParaRPr lang="en-US"/>
        </a:p>
      </dgm:t>
    </dgm:pt>
    <dgm:pt modelId="{2AD73C5B-947E-48B6-A485-92B1290C657B}" type="sibTrans" cxnId="{544A35E9-CD5F-482A-AD71-295AA535E64A}">
      <dgm:prSet/>
      <dgm:spPr/>
      <dgm:t>
        <a:bodyPr/>
        <a:lstStyle/>
        <a:p>
          <a:endParaRPr lang="en-US"/>
        </a:p>
      </dgm:t>
    </dgm:pt>
    <dgm:pt modelId="{840991A0-4EF4-44C0-B27A-5CB535E7482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Do you want to explore this Myth on your own or in a group?</a:t>
          </a:r>
        </a:p>
      </dgm:t>
    </dgm:pt>
    <dgm:pt modelId="{F916CF38-38E4-445A-BBF6-91C41C48C57C}" type="parTrans" cxnId="{3D72660B-7418-4BC5-A10F-22D78D0FF57C}">
      <dgm:prSet/>
      <dgm:spPr/>
      <dgm:t>
        <a:bodyPr/>
        <a:lstStyle/>
        <a:p>
          <a:endParaRPr lang="en-IE"/>
        </a:p>
      </dgm:t>
    </dgm:pt>
    <dgm:pt modelId="{B37F5ACD-2A34-424E-BA03-67936E536052}" type="sibTrans" cxnId="{3D72660B-7418-4BC5-A10F-22D78D0FF57C}">
      <dgm:prSet/>
      <dgm:spPr/>
      <dgm:t>
        <a:bodyPr/>
        <a:lstStyle/>
        <a:p>
          <a:endParaRPr lang="en-IE"/>
        </a:p>
      </dgm:t>
    </dgm:pt>
    <dgm:pt modelId="{6D76BC52-2F38-4E6F-ADE0-C8D45152DBA3}" type="pres">
      <dgm:prSet presAssocID="{295396C3-650A-438C-B27C-7F8879278515}" presName="root" presStyleCnt="0">
        <dgm:presLayoutVars>
          <dgm:dir/>
          <dgm:resizeHandles val="exact"/>
        </dgm:presLayoutVars>
      </dgm:prSet>
      <dgm:spPr/>
    </dgm:pt>
    <dgm:pt modelId="{E0200E56-0121-4A93-8B98-A1143105C64B}" type="pres">
      <dgm:prSet presAssocID="{EA48FB9D-F041-4F8D-858D-7CB8B87571DD}" presName="compNode" presStyleCnt="0"/>
      <dgm:spPr/>
    </dgm:pt>
    <dgm:pt modelId="{C76276B6-C051-4258-BA14-4FBD787DA27F}" type="pres">
      <dgm:prSet presAssocID="{EA48FB9D-F041-4F8D-858D-7CB8B87571DD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E94AE98-C50F-4EBC-AF79-3EFF66B20898}" type="pres">
      <dgm:prSet presAssocID="{EA48FB9D-F041-4F8D-858D-7CB8B87571D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552DEDD9-6410-451D-A349-AE4285F393B0}" type="pres">
      <dgm:prSet presAssocID="{EA48FB9D-F041-4F8D-858D-7CB8B87571DD}" presName="spaceRect" presStyleCnt="0"/>
      <dgm:spPr/>
    </dgm:pt>
    <dgm:pt modelId="{88193550-C06B-43F1-A13B-A45BFF72380B}" type="pres">
      <dgm:prSet presAssocID="{EA48FB9D-F041-4F8D-858D-7CB8B87571DD}" presName="textRect" presStyleLbl="revTx" presStyleIdx="0" presStyleCnt="4">
        <dgm:presLayoutVars>
          <dgm:chMax val="1"/>
          <dgm:chPref val="1"/>
        </dgm:presLayoutVars>
      </dgm:prSet>
      <dgm:spPr/>
    </dgm:pt>
    <dgm:pt modelId="{B528D1DA-5D1E-4CDD-AEE9-7C76D050519E}" type="pres">
      <dgm:prSet presAssocID="{934BD9DF-A087-4FBA-A06A-D5D86156A16B}" presName="sibTrans" presStyleCnt="0"/>
      <dgm:spPr/>
    </dgm:pt>
    <dgm:pt modelId="{6E6DCA83-BB74-4B59-9787-0839E661EEE4}" type="pres">
      <dgm:prSet presAssocID="{EAB8ED8C-C872-4D32-A6EE-4B090BA4196F}" presName="compNode" presStyleCnt="0"/>
      <dgm:spPr/>
    </dgm:pt>
    <dgm:pt modelId="{D6232800-0B18-4D1F-81FA-5470B2C7FD17}" type="pres">
      <dgm:prSet presAssocID="{EAB8ED8C-C872-4D32-A6EE-4B090BA4196F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FC78C02-2A9D-4B5E-AB40-01F6620D9B9C}" type="pres">
      <dgm:prSet presAssocID="{EAB8ED8C-C872-4D32-A6EE-4B090BA4196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07B40483-94D5-4B4D-B9CA-1C36D408C823}" type="pres">
      <dgm:prSet presAssocID="{EAB8ED8C-C872-4D32-A6EE-4B090BA4196F}" presName="spaceRect" presStyleCnt="0"/>
      <dgm:spPr/>
    </dgm:pt>
    <dgm:pt modelId="{8A6A7D31-BEC4-44D8-8788-E03021EB2411}" type="pres">
      <dgm:prSet presAssocID="{EAB8ED8C-C872-4D32-A6EE-4B090BA4196F}" presName="textRect" presStyleLbl="revTx" presStyleIdx="1" presStyleCnt="4">
        <dgm:presLayoutVars>
          <dgm:chMax val="1"/>
          <dgm:chPref val="1"/>
        </dgm:presLayoutVars>
      </dgm:prSet>
      <dgm:spPr/>
    </dgm:pt>
    <dgm:pt modelId="{E7C33FD8-276C-4694-BAE2-81C0A8092078}" type="pres">
      <dgm:prSet presAssocID="{1B3434C5-330F-41A0-A334-5C1CCDABE6F7}" presName="sibTrans" presStyleCnt="0"/>
      <dgm:spPr/>
    </dgm:pt>
    <dgm:pt modelId="{E517D19D-D7F5-4EE1-969B-C971AC805349}" type="pres">
      <dgm:prSet presAssocID="{A990665B-D002-48B2-8755-B44188AEEBFB}" presName="compNode" presStyleCnt="0"/>
      <dgm:spPr/>
    </dgm:pt>
    <dgm:pt modelId="{481624D1-DEAB-43AE-B0C8-19A9B3744CED}" type="pres">
      <dgm:prSet presAssocID="{A990665B-D002-48B2-8755-B44188AEEBFB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78481C5-55B3-49CB-9C3D-08F8539EA3A4}" type="pres">
      <dgm:prSet presAssocID="{A990665B-D002-48B2-8755-B44188AEEBF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C64640B4-E023-4627-8314-BBBC34314075}" type="pres">
      <dgm:prSet presAssocID="{A990665B-D002-48B2-8755-B44188AEEBFB}" presName="spaceRect" presStyleCnt="0"/>
      <dgm:spPr/>
    </dgm:pt>
    <dgm:pt modelId="{4D34AD2B-8DB7-4D5C-85B0-0D9FCB1939A9}" type="pres">
      <dgm:prSet presAssocID="{A990665B-D002-48B2-8755-B44188AEEBFB}" presName="textRect" presStyleLbl="revTx" presStyleIdx="2" presStyleCnt="4">
        <dgm:presLayoutVars>
          <dgm:chMax val="1"/>
          <dgm:chPref val="1"/>
        </dgm:presLayoutVars>
      </dgm:prSet>
      <dgm:spPr/>
    </dgm:pt>
    <dgm:pt modelId="{95E716C0-C80F-4939-BF25-1223AB430FEB}" type="pres">
      <dgm:prSet presAssocID="{2AD73C5B-947E-48B6-A485-92B1290C657B}" presName="sibTrans" presStyleCnt="0"/>
      <dgm:spPr/>
    </dgm:pt>
    <dgm:pt modelId="{6FDEAD19-F2B1-4026-B7EE-E99D81E0B40A}" type="pres">
      <dgm:prSet presAssocID="{840991A0-4EF4-44C0-B27A-5CB535E74824}" presName="compNode" presStyleCnt="0"/>
      <dgm:spPr/>
    </dgm:pt>
    <dgm:pt modelId="{1C1CD3C6-172C-4E23-8F83-908F039F7A34}" type="pres">
      <dgm:prSet presAssocID="{840991A0-4EF4-44C0-B27A-5CB535E74824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13F2C245-0DA9-4202-8345-BA3C14D004BC}" type="pres">
      <dgm:prSet presAssocID="{840991A0-4EF4-44C0-B27A-5CB535E7482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E90D15DA-D12E-4616-A281-7A9A8841C747}" type="pres">
      <dgm:prSet presAssocID="{840991A0-4EF4-44C0-B27A-5CB535E74824}" presName="spaceRect" presStyleCnt="0"/>
      <dgm:spPr/>
    </dgm:pt>
    <dgm:pt modelId="{BAE8AC3F-8435-47D1-A6DA-7F00501796F4}" type="pres">
      <dgm:prSet presAssocID="{840991A0-4EF4-44C0-B27A-5CB535E7482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D293001-8BB6-44F9-BC09-B10BAEBEE4CA}" type="presOf" srcId="{295396C3-650A-438C-B27C-7F8879278515}" destId="{6D76BC52-2F38-4E6F-ADE0-C8D45152DBA3}" srcOrd="0" destOrd="0" presId="urn:microsoft.com/office/officeart/2018/5/layout/IconLeafLabelList"/>
    <dgm:cxn modelId="{3D72660B-7418-4BC5-A10F-22D78D0FF57C}" srcId="{295396C3-650A-438C-B27C-7F8879278515}" destId="{840991A0-4EF4-44C0-B27A-5CB535E74824}" srcOrd="3" destOrd="0" parTransId="{F916CF38-38E4-445A-BBF6-91C41C48C57C}" sibTransId="{B37F5ACD-2A34-424E-BA03-67936E536052}"/>
    <dgm:cxn modelId="{A146B018-2F96-4A36-BB50-B745965E96D1}" srcId="{295396C3-650A-438C-B27C-7F8879278515}" destId="{EAB8ED8C-C872-4D32-A6EE-4B090BA4196F}" srcOrd="1" destOrd="0" parTransId="{7EACAC4C-0173-4A1C-AAA6-26B52C133420}" sibTransId="{1B3434C5-330F-41A0-A334-5C1CCDABE6F7}"/>
    <dgm:cxn modelId="{80B46523-6550-4CCC-9C38-A63E5294CCD4}" type="presOf" srcId="{EA48FB9D-F041-4F8D-858D-7CB8B87571DD}" destId="{88193550-C06B-43F1-A13B-A45BFF72380B}" srcOrd="0" destOrd="0" presId="urn:microsoft.com/office/officeart/2018/5/layout/IconLeafLabelList"/>
    <dgm:cxn modelId="{8C6E9084-7F04-4247-A779-D34842AF6480}" srcId="{295396C3-650A-438C-B27C-7F8879278515}" destId="{EA48FB9D-F041-4F8D-858D-7CB8B87571DD}" srcOrd="0" destOrd="0" parTransId="{F5F7349C-5D84-41C8-9C93-6C2DE777F92F}" sibTransId="{934BD9DF-A087-4FBA-A06A-D5D86156A16B}"/>
    <dgm:cxn modelId="{B34F4893-0C90-4A98-AD74-A75DE1E3C199}" type="presOf" srcId="{A990665B-D002-48B2-8755-B44188AEEBFB}" destId="{4D34AD2B-8DB7-4D5C-85B0-0D9FCB1939A9}" srcOrd="0" destOrd="0" presId="urn:microsoft.com/office/officeart/2018/5/layout/IconLeafLabelList"/>
    <dgm:cxn modelId="{544A35E9-CD5F-482A-AD71-295AA535E64A}" srcId="{295396C3-650A-438C-B27C-7F8879278515}" destId="{A990665B-D002-48B2-8755-B44188AEEBFB}" srcOrd="2" destOrd="0" parTransId="{450E0D8F-DB2E-4A62-9B98-EAE3C2317B81}" sibTransId="{2AD73C5B-947E-48B6-A485-92B1290C657B}"/>
    <dgm:cxn modelId="{978D3FEB-C906-4E8C-B560-F4E1F4BE62D7}" type="presOf" srcId="{EAB8ED8C-C872-4D32-A6EE-4B090BA4196F}" destId="{8A6A7D31-BEC4-44D8-8788-E03021EB2411}" srcOrd="0" destOrd="0" presId="urn:microsoft.com/office/officeart/2018/5/layout/IconLeafLabelList"/>
    <dgm:cxn modelId="{4B1906EF-4A6C-443B-9FA8-65B48FCFA6CA}" type="presOf" srcId="{840991A0-4EF4-44C0-B27A-5CB535E74824}" destId="{BAE8AC3F-8435-47D1-A6DA-7F00501796F4}" srcOrd="0" destOrd="0" presId="urn:microsoft.com/office/officeart/2018/5/layout/IconLeafLabelList"/>
    <dgm:cxn modelId="{70B32FDA-27E8-4850-8B8B-B1A674DE9DE4}" type="presParOf" srcId="{6D76BC52-2F38-4E6F-ADE0-C8D45152DBA3}" destId="{E0200E56-0121-4A93-8B98-A1143105C64B}" srcOrd="0" destOrd="0" presId="urn:microsoft.com/office/officeart/2018/5/layout/IconLeafLabelList"/>
    <dgm:cxn modelId="{728521DC-453D-47D1-8309-ED32EC5209EB}" type="presParOf" srcId="{E0200E56-0121-4A93-8B98-A1143105C64B}" destId="{C76276B6-C051-4258-BA14-4FBD787DA27F}" srcOrd="0" destOrd="0" presId="urn:microsoft.com/office/officeart/2018/5/layout/IconLeafLabelList"/>
    <dgm:cxn modelId="{76AE15CF-E20F-4232-8C9A-30C57D419E9B}" type="presParOf" srcId="{E0200E56-0121-4A93-8B98-A1143105C64B}" destId="{AE94AE98-C50F-4EBC-AF79-3EFF66B20898}" srcOrd="1" destOrd="0" presId="urn:microsoft.com/office/officeart/2018/5/layout/IconLeafLabelList"/>
    <dgm:cxn modelId="{171FB8B7-87AC-44F9-AA16-5119B386BE61}" type="presParOf" srcId="{E0200E56-0121-4A93-8B98-A1143105C64B}" destId="{552DEDD9-6410-451D-A349-AE4285F393B0}" srcOrd="2" destOrd="0" presId="urn:microsoft.com/office/officeart/2018/5/layout/IconLeafLabelList"/>
    <dgm:cxn modelId="{4897F2F6-AD5C-4791-8593-DDEA7B3591DB}" type="presParOf" srcId="{E0200E56-0121-4A93-8B98-A1143105C64B}" destId="{88193550-C06B-43F1-A13B-A45BFF72380B}" srcOrd="3" destOrd="0" presId="urn:microsoft.com/office/officeart/2018/5/layout/IconLeafLabelList"/>
    <dgm:cxn modelId="{C9CF4FB9-6D40-4F58-A37F-430311F4481E}" type="presParOf" srcId="{6D76BC52-2F38-4E6F-ADE0-C8D45152DBA3}" destId="{B528D1DA-5D1E-4CDD-AEE9-7C76D050519E}" srcOrd="1" destOrd="0" presId="urn:microsoft.com/office/officeart/2018/5/layout/IconLeafLabelList"/>
    <dgm:cxn modelId="{4709EEBD-5088-4338-ABD3-9AC479B1E34E}" type="presParOf" srcId="{6D76BC52-2F38-4E6F-ADE0-C8D45152DBA3}" destId="{6E6DCA83-BB74-4B59-9787-0839E661EEE4}" srcOrd="2" destOrd="0" presId="urn:microsoft.com/office/officeart/2018/5/layout/IconLeafLabelList"/>
    <dgm:cxn modelId="{200F823B-14E5-44DA-87FA-DCEDF642E29E}" type="presParOf" srcId="{6E6DCA83-BB74-4B59-9787-0839E661EEE4}" destId="{D6232800-0B18-4D1F-81FA-5470B2C7FD17}" srcOrd="0" destOrd="0" presId="urn:microsoft.com/office/officeart/2018/5/layout/IconLeafLabelList"/>
    <dgm:cxn modelId="{84A05D68-88F5-4048-8803-B3AE07750525}" type="presParOf" srcId="{6E6DCA83-BB74-4B59-9787-0839E661EEE4}" destId="{AFC78C02-2A9D-4B5E-AB40-01F6620D9B9C}" srcOrd="1" destOrd="0" presId="urn:microsoft.com/office/officeart/2018/5/layout/IconLeafLabelList"/>
    <dgm:cxn modelId="{8CD82518-5527-423B-9100-66058005F1B8}" type="presParOf" srcId="{6E6DCA83-BB74-4B59-9787-0839E661EEE4}" destId="{07B40483-94D5-4B4D-B9CA-1C36D408C823}" srcOrd="2" destOrd="0" presId="urn:microsoft.com/office/officeart/2018/5/layout/IconLeafLabelList"/>
    <dgm:cxn modelId="{F70CC92C-F721-4948-A704-1168A4A719D2}" type="presParOf" srcId="{6E6DCA83-BB74-4B59-9787-0839E661EEE4}" destId="{8A6A7D31-BEC4-44D8-8788-E03021EB2411}" srcOrd="3" destOrd="0" presId="urn:microsoft.com/office/officeart/2018/5/layout/IconLeafLabelList"/>
    <dgm:cxn modelId="{40C47730-DCAA-4661-BC30-659DF1DBD104}" type="presParOf" srcId="{6D76BC52-2F38-4E6F-ADE0-C8D45152DBA3}" destId="{E7C33FD8-276C-4694-BAE2-81C0A8092078}" srcOrd="3" destOrd="0" presId="urn:microsoft.com/office/officeart/2018/5/layout/IconLeafLabelList"/>
    <dgm:cxn modelId="{38E9A083-06AB-48BC-8C6D-09804C60694F}" type="presParOf" srcId="{6D76BC52-2F38-4E6F-ADE0-C8D45152DBA3}" destId="{E517D19D-D7F5-4EE1-969B-C971AC805349}" srcOrd="4" destOrd="0" presId="urn:microsoft.com/office/officeart/2018/5/layout/IconLeafLabelList"/>
    <dgm:cxn modelId="{AE6739C8-A01B-4291-9317-B3192B636D90}" type="presParOf" srcId="{E517D19D-D7F5-4EE1-969B-C971AC805349}" destId="{481624D1-DEAB-43AE-B0C8-19A9B3744CED}" srcOrd="0" destOrd="0" presId="urn:microsoft.com/office/officeart/2018/5/layout/IconLeafLabelList"/>
    <dgm:cxn modelId="{1D53EA8C-E138-4110-BA79-C5FE7170E1BB}" type="presParOf" srcId="{E517D19D-D7F5-4EE1-969B-C971AC805349}" destId="{D78481C5-55B3-49CB-9C3D-08F8539EA3A4}" srcOrd="1" destOrd="0" presId="urn:microsoft.com/office/officeart/2018/5/layout/IconLeafLabelList"/>
    <dgm:cxn modelId="{105FE9FB-4E3A-499B-AFA2-963D9CBB1197}" type="presParOf" srcId="{E517D19D-D7F5-4EE1-969B-C971AC805349}" destId="{C64640B4-E023-4627-8314-BBBC34314075}" srcOrd="2" destOrd="0" presId="urn:microsoft.com/office/officeart/2018/5/layout/IconLeafLabelList"/>
    <dgm:cxn modelId="{A5EFF822-ECC9-47A2-9C3D-C53E71CEC45C}" type="presParOf" srcId="{E517D19D-D7F5-4EE1-969B-C971AC805349}" destId="{4D34AD2B-8DB7-4D5C-85B0-0D9FCB1939A9}" srcOrd="3" destOrd="0" presId="urn:microsoft.com/office/officeart/2018/5/layout/IconLeafLabelList"/>
    <dgm:cxn modelId="{A2ADA46F-AB33-4896-8DBE-3098D3E020E4}" type="presParOf" srcId="{6D76BC52-2F38-4E6F-ADE0-C8D45152DBA3}" destId="{95E716C0-C80F-4939-BF25-1223AB430FEB}" srcOrd="5" destOrd="0" presId="urn:microsoft.com/office/officeart/2018/5/layout/IconLeafLabelList"/>
    <dgm:cxn modelId="{1614A7E1-9FC3-4330-A15C-377F57F65653}" type="presParOf" srcId="{6D76BC52-2F38-4E6F-ADE0-C8D45152DBA3}" destId="{6FDEAD19-F2B1-4026-B7EE-E99D81E0B40A}" srcOrd="6" destOrd="0" presId="urn:microsoft.com/office/officeart/2018/5/layout/IconLeafLabelList"/>
    <dgm:cxn modelId="{2F716E27-F24B-4257-B8B0-6D2DBD0A4B31}" type="presParOf" srcId="{6FDEAD19-F2B1-4026-B7EE-E99D81E0B40A}" destId="{1C1CD3C6-172C-4E23-8F83-908F039F7A34}" srcOrd="0" destOrd="0" presId="urn:microsoft.com/office/officeart/2018/5/layout/IconLeafLabelList"/>
    <dgm:cxn modelId="{83016551-B807-486A-962E-954B8D463A26}" type="presParOf" srcId="{6FDEAD19-F2B1-4026-B7EE-E99D81E0B40A}" destId="{13F2C245-0DA9-4202-8345-BA3C14D004BC}" srcOrd="1" destOrd="0" presId="urn:microsoft.com/office/officeart/2018/5/layout/IconLeafLabelList"/>
    <dgm:cxn modelId="{72B40A58-2113-4E5C-B659-6B3B77E51739}" type="presParOf" srcId="{6FDEAD19-F2B1-4026-B7EE-E99D81E0B40A}" destId="{E90D15DA-D12E-4616-A281-7A9A8841C747}" srcOrd="2" destOrd="0" presId="urn:microsoft.com/office/officeart/2018/5/layout/IconLeafLabelList"/>
    <dgm:cxn modelId="{A4AC3807-A44B-4F6C-8C2C-5A13F70E4090}" type="presParOf" srcId="{6FDEAD19-F2B1-4026-B7EE-E99D81E0B40A}" destId="{BAE8AC3F-8435-47D1-A6DA-7F00501796F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047140-5F56-47F5-88BE-70E4B433800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C43DAC0-DE1F-4931-90A8-F9FE7C33781D}">
      <dgm:prSet/>
      <dgm:spPr/>
      <dgm:t>
        <a:bodyPr/>
        <a:lstStyle/>
        <a:p>
          <a:r>
            <a:rPr lang="en-IE" dirty="0"/>
            <a:t>The display demonstrates  a  good/well-developed/highly developed  sense  of  </a:t>
          </a:r>
          <a:r>
            <a:rPr lang="en-IE" b="1" dirty="0"/>
            <a:t>awareness  of  both  the  purpose and key features of mythical storytelling</a:t>
          </a:r>
          <a:r>
            <a:rPr lang="en-IE" dirty="0"/>
            <a:t>.</a:t>
          </a:r>
          <a:endParaRPr lang="en-US" dirty="0"/>
        </a:p>
      </dgm:t>
    </dgm:pt>
    <dgm:pt modelId="{6DD69020-5492-450C-83EE-C76262B41857}" type="parTrans" cxnId="{101E7580-A47A-4F29-87A2-0C2B330AF3AE}">
      <dgm:prSet/>
      <dgm:spPr/>
      <dgm:t>
        <a:bodyPr/>
        <a:lstStyle/>
        <a:p>
          <a:endParaRPr lang="en-US"/>
        </a:p>
      </dgm:t>
    </dgm:pt>
    <dgm:pt modelId="{BC4A2BC6-DC10-465F-9C2B-05903C081368}" type="sibTrans" cxnId="{101E7580-A47A-4F29-87A2-0C2B330AF3AE}">
      <dgm:prSet/>
      <dgm:spPr/>
      <dgm:t>
        <a:bodyPr/>
        <a:lstStyle/>
        <a:p>
          <a:endParaRPr lang="en-US"/>
        </a:p>
      </dgm:t>
    </dgm:pt>
    <dgm:pt modelId="{591FC64A-C08B-49C7-B20A-2F806761EB56}">
      <dgm:prSet/>
      <dgm:spPr/>
      <dgm:t>
        <a:bodyPr/>
        <a:lstStyle/>
        <a:p>
          <a:r>
            <a:rPr lang="en-IE" dirty="0"/>
            <a:t>The display uses </a:t>
          </a:r>
          <a:r>
            <a:rPr lang="en-IE" b="1" dirty="0"/>
            <a:t>storytelling conventions and techniques </a:t>
          </a:r>
          <a:r>
            <a:rPr lang="en-IE" dirty="0"/>
            <a:t>to a good/well-developed/highly developed standard.</a:t>
          </a:r>
          <a:endParaRPr lang="en-US" dirty="0"/>
        </a:p>
      </dgm:t>
    </dgm:pt>
    <dgm:pt modelId="{9BA27E13-115F-48AD-BACB-0CDC5F16A81B}" type="parTrans" cxnId="{8C6EB846-11D3-463E-AB42-54D3D12E78EF}">
      <dgm:prSet/>
      <dgm:spPr/>
      <dgm:t>
        <a:bodyPr/>
        <a:lstStyle/>
        <a:p>
          <a:endParaRPr lang="en-US"/>
        </a:p>
      </dgm:t>
    </dgm:pt>
    <dgm:pt modelId="{DC358322-4C41-41B6-B92D-33A6D0D7D7FD}" type="sibTrans" cxnId="{8C6EB846-11D3-463E-AB42-54D3D12E78EF}">
      <dgm:prSet/>
      <dgm:spPr/>
      <dgm:t>
        <a:bodyPr/>
        <a:lstStyle/>
        <a:p>
          <a:endParaRPr lang="en-US"/>
        </a:p>
      </dgm:t>
    </dgm:pt>
    <dgm:pt modelId="{898CC042-F8E3-4DB1-90B6-BB67C0CC57BC}">
      <dgm:prSet/>
      <dgm:spPr/>
      <dgm:t>
        <a:bodyPr/>
        <a:lstStyle/>
        <a:p>
          <a:r>
            <a:rPr lang="en-IE" dirty="0"/>
            <a:t>The overall shape and structure of the display is </a:t>
          </a:r>
          <a:r>
            <a:rPr lang="en-IE" b="1" dirty="0"/>
            <a:t>appropriate</a:t>
          </a:r>
          <a:r>
            <a:rPr lang="en-IE" dirty="0"/>
            <a:t> in terms of its </a:t>
          </a:r>
          <a:r>
            <a:rPr lang="en-IE" b="1" dirty="0"/>
            <a:t>originality</a:t>
          </a:r>
          <a:r>
            <a:rPr lang="en-IE" dirty="0"/>
            <a:t>, </a:t>
          </a:r>
          <a:r>
            <a:rPr lang="en-IE" b="1" dirty="0"/>
            <a:t>creativity</a:t>
          </a:r>
          <a:r>
            <a:rPr lang="en-IE" dirty="0"/>
            <a:t> and </a:t>
          </a:r>
          <a:r>
            <a:rPr lang="en-IE" b="1" dirty="0"/>
            <a:t>coherence</a:t>
          </a:r>
          <a:r>
            <a:rPr lang="en-IE" dirty="0"/>
            <a:t>.</a:t>
          </a:r>
          <a:endParaRPr lang="en-US" dirty="0"/>
        </a:p>
      </dgm:t>
    </dgm:pt>
    <dgm:pt modelId="{76FD1392-683A-4804-9FD8-C44F90067432}" type="parTrans" cxnId="{3AFFA659-696C-40F1-BD77-BB1391EC1357}">
      <dgm:prSet/>
      <dgm:spPr/>
      <dgm:t>
        <a:bodyPr/>
        <a:lstStyle/>
        <a:p>
          <a:endParaRPr lang="en-US"/>
        </a:p>
      </dgm:t>
    </dgm:pt>
    <dgm:pt modelId="{5616FB30-A8F3-4BF1-8AE7-F28D0EB0A973}" type="sibTrans" cxnId="{3AFFA659-696C-40F1-BD77-BB1391EC1357}">
      <dgm:prSet/>
      <dgm:spPr/>
      <dgm:t>
        <a:bodyPr/>
        <a:lstStyle/>
        <a:p>
          <a:endParaRPr lang="en-US"/>
        </a:p>
      </dgm:t>
    </dgm:pt>
    <dgm:pt modelId="{1FDA9CB3-5F05-431E-ACD4-CA0126ED2175}" type="pres">
      <dgm:prSet presAssocID="{EB047140-5F56-47F5-88BE-70E4B4338005}" presName="root" presStyleCnt="0">
        <dgm:presLayoutVars>
          <dgm:dir/>
          <dgm:resizeHandles val="exact"/>
        </dgm:presLayoutVars>
      </dgm:prSet>
      <dgm:spPr/>
    </dgm:pt>
    <dgm:pt modelId="{8B2C0CC3-31C1-4057-9326-331D872B4E0B}" type="pres">
      <dgm:prSet presAssocID="{9C43DAC0-DE1F-4931-90A8-F9FE7C33781D}" presName="compNode" presStyleCnt="0"/>
      <dgm:spPr/>
    </dgm:pt>
    <dgm:pt modelId="{540FF9BE-7C41-444A-8668-74AA8EF491F1}" type="pres">
      <dgm:prSet presAssocID="{9C43DAC0-DE1F-4931-90A8-F9FE7C33781D}" presName="bgRect" presStyleLbl="bgShp" presStyleIdx="0" presStyleCnt="3"/>
      <dgm:spPr/>
    </dgm:pt>
    <dgm:pt modelId="{5C93A530-1E7F-446A-BD1F-7FEAD659C2B3}" type="pres">
      <dgm:prSet presAssocID="{9C43DAC0-DE1F-4931-90A8-F9FE7C33781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5AC198E2-5B1B-4DB0-9FBD-AC4AA2DC330B}" type="pres">
      <dgm:prSet presAssocID="{9C43DAC0-DE1F-4931-90A8-F9FE7C33781D}" presName="spaceRect" presStyleCnt="0"/>
      <dgm:spPr/>
    </dgm:pt>
    <dgm:pt modelId="{24A0A758-6A7C-4C8E-8C69-0DBFB01577FB}" type="pres">
      <dgm:prSet presAssocID="{9C43DAC0-DE1F-4931-90A8-F9FE7C33781D}" presName="parTx" presStyleLbl="revTx" presStyleIdx="0" presStyleCnt="3">
        <dgm:presLayoutVars>
          <dgm:chMax val="0"/>
          <dgm:chPref val="0"/>
        </dgm:presLayoutVars>
      </dgm:prSet>
      <dgm:spPr/>
    </dgm:pt>
    <dgm:pt modelId="{D0C51E8B-6E74-41A9-8FDB-E1EA8274809D}" type="pres">
      <dgm:prSet presAssocID="{BC4A2BC6-DC10-465F-9C2B-05903C081368}" presName="sibTrans" presStyleCnt="0"/>
      <dgm:spPr/>
    </dgm:pt>
    <dgm:pt modelId="{DA0A2198-D3F0-4EA6-8054-21166C0AC01F}" type="pres">
      <dgm:prSet presAssocID="{591FC64A-C08B-49C7-B20A-2F806761EB56}" presName="compNode" presStyleCnt="0"/>
      <dgm:spPr/>
    </dgm:pt>
    <dgm:pt modelId="{42B38F6A-AF3A-47CA-869B-DD7967A5E666}" type="pres">
      <dgm:prSet presAssocID="{591FC64A-C08B-49C7-B20A-2F806761EB56}" presName="bgRect" presStyleLbl="bgShp" presStyleIdx="1" presStyleCnt="3"/>
      <dgm:spPr/>
    </dgm:pt>
    <dgm:pt modelId="{F1CA0FD7-0E11-4959-B3BE-B7E70169EE3E}" type="pres">
      <dgm:prSet presAssocID="{591FC64A-C08B-49C7-B20A-2F806761EB5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reel"/>
        </a:ext>
      </dgm:extLst>
    </dgm:pt>
    <dgm:pt modelId="{D17169C4-3BAA-412D-BE77-ADF90506E8F5}" type="pres">
      <dgm:prSet presAssocID="{591FC64A-C08B-49C7-B20A-2F806761EB56}" presName="spaceRect" presStyleCnt="0"/>
      <dgm:spPr/>
    </dgm:pt>
    <dgm:pt modelId="{CC3E8839-4189-4662-B72D-1BC1F085994B}" type="pres">
      <dgm:prSet presAssocID="{591FC64A-C08B-49C7-B20A-2F806761EB56}" presName="parTx" presStyleLbl="revTx" presStyleIdx="1" presStyleCnt="3">
        <dgm:presLayoutVars>
          <dgm:chMax val="0"/>
          <dgm:chPref val="0"/>
        </dgm:presLayoutVars>
      </dgm:prSet>
      <dgm:spPr/>
    </dgm:pt>
    <dgm:pt modelId="{16D080C9-3733-43CF-BFD4-B53D00B9EEAA}" type="pres">
      <dgm:prSet presAssocID="{DC358322-4C41-41B6-B92D-33A6D0D7D7FD}" presName="sibTrans" presStyleCnt="0"/>
      <dgm:spPr/>
    </dgm:pt>
    <dgm:pt modelId="{B2C046A0-AE2D-41FB-BB66-836A71E3158D}" type="pres">
      <dgm:prSet presAssocID="{898CC042-F8E3-4DB1-90B6-BB67C0CC57BC}" presName="compNode" presStyleCnt="0"/>
      <dgm:spPr/>
    </dgm:pt>
    <dgm:pt modelId="{C8C1403F-16D0-4CFA-8105-CDDCE16E8B16}" type="pres">
      <dgm:prSet presAssocID="{898CC042-F8E3-4DB1-90B6-BB67C0CC57BC}" presName="bgRect" presStyleLbl="bgShp" presStyleIdx="2" presStyleCnt="3"/>
      <dgm:spPr/>
    </dgm:pt>
    <dgm:pt modelId="{3B7CE709-5FD6-4837-AFDB-5A5CBC579499}" type="pres">
      <dgm:prSet presAssocID="{898CC042-F8E3-4DB1-90B6-BB67C0CC57B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EFE273F2-867C-465A-82DA-D5D8BCD24E63}" type="pres">
      <dgm:prSet presAssocID="{898CC042-F8E3-4DB1-90B6-BB67C0CC57BC}" presName="spaceRect" presStyleCnt="0"/>
      <dgm:spPr/>
    </dgm:pt>
    <dgm:pt modelId="{358CCF4C-7792-47FE-95EC-CF67423E9E4E}" type="pres">
      <dgm:prSet presAssocID="{898CC042-F8E3-4DB1-90B6-BB67C0CC57B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5110514-6BC6-459C-B693-C02D941ECFB2}" type="presOf" srcId="{9C43DAC0-DE1F-4931-90A8-F9FE7C33781D}" destId="{24A0A758-6A7C-4C8E-8C69-0DBFB01577FB}" srcOrd="0" destOrd="0" presId="urn:microsoft.com/office/officeart/2018/2/layout/IconVerticalSolidList"/>
    <dgm:cxn modelId="{2A1B7466-C8C5-4F6F-872A-D8A00F8D2D3C}" type="presOf" srcId="{898CC042-F8E3-4DB1-90B6-BB67C0CC57BC}" destId="{358CCF4C-7792-47FE-95EC-CF67423E9E4E}" srcOrd="0" destOrd="0" presId="urn:microsoft.com/office/officeart/2018/2/layout/IconVerticalSolidList"/>
    <dgm:cxn modelId="{8C6EB846-11D3-463E-AB42-54D3D12E78EF}" srcId="{EB047140-5F56-47F5-88BE-70E4B4338005}" destId="{591FC64A-C08B-49C7-B20A-2F806761EB56}" srcOrd="1" destOrd="0" parTransId="{9BA27E13-115F-48AD-BACB-0CDC5F16A81B}" sibTransId="{DC358322-4C41-41B6-B92D-33A6D0D7D7FD}"/>
    <dgm:cxn modelId="{3AFFA659-696C-40F1-BD77-BB1391EC1357}" srcId="{EB047140-5F56-47F5-88BE-70E4B4338005}" destId="{898CC042-F8E3-4DB1-90B6-BB67C0CC57BC}" srcOrd="2" destOrd="0" parTransId="{76FD1392-683A-4804-9FD8-C44F90067432}" sibTransId="{5616FB30-A8F3-4BF1-8AE7-F28D0EB0A973}"/>
    <dgm:cxn modelId="{101E7580-A47A-4F29-87A2-0C2B330AF3AE}" srcId="{EB047140-5F56-47F5-88BE-70E4B4338005}" destId="{9C43DAC0-DE1F-4931-90A8-F9FE7C33781D}" srcOrd="0" destOrd="0" parTransId="{6DD69020-5492-450C-83EE-C76262B41857}" sibTransId="{BC4A2BC6-DC10-465F-9C2B-05903C081368}"/>
    <dgm:cxn modelId="{A894C3CC-A6E4-4E93-8FFA-E84F16804396}" type="presOf" srcId="{591FC64A-C08B-49C7-B20A-2F806761EB56}" destId="{CC3E8839-4189-4662-B72D-1BC1F085994B}" srcOrd="0" destOrd="0" presId="urn:microsoft.com/office/officeart/2018/2/layout/IconVerticalSolidList"/>
    <dgm:cxn modelId="{0523B5EF-F7B3-45D9-BF73-E52ABDCDC59F}" type="presOf" srcId="{EB047140-5F56-47F5-88BE-70E4B4338005}" destId="{1FDA9CB3-5F05-431E-ACD4-CA0126ED2175}" srcOrd="0" destOrd="0" presId="urn:microsoft.com/office/officeart/2018/2/layout/IconVerticalSolidList"/>
    <dgm:cxn modelId="{D19FB979-84D2-4C4A-BC19-4AB46558CCEC}" type="presParOf" srcId="{1FDA9CB3-5F05-431E-ACD4-CA0126ED2175}" destId="{8B2C0CC3-31C1-4057-9326-331D872B4E0B}" srcOrd="0" destOrd="0" presId="urn:microsoft.com/office/officeart/2018/2/layout/IconVerticalSolidList"/>
    <dgm:cxn modelId="{6B4E8A36-1B9D-4173-A8FF-E45259128E6C}" type="presParOf" srcId="{8B2C0CC3-31C1-4057-9326-331D872B4E0B}" destId="{540FF9BE-7C41-444A-8668-74AA8EF491F1}" srcOrd="0" destOrd="0" presId="urn:microsoft.com/office/officeart/2018/2/layout/IconVerticalSolidList"/>
    <dgm:cxn modelId="{B497E351-1DF7-4FF9-AE9E-CBD7AE48A672}" type="presParOf" srcId="{8B2C0CC3-31C1-4057-9326-331D872B4E0B}" destId="{5C93A530-1E7F-446A-BD1F-7FEAD659C2B3}" srcOrd="1" destOrd="0" presId="urn:microsoft.com/office/officeart/2018/2/layout/IconVerticalSolidList"/>
    <dgm:cxn modelId="{0C00129F-A178-4147-80EF-73F3A882C5E9}" type="presParOf" srcId="{8B2C0CC3-31C1-4057-9326-331D872B4E0B}" destId="{5AC198E2-5B1B-4DB0-9FBD-AC4AA2DC330B}" srcOrd="2" destOrd="0" presId="urn:microsoft.com/office/officeart/2018/2/layout/IconVerticalSolidList"/>
    <dgm:cxn modelId="{A3B21D5B-A780-46C4-BDA7-E1726BB1588F}" type="presParOf" srcId="{8B2C0CC3-31C1-4057-9326-331D872B4E0B}" destId="{24A0A758-6A7C-4C8E-8C69-0DBFB01577FB}" srcOrd="3" destOrd="0" presId="urn:microsoft.com/office/officeart/2018/2/layout/IconVerticalSolidList"/>
    <dgm:cxn modelId="{62EBB6AB-B485-4D16-BF5F-5768E267147D}" type="presParOf" srcId="{1FDA9CB3-5F05-431E-ACD4-CA0126ED2175}" destId="{D0C51E8B-6E74-41A9-8FDB-E1EA8274809D}" srcOrd="1" destOrd="0" presId="urn:microsoft.com/office/officeart/2018/2/layout/IconVerticalSolidList"/>
    <dgm:cxn modelId="{43C7D082-DAC2-41D6-AF23-82DBE420E15A}" type="presParOf" srcId="{1FDA9CB3-5F05-431E-ACD4-CA0126ED2175}" destId="{DA0A2198-D3F0-4EA6-8054-21166C0AC01F}" srcOrd="2" destOrd="0" presId="urn:microsoft.com/office/officeart/2018/2/layout/IconVerticalSolidList"/>
    <dgm:cxn modelId="{B489BC66-99D7-4D83-8E0A-F1E44EAB4B11}" type="presParOf" srcId="{DA0A2198-D3F0-4EA6-8054-21166C0AC01F}" destId="{42B38F6A-AF3A-47CA-869B-DD7967A5E666}" srcOrd="0" destOrd="0" presId="urn:microsoft.com/office/officeart/2018/2/layout/IconVerticalSolidList"/>
    <dgm:cxn modelId="{1C5A5C1F-5D6C-47B2-A4D5-2FAB09BBA25C}" type="presParOf" srcId="{DA0A2198-D3F0-4EA6-8054-21166C0AC01F}" destId="{F1CA0FD7-0E11-4959-B3BE-B7E70169EE3E}" srcOrd="1" destOrd="0" presId="urn:microsoft.com/office/officeart/2018/2/layout/IconVerticalSolidList"/>
    <dgm:cxn modelId="{5F8AE905-AAD3-4097-A626-20A0FD51E42C}" type="presParOf" srcId="{DA0A2198-D3F0-4EA6-8054-21166C0AC01F}" destId="{D17169C4-3BAA-412D-BE77-ADF90506E8F5}" srcOrd="2" destOrd="0" presId="urn:microsoft.com/office/officeart/2018/2/layout/IconVerticalSolidList"/>
    <dgm:cxn modelId="{EFDEB2E1-9F97-40FE-88C3-04426D3151DE}" type="presParOf" srcId="{DA0A2198-D3F0-4EA6-8054-21166C0AC01F}" destId="{CC3E8839-4189-4662-B72D-1BC1F085994B}" srcOrd="3" destOrd="0" presId="urn:microsoft.com/office/officeart/2018/2/layout/IconVerticalSolidList"/>
    <dgm:cxn modelId="{9F1AF416-0971-4C5B-8F96-97EA34772D9E}" type="presParOf" srcId="{1FDA9CB3-5F05-431E-ACD4-CA0126ED2175}" destId="{16D080C9-3733-43CF-BFD4-B53D00B9EEAA}" srcOrd="3" destOrd="0" presId="urn:microsoft.com/office/officeart/2018/2/layout/IconVerticalSolidList"/>
    <dgm:cxn modelId="{70FAD8D2-93DD-4EC8-B4D8-3D2BBC0CC782}" type="presParOf" srcId="{1FDA9CB3-5F05-431E-ACD4-CA0126ED2175}" destId="{B2C046A0-AE2D-41FB-BB66-836A71E3158D}" srcOrd="4" destOrd="0" presId="urn:microsoft.com/office/officeart/2018/2/layout/IconVerticalSolidList"/>
    <dgm:cxn modelId="{1F6D8B9F-9605-44C4-9ACC-343085B4FBCE}" type="presParOf" srcId="{B2C046A0-AE2D-41FB-BB66-836A71E3158D}" destId="{C8C1403F-16D0-4CFA-8105-CDDCE16E8B16}" srcOrd="0" destOrd="0" presId="urn:microsoft.com/office/officeart/2018/2/layout/IconVerticalSolidList"/>
    <dgm:cxn modelId="{EAB00F4C-7760-4368-9186-32BBE3846DC2}" type="presParOf" srcId="{B2C046A0-AE2D-41FB-BB66-836A71E3158D}" destId="{3B7CE709-5FD6-4837-AFDB-5A5CBC579499}" srcOrd="1" destOrd="0" presId="urn:microsoft.com/office/officeart/2018/2/layout/IconVerticalSolidList"/>
    <dgm:cxn modelId="{6E61E830-3D9D-4060-A383-4133AC170FD7}" type="presParOf" srcId="{B2C046A0-AE2D-41FB-BB66-836A71E3158D}" destId="{EFE273F2-867C-465A-82DA-D5D8BCD24E63}" srcOrd="2" destOrd="0" presId="urn:microsoft.com/office/officeart/2018/2/layout/IconVerticalSolidList"/>
    <dgm:cxn modelId="{729CBE06-860B-4F69-AF11-041D069397BD}" type="presParOf" srcId="{B2C046A0-AE2D-41FB-BB66-836A71E3158D}" destId="{358CCF4C-7792-47FE-95EC-CF67423E9E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276B6-C051-4258-BA14-4FBD787DA27F}">
      <dsp:nvSpPr>
        <dsp:cNvPr id="0" name=""/>
        <dsp:cNvSpPr/>
      </dsp:nvSpPr>
      <dsp:spPr>
        <a:xfrm>
          <a:off x="1039545" y="78391"/>
          <a:ext cx="1267046" cy="12670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4AE98-C50F-4EBC-AF79-3EFF66B20898}">
      <dsp:nvSpPr>
        <dsp:cNvPr id="0" name=""/>
        <dsp:cNvSpPr/>
      </dsp:nvSpPr>
      <dsp:spPr>
        <a:xfrm>
          <a:off x="1309572" y="348417"/>
          <a:ext cx="726993" cy="726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93550-C06B-43F1-A13B-A45BFF72380B}">
      <dsp:nvSpPr>
        <dsp:cNvPr id="0" name=""/>
        <dsp:cNvSpPr/>
      </dsp:nvSpPr>
      <dsp:spPr>
        <a:xfrm>
          <a:off x="634506" y="1740091"/>
          <a:ext cx="20771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100" kern="1200" dirty="0"/>
            <a:t>Discuss the Myths from the above list – or Explore new Myths.</a:t>
          </a:r>
          <a:endParaRPr lang="en-US" sz="1100" kern="1200" dirty="0"/>
        </a:p>
      </dsp:txBody>
      <dsp:txXfrm>
        <a:off x="634506" y="1740091"/>
        <a:ext cx="2077125" cy="720000"/>
      </dsp:txXfrm>
    </dsp:sp>
    <dsp:sp modelId="{D6232800-0B18-4D1F-81FA-5470B2C7FD17}">
      <dsp:nvSpPr>
        <dsp:cNvPr id="0" name=""/>
        <dsp:cNvSpPr/>
      </dsp:nvSpPr>
      <dsp:spPr>
        <a:xfrm>
          <a:off x="3480167" y="78391"/>
          <a:ext cx="1267046" cy="12670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78C02-2A9D-4B5E-AB40-01F6620D9B9C}">
      <dsp:nvSpPr>
        <dsp:cNvPr id="0" name=""/>
        <dsp:cNvSpPr/>
      </dsp:nvSpPr>
      <dsp:spPr>
        <a:xfrm>
          <a:off x="3750194" y="348417"/>
          <a:ext cx="726993" cy="726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A7D31-BEC4-44D8-8788-E03021EB2411}">
      <dsp:nvSpPr>
        <dsp:cNvPr id="0" name=""/>
        <dsp:cNvSpPr/>
      </dsp:nvSpPr>
      <dsp:spPr>
        <a:xfrm>
          <a:off x="3075128" y="1740091"/>
          <a:ext cx="20771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100" kern="1200" dirty="0"/>
            <a:t>Which Myths interest you? Can you explain what interests you about them?</a:t>
          </a:r>
          <a:endParaRPr lang="en-US" sz="1100" kern="1200" dirty="0"/>
        </a:p>
      </dsp:txBody>
      <dsp:txXfrm>
        <a:off x="3075128" y="1740091"/>
        <a:ext cx="2077125" cy="720000"/>
      </dsp:txXfrm>
    </dsp:sp>
    <dsp:sp modelId="{481624D1-DEAB-43AE-B0C8-19A9B3744CED}">
      <dsp:nvSpPr>
        <dsp:cNvPr id="0" name=""/>
        <dsp:cNvSpPr/>
      </dsp:nvSpPr>
      <dsp:spPr>
        <a:xfrm>
          <a:off x="5920789" y="78391"/>
          <a:ext cx="1267046" cy="12670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481C5-55B3-49CB-9C3D-08F8539EA3A4}">
      <dsp:nvSpPr>
        <dsp:cNvPr id="0" name=""/>
        <dsp:cNvSpPr/>
      </dsp:nvSpPr>
      <dsp:spPr>
        <a:xfrm>
          <a:off x="6190816" y="348417"/>
          <a:ext cx="726993" cy="7269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4AD2B-8DB7-4D5C-85B0-0D9FCB1939A9}">
      <dsp:nvSpPr>
        <dsp:cNvPr id="0" name=""/>
        <dsp:cNvSpPr/>
      </dsp:nvSpPr>
      <dsp:spPr>
        <a:xfrm>
          <a:off x="5515750" y="1740091"/>
          <a:ext cx="20771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100" kern="1200" dirty="0"/>
            <a:t>Can you think of possible project ideas from these Myths?</a:t>
          </a:r>
          <a:endParaRPr lang="en-US" sz="1100" kern="1200" dirty="0"/>
        </a:p>
      </dsp:txBody>
      <dsp:txXfrm>
        <a:off x="5515750" y="1740091"/>
        <a:ext cx="2077125" cy="720000"/>
      </dsp:txXfrm>
    </dsp:sp>
    <dsp:sp modelId="{1C1CD3C6-172C-4E23-8F83-908F039F7A34}">
      <dsp:nvSpPr>
        <dsp:cNvPr id="0" name=""/>
        <dsp:cNvSpPr/>
      </dsp:nvSpPr>
      <dsp:spPr>
        <a:xfrm>
          <a:off x="8361411" y="78391"/>
          <a:ext cx="1267046" cy="12670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2C245-0DA9-4202-8345-BA3C14D004BC}">
      <dsp:nvSpPr>
        <dsp:cNvPr id="0" name=""/>
        <dsp:cNvSpPr/>
      </dsp:nvSpPr>
      <dsp:spPr>
        <a:xfrm>
          <a:off x="8631438" y="348417"/>
          <a:ext cx="726993" cy="7269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8AC3F-8435-47D1-A6DA-7F00501796F4}">
      <dsp:nvSpPr>
        <dsp:cNvPr id="0" name=""/>
        <dsp:cNvSpPr/>
      </dsp:nvSpPr>
      <dsp:spPr>
        <a:xfrm>
          <a:off x="7956372" y="1740091"/>
          <a:ext cx="20771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Do you want to explore this Myth on your own or in a group?</a:t>
          </a:r>
        </a:p>
      </dsp:txBody>
      <dsp:txXfrm>
        <a:off x="7956372" y="1740091"/>
        <a:ext cx="207712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FF9BE-7C41-444A-8668-74AA8EF491F1}">
      <dsp:nvSpPr>
        <dsp:cNvPr id="0" name=""/>
        <dsp:cNvSpPr/>
      </dsp:nvSpPr>
      <dsp:spPr>
        <a:xfrm>
          <a:off x="0" y="651"/>
          <a:ext cx="5980170" cy="15244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3A530-1E7F-446A-BD1F-7FEAD659C2B3}">
      <dsp:nvSpPr>
        <dsp:cNvPr id="0" name=""/>
        <dsp:cNvSpPr/>
      </dsp:nvSpPr>
      <dsp:spPr>
        <a:xfrm>
          <a:off x="461160" y="343663"/>
          <a:ext cx="838474" cy="8384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0A758-6A7C-4C8E-8C69-0DBFB01577FB}">
      <dsp:nvSpPr>
        <dsp:cNvPr id="0" name=""/>
        <dsp:cNvSpPr/>
      </dsp:nvSpPr>
      <dsp:spPr>
        <a:xfrm>
          <a:off x="1760796" y="651"/>
          <a:ext cx="4219373" cy="152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43" tIns="161343" rIns="161343" bIns="16134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The display demonstrates  a  good/well-developed/highly developed  sense  of  </a:t>
          </a:r>
          <a:r>
            <a:rPr lang="en-IE" sz="1700" b="1" kern="1200" dirty="0"/>
            <a:t>awareness  of  both  the  purpose and key features of mythical storytelling</a:t>
          </a:r>
          <a:r>
            <a:rPr lang="en-IE" sz="1700" kern="1200" dirty="0"/>
            <a:t>.</a:t>
          </a:r>
          <a:endParaRPr lang="en-US" sz="1700" kern="1200" dirty="0"/>
        </a:p>
      </dsp:txBody>
      <dsp:txXfrm>
        <a:off x="1760796" y="651"/>
        <a:ext cx="4219373" cy="1524499"/>
      </dsp:txXfrm>
    </dsp:sp>
    <dsp:sp modelId="{42B38F6A-AF3A-47CA-869B-DD7967A5E666}">
      <dsp:nvSpPr>
        <dsp:cNvPr id="0" name=""/>
        <dsp:cNvSpPr/>
      </dsp:nvSpPr>
      <dsp:spPr>
        <a:xfrm>
          <a:off x="0" y="1906275"/>
          <a:ext cx="5980170" cy="15244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A0FD7-0E11-4959-B3BE-B7E70169EE3E}">
      <dsp:nvSpPr>
        <dsp:cNvPr id="0" name=""/>
        <dsp:cNvSpPr/>
      </dsp:nvSpPr>
      <dsp:spPr>
        <a:xfrm>
          <a:off x="461160" y="2249287"/>
          <a:ext cx="838474" cy="8384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E8839-4189-4662-B72D-1BC1F085994B}">
      <dsp:nvSpPr>
        <dsp:cNvPr id="0" name=""/>
        <dsp:cNvSpPr/>
      </dsp:nvSpPr>
      <dsp:spPr>
        <a:xfrm>
          <a:off x="1760796" y="1906275"/>
          <a:ext cx="4219373" cy="152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43" tIns="161343" rIns="161343" bIns="16134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The display uses </a:t>
          </a:r>
          <a:r>
            <a:rPr lang="en-IE" sz="1700" b="1" kern="1200" dirty="0"/>
            <a:t>storytelling conventions and techniques </a:t>
          </a:r>
          <a:r>
            <a:rPr lang="en-IE" sz="1700" kern="1200" dirty="0"/>
            <a:t>to a good/well-developed/highly developed standard.</a:t>
          </a:r>
          <a:endParaRPr lang="en-US" sz="1700" kern="1200" dirty="0"/>
        </a:p>
      </dsp:txBody>
      <dsp:txXfrm>
        <a:off x="1760796" y="1906275"/>
        <a:ext cx="4219373" cy="1524499"/>
      </dsp:txXfrm>
    </dsp:sp>
    <dsp:sp modelId="{C8C1403F-16D0-4CFA-8105-CDDCE16E8B16}">
      <dsp:nvSpPr>
        <dsp:cNvPr id="0" name=""/>
        <dsp:cNvSpPr/>
      </dsp:nvSpPr>
      <dsp:spPr>
        <a:xfrm>
          <a:off x="0" y="3811899"/>
          <a:ext cx="5980170" cy="15244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CE709-5FD6-4837-AFDB-5A5CBC579499}">
      <dsp:nvSpPr>
        <dsp:cNvPr id="0" name=""/>
        <dsp:cNvSpPr/>
      </dsp:nvSpPr>
      <dsp:spPr>
        <a:xfrm>
          <a:off x="461160" y="4154911"/>
          <a:ext cx="838474" cy="8384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CCF4C-7792-47FE-95EC-CF67423E9E4E}">
      <dsp:nvSpPr>
        <dsp:cNvPr id="0" name=""/>
        <dsp:cNvSpPr/>
      </dsp:nvSpPr>
      <dsp:spPr>
        <a:xfrm>
          <a:off x="1760796" y="3811899"/>
          <a:ext cx="4219373" cy="152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43" tIns="161343" rIns="161343" bIns="16134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The overall shape and structure of the display is </a:t>
          </a:r>
          <a:r>
            <a:rPr lang="en-IE" sz="1700" b="1" kern="1200" dirty="0"/>
            <a:t>appropriate</a:t>
          </a:r>
          <a:r>
            <a:rPr lang="en-IE" sz="1700" kern="1200" dirty="0"/>
            <a:t> in terms of its </a:t>
          </a:r>
          <a:r>
            <a:rPr lang="en-IE" sz="1700" b="1" kern="1200" dirty="0"/>
            <a:t>originality</a:t>
          </a:r>
          <a:r>
            <a:rPr lang="en-IE" sz="1700" kern="1200" dirty="0"/>
            <a:t>, </a:t>
          </a:r>
          <a:r>
            <a:rPr lang="en-IE" sz="1700" b="1" kern="1200" dirty="0"/>
            <a:t>creativity</a:t>
          </a:r>
          <a:r>
            <a:rPr lang="en-IE" sz="1700" kern="1200" dirty="0"/>
            <a:t> and </a:t>
          </a:r>
          <a:r>
            <a:rPr lang="en-IE" sz="1700" b="1" kern="1200" dirty="0"/>
            <a:t>coherence</a:t>
          </a:r>
          <a:r>
            <a:rPr lang="en-IE" sz="1700" kern="1200" dirty="0"/>
            <a:t>.</a:t>
          </a:r>
          <a:endParaRPr lang="en-US" sz="1700" kern="1200" dirty="0"/>
        </a:p>
      </dsp:txBody>
      <dsp:txXfrm>
        <a:off x="1760796" y="3811899"/>
        <a:ext cx="4219373" cy="1524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0BD96-08EA-4169-BCB2-8F16C0160F09}" type="datetimeFigureOut">
              <a:rPr lang="en-IE" smtClean="0"/>
              <a:t>18/02/2021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F4406-D942-4D48-9437-BC936BF2BB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787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Possible Stories: Pixar: Up, Inside Out, A Bugs Life, Monster Inc, Toy Story… others The Grinch…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4406-D942-4D48-9437-BC936BF2BB3B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992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3032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3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2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3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3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8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8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3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assicsteachers.com/myth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45FFD-4481-4D16-949F-E042CB752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43804"/>
            <a:ext cx="4399280" cy="3793482"/>
          </a:xfrm>
        </p:spPr>
        <p:txBody>
          <a:bodyPr anchor="ctr">
            <a:normAutofit/>
          </a:bodyPr>
          <a:lstStyle/>
          <a:p>
            <a:pPr algn="l"/>
            <a:r>
              <a:rPr lang="en-IE" dirty="0"/>
              <a:t>Classroom Based Assessment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1C513-8AD6-4D25-879E-2A32E8231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691564"/>
            <a:ext cx="4102609" cy="1422631"/>
          </a:xfrm>
        </p:spPr>
        <p:txBody>
          <a:bodyPr>
            <a:normAutofit/>
          </a:bodyPr>
          <a:lstStyle/>
          <a:p>
            <a:pPr algn="l"/>
            <a:r>
              <a:rPr lang="en-IE" dirty="0"/>
              <a:t>2</a:t>
            </a:r>
            <a:r>
              <a:rPr lang="en-IE" baseline="30000" dirty="0"/>
              <a:t>nd</a:t>
            </a:r>
            <a:r>
              <a:rPr lang="en-IE" dirty="0"/>
              <a:t> Year</a:t>
            </a:r>
          </a:p>
          <a:p>
            <a:pPr algn="l"/>
            <a:r>
              <a:rPr lang="en-IE" dirty="0"/>
              <a:t>Retelling Myths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CA2C20-CF1C-4B9B-9060-3EF987B2A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99" r="-1" b="-1"/>
          <a:stretch/>
        </p:blipFill>
        <p:spPr>
          <a:xfrm>
            <a:off x="5349241" y="10"/>
            <a:ext cx="684275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49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0E77-B133-4950-8DC0-C5DA9000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Myths have we studied as a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07F46-1BF9-4E4B-9177-9B18F9AE6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70000" lnSpcReduction="20000"/>
          </a:bodyPr>
          <a:lstStyle/>
          <a:p>
            <a:r>
              <a:rPr lang="en-IE" dirty="0"/>
              <a:t>The Titans and the Olympians</a:t>
            </a:r>
          </a:p>
          <a:p>
            <a:r>
              <a:rPr lang="en-IE" dirty="0"/>
              <a:t>Arachne Myth</a:t>
            </a:r>
          </a:p>
          <a:p>
            <a:r>
              <a:rPr lang="en-IE" dirty="0"/>
              <a:t>Theseus and the Minotaur</a:t>
            </a:r>
          </a:p>
          <a:p>
            <a:r>
              <a:rPr lang="en-IE" dirty="0"/>
              <a:t>Herakles</a:t>
            </a:r>
          </a:p>
          <a:p>
            <a:r>
              <a:rPr lang="en-IE" dirty="0"/>
              <a:t>Jason and the Argonauts</a:t>
            </a:r>
          </a:p>
          <a:p>
            <a:r>
              <a:rPr lang="en-IE" dirty="0"/>
              <a:t>Jason and the Golden Fleece</a:t>
            </a:r>
          </a:p>
          <a:p>
            <a:r>
              <a:rPr lang="en-IE" dirty="0"/>
              <a:t>The Amazons</a:t>
            </a:r>
          </a:p>
          <a:p>
            <a:r>
              <a:rPr lang="en-IE" dirty="0"/>
              <a:t>Cupid and Psyche</a:t>
            </a:r>
          </a:p>
          <a:p>
            <a:r>
              <a:rPr lang="en-IE" dirty="0"/>
              <a:t>Bellerophon</a:t>
            </a:r>
          </a:p>
          <a:p>
            <a:r>
              <a:rPr lang="en-IE" dirty="0"/>
              <a:t>Sisyphus</a:t>
            </a:r>
          </a:p>
          <a:p>
            <a:r>
              <a:rPr lang="en-IE" dirty="0"/>
              <a:t>Prometheus</a:t>
            </a:r>
          </a:p>
          <a:p>
            <a:r>
              <a:rPr lang="en-IE" dirty="0"/>
              <a:t>Pandora’s Jar</a:t>
            </a:r>
          </a:p>
          <a:p>
            <a:r>
              <a:rPr lang="en-IE" dirty="0"/>
              <a:t>Atlanta</a:t>
            </a:r>
          </a:p>
          <a:p>
            <a:r>
              <a:rPr lang="en-IE" dirty="0"/>
              <a:t>Achilles</a:t>
            </a:r>
          </a:p>
          <a:p>
            <a:r>
              <a:rPr lang="en-IE" dirty="0"/>
              <a:t>The Judgement of Paris</a:t>
            </a:r>
          </a:p>
          <a:p>
            <a:r>
              <a:rPr lang="en-IE" dirty="0"/>
              <a:t>Troy</a:t>
            </a:r>
          </a:p>
          <a:p>
            <a:r>
              <a:rPr lang="en-IE" dirty="0"/>
              <a:t>Orpheus and Eurydice</a:t>
            </a:r>
          </a:p>
          <a:p>
            <a:r>
              <a:rPr lang="en-IE" dirty="0"/>
              <a:t>What other Myths do you know?</a:t>
            </a:r>
          </a:p>
          <a:p>
            <a:r>
              <a:rPr lang="en-IE" dirty="0"/>
              <a:t>Visit </a:t>
            </a:r>
            <a:r>
              <a:rPr lang="en-IE" dirty="0">
                <a:hlinkClick r:id="rId2"/>
              </a:rPr>
              <a:t>classicsteachers.com</a:t>
            </a:r>
            <a:r>
              <a:rPr lang="en-IE" dirty="0"/>
              <a:t> for more myths.</a:t>
            </a:r>
          </a:p>
          <a:p>
            <a:r>
              <a:rPr lang="en-IE" dirty="0"/>
              <a:t>(</a:t>
            </a:r>
            <a:r>
              <a:rPr lang="en-IE" i="1" dirty="0"/>
              <a:t>Change according to Myths covered in class)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971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F9463-5C74-4BA7-85C7-92FDE281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517903"/>
            <a:ext cx="10668002" cy="1345115"/>
          </a:xfrm>
        </p:spPr>
        <p:txBody>
          <a:bodyPr>
            <a:normAutofit/>
          </a:bodyPr>
          <a:lstStyle/>
          <a:p>
            <a:r>
              <a:rPr lang="en-IE" sz="2600"/>
              <a:t>Group Discussions:</a:t>
            </a:r>
            <a:br>
              <a:rPr lang="en-IE" sz="2600"/>
            </a:br>
            <a:r>
              <a:rPr lang="en-IE" sz="2600"/>
              <a:t>In group discuss the following aspects of the Myths you’ve studied.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A07858-8CFF-47EF-A160-AF918CD5D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048311"/>
              </p:ext>
            </p:extLst>
          </p:nvPr>
        </p:nvGraphicFramePr>
        <p:xfrm>
          <a:off x="761999" y="3043450"/>
          <a:ext cx="10668004" cy="253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542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2D794-5EE4-4BA5-95A6-8F573AE1D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0" b="14044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2DE7B3-BAE7-45CD-B2BD-CBA70B5CC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651624"/>
            <a:ext cx="10668000" cy="1775010"/>
          </a:xfrm>
        </p:spPr>
        <p:txBody>
          <a:bodyPr>
            <a:normAutofit/>
          </a:bodyPr>
          <a:lstStyle/>
          <a:p>
            <a:pPr algn="l"/>
            <a:r>
              <a:rPr lang="en-IE">
                <a:solidFill>
                  <a:schemeClr val="bg1"/>
                </a:solidFill>
              </a:rPr>
              <a:t>Framing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901C441-F8B0-4DF1-A84D-94D4F6845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5426635"/>
            <a:ext cx="10668000" cy="797860"/>
          </a:xfrm>
        </p:spPr>
        <p:txBody>
          <a:bodyPr>
            <a:normAutofit/>
          </a:bodyPr>
          <a:lstStyle/>
          <a:p>
            <a:pPr algn="l"/>
            <a:r>
              <a:rPr lang="en-IE" dirty="0">
                <a:solidFill>
                  <a:schemeClr val="bg1"/>
                </a:solidFill>
              </a:rPr>
              <a:t>What are the features and characteristics of your Myth?</a:t>
            </a:r>
          </a:p>
        </p:txBody>
      </p:sp>
    </p:spTree>
    <p:extLst>
      <p:ext uri="{BB962C8B-B14F-4D97-AF65-F5344CB8AC3E}">
        <p14:creationId xmlns:p14="http://schemas.microsoft.com/office/powerpoint/2010/main" val="2735134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8CF8E-6B85-43EA-A0A5-51D0C484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089779" cy="2028388"/>
          </a:xfrm>
        </p:spPr>
        <p:txBody>
          <a:bodyPr anchor="ctr">
            <a:normAutofit/>
          </a:bodyPr>
          <a:lstStyle/>
          <a:p>
            <a:r>
              <a:rPr lang="en-IE" sz="3900" dirty="0"/>
              <a:t>What is the meaning of life?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7A5A6-DBDF-4A73-A6A9-555F979A6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93326"/>
            <a:ext cx="4089779" cy="3202674"/>
          </a:xfrm>
        </p:spPr>
        <p:txBody>
          <a:bodyPr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IE" sz="1600" dirty="0"/>
              <a:t>Greek and Romans </a:t>
            </a:r>
            <a:r>
              <a:rPr lang="en-IE" sz="1600" i="1" dirty="0"/>
              <a:t>loved</a:t>
            </a:r>
            <a:r>
              <a:rPr lang="en-IE" sz="1600" dirty="0"/>
              <a:t> asking Big questions about the meaning of life? What it is to live a </a:t>
            </a:r>
            <a:r>
              <a:rPr lang="en-IE" sz="1600" i="1" dirty="0"/>
              <a:t>good</a:t>
            </a:r>
            <a:r>
              <a:rPr lang="en-IE" sz="1600" dirty="0"/>
              <a:t> life?</a:t>
            </a:r>
          </a:p>
          <a:p>
            <a:pPr>
              <a:lnSpc>
                <a:spcPct val="95000"/>
              </a:lnSpc>
            </a:pPr>
            <a:r>
              <a:rPr lang="en-IE" sz="1600" dirty="0"/>
              <a:t>Their Myths often ask these questions.</a:t>
            </a:r>
          </a:p>
          <a:p>
            <a:pPr>
              <a:lnSpc>
                <a:spcPct val="95000"/>
              </a:lnSpc>
            </a:pPr>
            <a:r>
              <a:rPr lang="en-IE" sz="1600" dirty="0"/>
              <a:t>Often these questions are explored through </a:t>
            </a:r>
            <a:r>
              <a:rPr lang="en-IE" sz="1600" i="1" dirty="0"/>
              <a:t>metaphor</a:t>
            </a:r>
            <a:r>
              <a:rPr lang="en-IE" sz="1600" dirty="0"/>
              <a:t>.</a:t>
            </a:r>
          </a:p>
          <a:p>
            <a:pPr>
              <a:lnSpc>
                <a:spcPct val="95000"/>
              </a:lnSpc>
            </a:pPr>
            <a:r>
              <a:rPr lang="en-IE" sz="1600" dirty="0"/>
              <a:t>Can you think of any Greek/Roman stories that explore the </a:t>
            </a:r>
            <a:r>
              <a:rPr lang="en-IE" sz="1600" i="1" dirty="0"/>
              <a:t>good life</a:t>
            </a:r>
            <a:r>
              <a:rPr lang="en-IE" sz="1600" dirty="0"/>
              <a:t>?</a:t>
            </a:r>
          </a:p>
          <a:p>
            <a:pPr>
              <a:lnSpc>
                <a:spcPct val="95000"/>
              </a:lnSpc>
            </a:pPr>
            <a:r>
              <a:rPr lang="en-IE" sz="1600" dirty="0"/>
              <a:t>Does your chosen myth explore what it is to have a </a:t>
            </a:r>
            <a:r>
              <a:rPr lang="en-IE" sz="1600" i="1" dirty="0"/>
              <a:t>good</a:t>
            </a:r>
            <a:r>
              <a:rPr lang="en-IE" sz="1600" dirty="0"/>
              <a:t> life?</a:t>
            </a:r>
          </a:p>
        </p:txBody>
      </p:sp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E93C8DF-38B3-4FEF-B7AD-BAEDBBF72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2890"/>
          <a:stretch/>
        </p:blipFill>
        <p:spPr>
          <a:xfrm>
            <a:off x="5334003" y="762000"/>
            <a:ext cx="6095997" cy="5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44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D6467-16DC-4931-9BF6-20152B40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089779" cy="2028388"/>
          </a:xfrm>
        </p:spPr>
        <p:txBody>
          <a:bodyPr anchor="ctr">
            <a:normAutofit/>
          </a:bodyPr>
          <a:lstStyle/>
          <a:p>
            <a:r>
              <a:rPr lang="en-IE" sz="3300" dirty="0"/>
              <a:t>Explaining Nature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4E47B5-1485-401C-9510-4229E5C2E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93326"/>
            <a:ext cx="4089779" cy="3202674"/>
          </a:xfrm>
        </p:spPr>
        <p:txBody>
          <a:bodyPr anchor="t">
            <a:normAutofit fontScale="70000" lnSpcReduction="20000"/>
          </a:bodyPr>
          <a:lstStyle/>
          <a:p>
            <a:r>
              <a:rPr lang="en-US" dirty="0"/>
              <a:t>Myths also often explain natural phenomena or the creation of the universe, man, or women.</a:t>
            </a:r>
          </a:p>
          <a:p>
            <a:r>
              <a:rPr lang="en-US" dirty="0"/>
              <a:t>Common Examples: Genesis, The Big Bang etc.</a:t>
            </a:r>
          </a:p>
          <a:p>
            <a:r>
              <a:rPr lang="en-US" dirty="0"/>
              <a:t>How did the Greeks explain Creation or Nature?</a:t>
            </a:r>
          </a:p>
          <a:p>
            <a:r>
              <a:rPr lang="en-US" dirty="0"/>
              <a:t>Does your story explain nature, the nature of the universe, creation of man or women?</a:t>
            </a:r>
          </a:p>
        </p:txBody>
      </p:sp>
      <p:pic>
        <p:nvPicPr>
          <p:cNvPr id="5" name="Content Placeholder 4" descr="A picture containing nature, sunset, shore&#10;&#10;Description automatically generated">
            <a:extLst>
              <a:ext uri="{FF2B5EF4-FFF2-40B4-BE49-F238E27FC236}">
                <a16:creationId xmlns:a16="http://schemas.microsoft.com/office/drawing/2014/main" id="{DABB7E1A-D8CB-4BD4-AD3D-5DCC5950E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r="28105"/>
          <a:stretch/>
        </p:blipFill>
        <p:spPr>
          <a:xfrm>
            <a:off x="5334003" y="762000"/>
            <a:ext cx="6095997" cy="5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5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CA594-CD6B-4CCE-9FD6-856C804E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317551" cy="2028388"/>
          </a:xfrm>
        </p:spPr>
        <p:txBody>
          <a:bodyPr anchor="ctr">
            <a:normAutofit/>
          </a:bodyPr>
          <a:lstStyle/>
          <a:p>
            <a:r>
              <a:rPr lang="en-IE" dirty="0"/>
              <a:t>Non-Human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F8ABA-F547-4653-B827-1339BBBAC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93326"/>
            <a:ext cx="4317551" cy="3202674"/>
          </a:xfrm>
        </p:spPr>
        <p:txBody>
          <a:bodyPr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IE" sz="1800" dirty="0"/>
              <a:t>Myths often have non-human characters…</a:t>
            </a:r>
          </a:p>
          <a:p>
            <a:pPr>
              <a:lnSpc>
                <a:spcPct val="95000"/>
              </a:lnSpc>
            </a:pPr>
            <a:r>
              <a:rPr lang="en-IE" sz="1800" dirty="0"/>
              <a:t>Monsters, Gods, Goddess, Demons etc.</a:t>
            </a:r>
          </a:p>
          <a:p>
            <a:pPr>
              <a:lnSpc>
                <a:spcPct val="95000"/>
              </a:lnSpc>
            </a:pPr>
            <a:r>
              <a:rPr lang="en-IE" sz="1800" dirty="0"/>
              <a:t>Do you have any favourite Greek/Roman examples?</a:t>
            </a:r>
          </a:p>
          <a:p>
            <a:pPr>
              <a:lnSpc>
                <a:spcPct val="95000"/>
              </a:lnSpc>
            </a:pPr>
            <a:r>
              <a:rPr lang="en-IE" sz="1800" dirty="0"/>
              <a:t>Does your Myth include any Non-Human Characters?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3EA1BDB-6CB1-48CB-9F5D-82F496AAD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7" r="3" b="35876"/>
          <a:stretch/>
        </p:blipFill>
        <p:spPr>
          <a:xfrm>
            <a:off x="5841551" y="758952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BB777E-3FE8-438B-AACF-8305018D7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5104" y="758952"/>
            <a:ext cx="2156896" cy="23442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85416-F832-4998-AD95-A5A13D399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1553" y="4011484"/>
            <a:ext cx="2157385" cy="2094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plant, painting&#10;&#10;Description automatically generated">
            <a:extLst>
              <a:ext uri="{FF2B5EF4-FFF2-40B4-BE49-F238E27FC236}">
                <a16:creationId xmlns:a16="http://schemas.microsoft.com/office/drawing/2014/main" id="{24DCBD23-AF2A-47F1-B80D-6ECFD6C50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r="3069" b="4"/>
          <a:stretch/>
        </p:blipFill>
        <p:spPr>
          <a:xfrm>
            <a:off x="8078561" y="3180016"/>
            <a:ext cx="4113439" cy="29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60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511E2-399D-47E5-8C46-0D289E22B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089779" cy="2028388"/>
          </a:xfrm>
        </p:spPr>
        <p:txBody>
          <a:bodyPr anchor="ctr">
            <a:normAutofit/>
          </a:bodyPr>
          <a:lstStyle/>
          <a:p>
            <a:r>
              <a:rPr lang="en-IE" sz="3900" dirty="0"/>
              <a:t>Set in an alternative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563EC-2C11-45E1-A4D8-316B48FFB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93326"/>
            <a:ext cx="4089779" cy="3202674"/>
          </a:xfrm>
        </p:spPr>
        <p:txBody>
          <a:bodyPr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IE" sz="1800" dirty="0"/>
              <a:t>Myths are often set in an alternative or imagined world.</a:t>
            </a:r>
          </a:p>
          <a:p>
            <a:pPr>
              <a:lnSpc>
                <a:spcPct val="95000"/>
              </a:lnSpc>
            </a:pPr>
            <a:r>
              <a:rPr lang="en-IE" sz="1800" dirty="0"/>
              <a:t>Modern genres of Fantasy and Science Fiction often have </a:t>
            </a:r>
            <a:r>
              <a:rPr lang="en-IE" sz="1800" i="1" dirty="0"/>
              <a:t>alternative</a:t>
            </a:r>
            <a:r>
              <a:rPr lang="en-IE" sz="1800" dirty="0"/>
              <a:t> worlds.</a:t>
            </a:r>
          </a:p>
          <a:p>
            <a:pPr>
              <a:lnSpc>
                <a:spcPct val="95000"/>
              </a:lnSpc>
            </a:pPr>
            <a:r>
              <a:rPr lang="en-IE" sz="1800" dirty="0"/>
              <a:t>What alternative/imagined worlds did the Greeks/Romans have?</a:t>
            </a:r>
          </a:p>
          <a:p>
            <a:pPr>
              <a:lnSpc>
                <a:spcPct val="95000"/>
              </a:lnSpc>
            </a:pPr>
            <a:r>
              <a:rPr lang="en-IE" sz="1800" dirty="0"/>
              <a:t>Does your myth have an alternative or imagined world?</a:t>
            </a:r>
          </a:p>
          <a:p>
            <a:pPr>
              <a:lnSpc>
                <a:spcPct val="95000"/>
              </a:lnSpc>
            </a:pPr>
            <a:endParaRPr lang="en-IE" sz="1800" dirty="0"/>
          </a:p>
        </p:txBody>
      </p:sp>
      <p:pic>
        <p:nvPicPr>
          <p:cNvPr id="5" name="Picture 4" descr="A picture containing text, book, outdoor&#10;&#10;Description automatically generated">
            <a:extLst>
              <a:ext uri="{FF2B5EF4-FFF2-40B4-BE49-F238E27FC236}">
                <a16:creationId xmlns:a16="http://schemas.microsoft.com/office/drawing/2014/main" id="{3F3A149D-8D68-4ACD-9A92-EA55F0C23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3" r="1" b="14683"/>
          <a:stretch/>
        </p:blipFill>
        <p:spPr>
          <a:xfrm>
            <a:off x="5334003" y="762000"/>
            <a:ext cx="6095997" cy="5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1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4DEB8-C5BC-4E61-99D6-61E68B43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089779" cy="2028388"/>
          </a:xfrm>
        </p:spPr>
        <p:txBody>
          <a:bodyPr anchor="ctr">
            <a:normAutofit/>
          </a:bodyPr>
          <a:lstStyle/>
          <a:p>
            <a:r>
              <a:rPr lang="en-IE" sz="2900" dirty="0"/>
              <a:t>Sometimes the stories contradict the </a:t>
            </a:r>
            <a:r>
              <a:rPr lang="en-IE" sz="2900" i="1" dirty="0"/>
              <a:t>normal</a:t>
            </a:r>
            <a:endParaRPr lang="en-IE" sz="2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5BD8A-1C2F-461A-90BB-5FA674565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93326"/>
            <a:ext cx="4089779" cy="3202674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IE" dirty="0"/>
              <a:t>Modern Examples: Superheroes</a:t>
            </a:r>
          </a:p>
          <a:p>
            <a:pPr>
              <a:lnSpc>
                <a:spcPct val="95000"/>
              </a:lnSpc>
            </a:pPr>
            <a:r>
              <a:rPr lang="en-IE" dirty="0"/>
              <a:t>Can you think of Greek examples of storied that contradict </a:t>
            </a:r>
            <a:r>
              <a:rPr lang="en-IE" i="1" dirty="0"/>
              <a:t>their</a:t>
            </a:r>
            <a:r>
              <a:rPr lang="en-IE" dirty="0"/>
              <a:t> normal?</a:t>
            </a:r>
          </a:p>
          <a:p>
            <a:pPr>
              <a:lnSpc>
                <a:spcPct val="95000"/>
              </a:lnSpc>
            </a:pPr>
            <a:r>
              <a:rPr lang="en-IE" dirty="0"/>
              <a:t>Does your Myth contradict the </a:t>
            </a:r>
            <a:r>
              <a:rPr lang="en-IE" i="1" dirty="0"/>
              <a:t>normal</a:t>
            </a:r>
            <a:r>
              <a:rPr lang="en-IE" dirty="0"/>
              <a:t>?</a:t>
            </a:r>
          </a:p>
        </p:txBody>
      </p:sp>
      <p:pic>
        <p:nvPicPr>
          <p:cNvPr id="5" name="Picture 4" descr="A group of people in garment on a beach&#10;&#10;Description automatically generated with low confidence">
            <a:extLst>
              <a:ext uri="{FF2B5EF4-FFF2-40B4-BE49-F238E27FC236}">
                <a16:creationId xmlns:a16="http://schemas.microsoft.com/office/drawing/2014/main" id="{931305E0-F708-4F84-9707-2C15B7CE4E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5" r="15534"/>
          <a:stretch/>
        </p:blipFill>
        <p:spPr>
          <a:xfrm>
            <a:off x="5334003" y="762000"/>
            <a:ext cx="6095997" cy="5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1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0EE4A-00FB-4942-9C53-B1D66D59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089779" cy="2028388"/>
          </a:xfrm>
        </p:spPr>
        <p:txBody>
          <a:bodyPr anchor="ctr">
            <a:normAutofit/>
          </a:bodyPr>
          <a:lstStyle/>
          <a:p>
            <a:r>
              <a:rPr lang="en-IE" dirty="0"/>
              <a:t>Supernatural Explanations - Magic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43520-C24F-4735-847C-4709118C1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93326"/>
            <a:ext cx="4089779" cy="3202674"/>
          </a:xfrm>
        </p:spPr>
        <p:txBody>
          <a:bodyPr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IE" sz="2400" dirty="0"/>
              <a:t>Myths often have magical explanations for things.</a:t>
            </a:r>
          </a:p>
          <a:p>
            <a:pPr>
              <a:lnSpc>
                <a:spcPct val="95000"/>
              </a:lnSpc>
            </a:pPr>
            <a:r>
              <a:rPr lang="en-IE" sz="2400" dirty="0"/>
              <a:t>How does magic work in modern stories?</a:t>
            </a:r>
          </a:p>
          <a:p>
            <a:pPr>
              <a:lnSpc>
                <a:spcPct val="95000"/>
              </a:lnSpc>
            </a:pPr>
            <a:r>
              <a:rPr lang="en-IE" sz="2400" dirty="0"/>
              <a:t>Does your Myth have any of supernatural events or explanations - magic?</a:t>
            </a:r>
          </a:p>
          <a:p>
            <a:pPr>
              <a:lnSpc>
                <a:spcPct val="95000"/>
              </a:lnSpc>
            </a:pPr>
            <a:endParaRPr lang="en-IE" sz="2400" dirty="0"/>
          </a:p>
          <a:p>
            <a:pPr>
              <a:lnSpc>
                <a:spcPct val="95000"/>
              </a:lnSpc>
            </a:pPr>
            <a:endParaRPr lang="en-IE" sz="2400" dirty="0"/>
          </a:p>
        </p:txBody>
      </p:sp>
      <p:pic>
        <p:nvPicPr>
          <p:cNvPr id="5" name="Picture 4" descr="A picture containing aquatic mammal, dolphin, dark, night sky&#10;&#10;Description automatically generated">
            <a:extLst>
              <a:ext uri="{FF2B5EF4-FFF2-40B4-BE49-F238E27FC236}">
                <a16:creationId xmlns:a16="http://schemas.microsoft.com/office/drawing/2014/main" id="{0E39A840-AFFC-44BA-A99F-EB8CA7839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0" r="1236"/>
          <a:stretch/>
        </p:blipFill>
        <p:spPr>
          <a:xfrm>
            <a:off x="5334003" y="762000"/>
            <a:ext cx="6095997" cy="5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15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6A307-DEE1-42BB-B9FD-1F9A0776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089779" cy="2028388"/>
          </a:xfrm>
        </p:spPr>
        <p:txBody>
          <a:bodyPr anchor="ctr">
            <a:normAutofit/>
          </a:bodyPr>
          <a:lstStyle/>
          <a:p>
            <a:r>
              <a:rPr lang="en-IE" dirty="0"/>
              <a:t>Representing Values or Beliefs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AEFC2-F644-4B0D-981E-7B8C1CF35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93326"/>
            <a:ext cx="4089779" cy="3202674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IE" sz="2200" dirty="0"/>
              <a:t>Myths very often represent the values/beliefs of a society.</a:t>
            </a:r>
          </a:p>
          <a:p>
            <a:pPr>
              <a:lnSpc>
                <a:spcPct val="95000"/>
              </a:lnSpc>
            </a:pPr>
            <a:r>
              <a:rPr lang="en-IE" sz="2200" dirty="0"/>
              <a:t>From the Myths we’ve studies, what are the most common Greek/Roman values/beliefs?</a:t>
            </a:r>
          </a:p>
          <a:p>
            <a:pPr>
              <a:lnSpc>
                <a:spcPct val="95000"/>
              </a:lnSpc>
            </a:pPr>
            <a:r>
              <a:rPr lang="en-IE" sz="2200" dirty="0"/>
              <a:t>Does your Myth explore any Greek/Roman values/beliefs?</a:t>
            </a:r>
          </a:p>
        </p:txBody>
      </p:sp>
      <p:pic>
        <p:nvPicPr>
          <p:cNvPr id="5" name="Picture 4" descr="A drawing of a robot&#10;&#10;Description automatically generated with low confidence">
            <a:extLst>
              <a:ext uri="{FF2B5EF4-FFF2-40B4-BE49-F238E27FC236}">
                <a16:creationId xmlns:a16="http://schemas.microsoft.com/office/drawing/2014/main" id="{030ABBB2-9B2D-4924-BC01-AE17DC4CE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r="14322" b="-1"/>
          <a:stretch/>
        </p:blipFill>
        <p:spPr>
          <a:xfrm>
            <a:off x="5334003" y="762000"/>
            <a:ext cx="6095997" cy="5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44ED-54A6-49AD-9774-C7D735CB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D96C-FC4E-49F8-AC8C-87A1E37B7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You’ve learned </a:t>
            </a:r>
            <a:r>
              <a:rPr lang="en-IE" i="1" dirty="0"/>
              <a:t>many</a:t>
            </a:r>
            <a:r>
              <a:rPr lang="en-IE" dirty="0"/>
              <a:t> Greek/Roman Myths.</a:t>
            </a:r>
          </a:p>
          <a:p>
            <a:r>
              <a:rPr lang="en-IE" dirty="0"/>
              <a:t>The word Myth is just the Ancient Greek word </a:t>
            </a:r>
            <a:r>
              <a:rPr lang="en-IE" i="1" dirty="0"/>
              <a:t>Mythos</a:t>
            </a:r>
            <a:r>
              <a:rPr lang="en-IE" dirty="0"/>
              <a:t> which means “Story”.</a:t>
            </a:r>
          </a:p>
          <a:p>
            <a:r>
              <a:rPr lang="en-IE" dirty="0"/>
              <a:t>Understanding the stories the Greeks and Romans told helps us understand them better – their stories are also just fun!</a:t>
            </a:r>
          </a:p>
          <a:p>
            <a:r>
              <a:rPr lang="en-IE" dirty="0"/>
              <a:t>Now, can you </a:t>
            </a:r>
            <a:r>
              <a:rPr lang="en-IE" i="1" dirty="0"/>
              <a:t>tell</a:t>
            </a:r>
            <a:r>
              <a:rPr lang="en-IE" dirty="0"/>
              <a:t> your own Myth?</a:t>
            </a:r>
          </a:p>
        </p:txBody>
      </p:sp>
    </p:spTree>
    <p:extLst>
      <p:ext uri="{BB962C8B-B14F-4D97-AF65-F5344CB8AC3E}">
        <p14:creationId xmlns:p14="http://schemas.microsoft.com/office/powerpoint/2010/main" val="3416649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2972E-2B6E-4E2C-81DF-B3A833108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089779" cy="2028388"/>
          </a:xfrm>
        </p:spPr>
        <p:txBody>
          <a:bodyPr anchor="ctr">
            <a:normAutofit/>
          </a:bodyPr>
          <a:lstStyle/>
          <a:p>
            <a:r>
              <a:rPr lang="en-IE" dirty="0"/>
              <a:t>The Sacred/Holy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39CA7-0B03-410D-AFDC-50EDDAA82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93326"/>
            <a:ext cx="4089779" cy="3202674"/>
          </a:xfrm>
        </p:spPr>
        <p:txBody>
          <a:bodyPr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IE" sz="2000" dirty="0"/>
              <a:t>Myths often have religious aspects.</a:t>
            </a:r>
          </a:p>
          <a:p>
            <a:pPr>
              <a:lnSpc>
                <a:spcPct val="95000"/>
              </a:lnSpc>
            </a:pPr>
            <a:r>
              <a:rPr lang="en-IE" sz="2000" dirty="0"/>
              <a:t>They often tell us how to relate to the sacred/the gods.</a:t>
            </a:r>
          </a:p>
          <a:p>
            <a:pPr>
              <a:lnSpc>
                <a:spcPct val="95000"/>
              </a:lnSpc>
            </a:pPr>
            <a:r>
              <a:rPr lang="en-IE" sz="2000" dirty="0"/>
              <a:t>The most common example you would be examples from sacred texts like the Bible.</a:t>
            </a:r>
          </a:p>
          <a:p>
            <a:pPr>
              <a:lnSpc>
                <a:spcPct val="95000"/>
              </a:lnSpc>
            </a:pPr>
            <a:r>
              <a:rPr lang="en-IE" sz="2000" dirty="0"/>
              <a:t>Does your Myth explore any sacred/religious themes?</a:t>
            </a:r>
          </a:p>
        </p:txBody>
      </p:sp>
      <p:pic>
        <p:nvPicPr>
          <p:cNvPr id="5" name="Picture 4" descr="A picture containing indoor, close&#10;&#10;Description automatically generated">
            <a:extLst>
              <a:ext uri="{FF2B5EF4-FFF2-40B4-BE49-F238E27FC236}">
                <a16:creationId xmlns:a16="http://schemas.microsoft.com/office/drawing/2014/main" id="{BB449203-4646-4F21-B5EC-408AB1B4D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0"/>
          <a:stretch/>
        </p:blipFill>
        <p:spPr>
          <a:xfrm>
            <a:off x="5334003" y="762000"/>
            <a:ext cx="6095997" cy="5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29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7B5C06-12CC-49EF-A907-08F1B132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F7A785F-38D2-4D69-B6F1-ADCED2B8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175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43C4A-54D7-4FD5-A231-E88408D30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839336"/>
            <a:ext cx="4123899" cy="3475513"/>
          </a:xfrm>
        </p:spPr>
        <p:txBody>
          <a:bodyPr anchor="ctr">
            <a:normAutofit/>
          </a:bodyPr>
          <a:lstStyle/>
          <a:p>
            <a:pPr algn="l"/>
            <a:r>
              <a:rPr lang="en-IE" dirty="0"/>
              <a:t>Refining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70E45-D87B-41C2-BD28-B99135813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0807"/>
            <a:ext cx="4123899" cy="1524000"/>
          </a:xfrm>
        </p:spPr>
        <p:txBody>
          <a:bodyPr>
            <a:normAutofit/>
          </a:bodyPr>
          <a:lstStyle/>
          <a:p>
            <a:pPr algn="l"/>
            <a:r>
              <a:rPr lang="en-IE" dirty="0"/>
              <a:t>Choosing how you will present your Myth.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FFFF313-B1F5-4C6E-A9B1-C6E8378FA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2" r="20343" b="1"/>
          <a:stretch/>
        </p:blipFill>
        <p:spPr>
          <a:xfrm>
            <a:off x="5334003" y="752477"/>
            <a:ext cx="6095997" cy="534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30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F99E-23ED-4D1F-BADB-103C2D37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Ancient Story Telling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534-0FF1-4867-A06E-910A2E7BA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 Ancient Greeks and Romans had many different ways of telling stories…</a:t>
            </a:r>
          </a:p>
          <a:p>
            <a:r>
              <a:rPr lang="en-IE" dirty="0"/>
              <a:t>Can your explain what each of these are based on the following pictures?</a:t>
            </a:r>
          </a:p>
        </p:txBody>
      </p:sp>
    </p:spTree>
    <p:extLst>
      <p:ext uri="{BB962C8B-B14F-4D97-AF65-F5344CB8AC3E}">
        <p14:creationId xmlns:p14="http://schemas.microsoft.com/office/powerpoint/2010/main" val="4093043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5142CA2-DBFB-4161-ABDF-E87C8688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757238"/>
            <a:ext cx="12192002" cy="6100762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7C147A6B-0EEA-42F4-9F51-0BE65B92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80" y="1401556"/>
            <a:ext cx="7038733" cy="46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43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142CA2-DBFB-4161-ABDF-E87C8688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757238"/>
            <a:ext cx="12192002" cy="6100762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023E09CB-1679-4397-8A33-92AE9CE1B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351" y="1401556"/>
            <a:ext cx="7830591" cy="46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32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erson, vestment, dressed, clothing&#10;&#10;Description automatically generated">
            <a:extLst>
              <a:ext uri="{FF2B5EF4-FFF2-40B4-BE49-F238E27FC236}">
                <a16:creationId xmlns:a16="http://schemas.microsoft.com/office/drawing/2014/main" id="{47950C3C-11DE-49AE-81C6-83329BCF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82127"/>
            <a:ext cx="4953000" cy="3293745"/>
          </a:xfrm>
          <a:prstGeom prst="rect">
            <a:avLst/>
          </a:prstGeom>
        </p:spPr>
      </p:pic>
      <p:pic>
        <p:nvPicPr>
          <p:cNvPr id="5" name="Picture 4" descr="A picture containing sky, ground, outdoor, building material&#10;&#10;Description automatically generated">
            <a:extLst>
              <a:ext uri="{FF2B5EF4-FFF2-40B4-BE49-F238E27FC236}">
                <a16:creationId xmlns:a16="http://schemas.microsoft.com/office/drawing/2014/main" id="{200E2BFC-5F44-43A3-ADB9-BDE026C4B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35029"/>
            <a:ext cx="4953000" cy="25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74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seus &amp; Minotaur - Ancient Greek Vase Painting">
            <a:extLst>
              <a:ext uri="{FF2B5EF4-FFF2-40B4-BE49-F238E27FC236}">
                <a16:creationId xmlns:a16="http://schemas.microsoft.com/office/drawing/2014/main" id="{04B4CAF2-7EF6-405A-8FE4-5EC98E4B0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498500"/>
            <a:ext cx="4953000" cy="38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building, sculpture, stone, building material&#10;&#10;Description automatically generated">
            <a:extLst>
              <a:ext uri="{FF2B5EF4-FFF2-40B4-BE49-F238E27FC236}">
                <a16:creationId xmlns:a16="http://schemas.microsoft.com/office/drawing/2014/main" id="{9821DC2F-1D32-422B-BBC7-B06CDBDC7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71625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74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5DB9B-A428-4F11-9F86-1603FB67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Modes for Myth Retelling:</a:t>
            </a:r>
            <a:br>
              <a:rPr lang="en-IE" dirty="0"/>
            </a:br>
            <a:r>
              <a:rPr lang="en-IE" dirty="0"/>
              <a:t>Digital or Analog – One or more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579FE-CF89-4A4E-BA32-363FC9BD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r>
              <a:rPr lang="en-IE" dirty="0"/>
              <a:t>Written text</a:t>
            </a:r>
          </a:p>
          <a:p>
            <a:r>
              <a:rPr lang="en-IE" dirty="0"/>
              <a:t>Play Script</a:t>
            </a:r>
          </a:p>
          <a:p>
            <a:r>
              <a:rPr lang="en-IE" dirty="0"/>
              <a:t>Display folder or Booklet</a:t>
            </a:r>
          </a:p>
          <a:p>
            <a:r>
              <a:rPr lang="en-IE" dirty="0"/>
              <a:t>Graphic Novel</a:t>
            </a:r>
          </a:p>
          <a:p>
            <a:r>
              <a:rPr lang="en-IE" dirty="0"/>
              <a:t>Cartoon</a:t>
            </a:r>
          </a:p>
          <a:p>
            <a:r>
              <a:rPr lang="en-IE" dirty="0"/>
              <a:t>Short Film</a:t>
            </a:r>
          </a:p>
          <a:p>
            <a:r>
              <a:rPr lang="en-IE" dirty="0"/>
              <a:t>Dramatic Performance</a:t>
            </a:r>
          </a:p>
          <a:p>
            <a:r>
              <a:rPr lang="en-IE" dirty="0"/>
              <a:t>Oral Presentation</a:t>
            </a:r>
          </a:p>
          <a:p>
            <a:r>
              <a:rPr lang="en-IE" dirty="0"/>
              <a:t>Photographs</a:t>
            </a:r>
          </a:p>
          <a:p>
            <a:r>
              <a:rPr lang="en-IE" dirty="0"/>
              <a:t>Images</a:t>
            </a:r>
          </a:p>
          <a:p>
            <a:r>
              <a:rPr lang="en-IE" dirty="0"/>
              <a:t>Timelines</a:t>
            </a:r>
          </a:p>
          <a:p>
            <a:r>
              <a:rPr lang="en-IE" dirty="0"/>
              <a:t>Audio-visual Recordings</a:t>
            </a:r>
          </a:p>
          <a:p>
            <a:r>
              <a:rPr lang="en-IE" dirty="0"/>
              <a:t>Models</a:t>
            </a:r>
          </a:p>
          <a:p>
            <a:r>
              <a:rPr lang="en-IE" dirty="0"/>
              <a:t>Artefacts</a:t>
            </a:r>
          </a:p>
        </p:txBody>
      </p:sp>
    </p:spTree>
    <p:extLst>
      <p:ext uri="{BB962C8B-B14F-4D97-AF65-F5344CB8AC3E}">
        <p14:creationId xmlns:p14="http://schemas.microsoft.com/office/powerpoint/2010/main" val="2418488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D71D-9FB9-49F8-ACB7-996249D8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to decide?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A81CB-6625-4251-B352-EF93BACDC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What are your particular set of talents/skills? Can you draw, act, sing, write, use technology, film etc.</a:t>
            </a:r>
          </a:p>
          <a:p>
            <a:r>
              <a:rPr lang="en-IE" dirty="0"/>
              <a:t>What is the </a:t>
            </a:r>
            <a:r>
              <a:rPr lang="en-IE" i="1" dirty="0"/>
              <a:t>best</a:t>
            </a:r>
            <a:r>
              <a:rPr lang="en-IE" dirty="0"/>
              <a:t> mode(s) suited to </a:t>
            </a:r>
            <a:r>
              <a:rPr lang="en-IE" i="1" dirty="0"/>
              <a:t>you</a:t>
            </a:r>
            <a:r>
              <a:rPr lang="en-IE" dirty="0"/>
              <a:t> to present your Myth the best way possible?</a:t>
            </a:r>
          </a:p>
          <a:p>
            <a:r>
              <a:rPr lang="en-IE" dirty="0"/>
              <a:t>What are you comfortable doing in the time allotted?</a:t>
            </a:r>
          </a:p>
          <a:p>
            <a:r>
              <a:rPr lang="en-IE" dirty="0"/>
              <a:t>Which mode will be best for presenting your Myth? Is it visual? Is it best as a story? Is it musical? Is it dramatic?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0396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B6011-AEE1-4B83-8BB2-3748071D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79915"/>
            <a:ext cx="3908996" cy="5337050"/>
          </a:xfrm>
        </p:spPr>
        <p:txBody>
          <a:bodyPr anchor="ctr">
            <a:normAutofit/>
          </a:bodyPr>
          <a:lstStyle/>
          <a:p>
            <a:r>
              <a:rPr lang="en-IE" dirty="0"/>
              <a:t>Success Criteria for Display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97FF6E-55E7-49D3-9581-D4FF142B4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8067"/>
              </p:ext>
            </p:extLst>
          </p:nvPr>
        </p:nvGraphicFramePr>
        <p:xfrm>
          <a:off x="5416298" y="758951"/>
          <a:ext cx="5980170" cy="5337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72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01CE-1403-456A-ADC2-E16B047F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9EEE-599C-4DD0-BE5C-D94349920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dirty="0"/>
              <a:t>The Classroom Based Assessment – Storytelling with Myth is to be done over a 3 week period.</a:t>
            </a:r>
          </a:p>
          <a:p>
            <a:r>
              <a:rPr lang="en-IE" dirty="0"/>
              <a:t>By the end of this 3 week period you will have told your own Myth.</a:t>
            </a:r>
          </a:p>
          <a:p>
            <a:r>
              <a:rPr lang="en-IE" dirty="0"/>
              <a:t>Plan:</a:t>
            </a:r>
          </a:p>
          <a:p>
            <a:pPr lvl="1"/>
            <a:r>
              <a:rPr lang="en-IE" dirty="0"/>
              <a:t>Week 1 (at least 2 classes): Scoping, Framing, and Refining – you have a handout to accompany this PowerPoint; fill it in as we go.</a:t>
            </a:r>
          </a:p>
          <a:p>
            <a:pPr lvl="1"/>
            <a:r>
              <a:rPr lang="en-IE" dirty="0"/>
              <a:t>Week 1-3: Work on your Myth. You should be able to do most of the work in the class.</a:t>
            </a:r>
          </a:p>
          <a:p>
            <a:pPr lvl="1"/>
            <a:r>
              <a:rPr lang="en-IE" dirty="0"/>
              <a:t>Week 3: Write a Reflection</a:t>
            </a:r>
          </a:p>
        </p:txBody>
      </p:sp>
    </p:spTree>
    <p:extLst>
      <p:ext uri="{BB962C8B-B14F-4D97-AF65-F5344CB8AC3E}">
        <p14:creationId xmlns:p14="http://schemas.microsoft.com/office/powerpoint/2010/main" val="2141577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72DC-A83C-42CF-A815-FAC16B95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Guide for Creating my own myth/ adapting an existing myth: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343F5-1578-4412-B13E-51D190E80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What is the purpose or essential message/moral that my story will address?</a:t>
            </a:r>
          </a:p>
          <a:p>
            <a:r>
              <a:rPr lang="en-IE" dirty="0"/>
              <a:t>What will the plot be?</a:t>
            </a:r>
          </a:p>
          <a:p>
            <a:r>
              <a:rPr lang="en-IE" dirty="0"/>
              <a:t>How will characters be developed? </a:t>
            </a:r>
          </a:p>
          <a:p>
            <a:r>
              <a:rPr lang="en-IE" dirty="0"/>
              <a:t>What will their motivation be?</a:t>
            </a:r>
          </a:p>
          <a:p>
            <a:r>
              <a:rPr lang="en-IE" dirty="0"/>
              <a:t>If my display has a visual dimension (for example, a cartoon), how will I develop the visuals?</a:t>
            </a:r>
          </a:p>
        </p:txBody>
      </p:sp>
    </p:spTree>
    <p:extLst>
      <p:ext uri="{BB962C8B-B14F-4D97-AF65-F5344CB8AC3E}">
        <p14:creationId xmlns:p14="http://schemas.microsoft.com/office/powerpoint/2010/main" val="45255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FEC99-9511-444F-AD7D-BBC79D9C7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096663"/>
            <a:ext cx="9144000" cy="1344168"/>
          </a:xfrm>
        </p:spPr>
        <p:txBody>
          <a:bodyPr>
            <a:normAutofit fontScale="90000"/>
          </a:bodyPr>
          <a:lstStyle/>
          <a:p>
            <a:r>
              <a:rPr lang="en-IE" b="1" dirty="0">
                <a:effectLst/>
                <a:latin typeface="Arial" panose="020B0604020202020204" pitchFamily="34" charset="0"/>
              </a:rPr>
              <a:t>Telling the story to the class/</a:t>
            </a:r>
            <a:br>
              <a:rPr lang="en-IE" b="1" dirty="0">
                <a:effectLst/>
                <a:latin typeface="Arial" panose="020B0604020202020204" pitchFamily="34" charset="0"/>
              </a:rPr>
            </a:br>
            <a:r>
              <a:rPr lang="en-IE" b="1" dirty="0">
                <a:effectLst/>
                <a:latin typeface="Arial" panose="020B0604020202020204" pitchFamily="34" charset="0"/>
              </a:rPr>
              <a:t>acting out the story to the class/</a:t>
            </a:r>
            <a:br>
              <a:rPr lang="en-IE" b="1" dirty="0">
                <a:effectLst/>
                <a:latin typeface="Arial" panose="020B0604020202020204" pitchFamily="34" charset="0"/>
              </a:rPr>
            </a:br>
            <a:r>
              <a:rPr lang="en-IE" b="1" dirty="0">
                <a:effectLst/>
                <a:latin typeface="Arial" panose="020B0604020202020204" pitchFamily="34" charset="0"/>
              </a:rPr>
              <a:t>creating a short film or audio: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CCC46-0F65-47FC-B412-94CA34CB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971800"/>
            <a:ext cx="9855588" cy="3886200"/>
          </a:xfrm>
        </p:spPr>
        <p:txBody>
          <a:bodyPr>
            <a:normAutofit fontScale="70000" lnSpcReduction="20000"/>
          </a:bodyPr>
          <a:lstStyle/>
          <a:p>
            <a:r>
              <a:rPr lang="en-IE" dirty="0">
                <a:effectLst/>
                <a:latin typeface="Arial" panose="020B0604020202020204" pitchFamily="34" charset="0"/>
              </a:rPr>
              <a:t>What storytelling techniques will I employ?</a:t>
            </a:r>
          </a:p>
          <a:p>
            <a:pPr lvl="1"/>
            <a:r>
              <a:rPr lang="en-IE" dirty="0">
                <a:effectLst/>
                <a:latin typeface="Arial" panose="020B0604020202020204" pitchFamily="34" charset="0"/>
              </a:rPr>
              <a:t>Spontaneity (i.e. learning the story but not necessarily memorising, being able to respond to audience reaction)</a:t>
            </a:r>
          </a:p>
          <a:p>
            <a:r>
              <a:rPr lang="en-IE" dirty="0">
                <a:effectLst/>
                <a:latin typeface="Arial" panose="020B0604020202020204" pitchFamily="34" charset="0"/>
              </a:rPr>
              <a:t>What dramatic techniques will I employ?</a:t>
            </a:r>
            <a:endParaRPr lang="en-IE" dirty="0">
              <a:latin typeface="Arial" panose="020B0604020202020204" pitchFamily="34" charset="0"/>
            </a:endParaRPr>
          </a:p>
          <a:p>
            <a:pPr lvl="1"/>
            <a:r>
              <a:rPr lang="en-IE" dirty="0">
                <a:effectLst/>
                <a:latin typeface="Arial" panose="020B0604020202020204" pitchFamily="34" charset="0"/>
              </a:rPr>
              <a:t>pace, tension, emphasis, repetition, pause</a:t>
            </a:r>
          </a:p>
          <a:p>
            <a:r>
              <a:rPr lang="en-IE" dirty="0">
                <a:effectLst/>
                <a:latin typeface="Arial" panose="020B0604020202020204" pitchFamily="34" charset="0"/>
              </a:rPr>
              <a:t>What vocal skills will I employ?</a:t>
            </a:r>
            <a:endParaRPr lang="en-IE" dirty="0">
              <a:latin typeface="Arial" panose="020B0604020202020204" pitchFamily="34" charset="0"/>
            </a:endParaRPr>
          </a:p>
          <a:p>
            <a:pPr lvl="1"/>
            <a:r>
              <a:rPr lang="en-IE" dirty="0">
                <a:effectLst/>
                <a:latin typeface="Arial" panose="020B0604020202020204" pitchFamily="34" charset="0"/>
              </a:rPr>
              <a:t>volume, articulation, projection, different voices for different characters, dialogue</a:t>
            </a:r>
          </a:p>
          <a:p>
            <a:r>
              <a:rPr lang="en-IE" dirty="0">
                <a:effectLst/>
                <a:latin typeface="Arial" panose="020B0604020202020204" pitchFamily="34" charset="0"/>
              </a:rPr>
              <a:t>What physical skills will I employ</a:t>
            </a:r>
          </a:p>
          <a:p>
            <a:pPr lvl="1"/>
            <a:r>
              <a:rPr lang="en-IE" dirty="0">
                <a:effectLst/>
                <a:latin typeface="Arial" panose="020B0604020202020204" pitchFamily="34" charset="0"/>
              </a:rPr>
              <a:t>movement and positioning, posture, gesture, facial expression</a:t>
            </a:r>
          </a:p>
          <a:p>
            <a:r>
              <a:rPr lang="en-IE" dirty="0">
                <a:effectLst/>
                <a:latin typeface="Arial" panose="020B0604020202020204" pitchFamily="34" charset="0"/>
              </a:rPr>
              <a:t>How will I keep my audience in mind?</a:t>
            </a:r>
          </a:p>
          <a:p>
            <a:pPr lvl="1"/>
            <a:r>
              <a:rPr lang="en-IE" dirty="0">
                <a:effectLst/>
                <a:latin typeface="Arial" panose="020B0604020202020204" pitchFamily="34" charset="0"/>
              </a:rPr>
              <a:t>Communication skills-stylistic awareness, choice of language</a:t>
            </a:r>
          </a:p>
          <a:p>
            <a:pPr lvl="1"/>
            <a:r>
              <a:rPr lang="en-IE" dirty="0">
                <a:effectLst/>
                <a:latin typeface="Arial" panose="020B0604020202020204" pitchFamily="34" charset="0"/>
              </a:rPr>
              <a:t>stimulating the audience’s senses: see vivid images, feel, smell, touch, listen</a:t>
            </a:r>
          </a:p>
        </p:txBody>
      </p:sp>
    </p:spTree>
    <p:extLst>
      <p:ext uri="{BB962C8B-B14F-4D97-AF65-F5344CB8AC3E}">
        <p14:creationId xmlns:p14="http://schemas.microsoft.com/office/powerpoint/2010/main" val="275425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A40D-99AC-4646-91D2-9C657DB2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Reflecting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F3DDF-AA2E-4DEB-9716-C6445B269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dirty="0"/>
              <a:t>As we go through the CBA, it’s important that you </a:t>
            </a:r>
            <a:r>
              <a:rPr lang="en-IE" i="1" dirty="0"/>
              <a:t>reflect</a:t>
            </a:r>
            <a:r>
              <a:rPr lang="en-IE" dirty="0"/>
              <a:t>. At the end of each section on your handout, I’ve given you a space to reflect. You will complete these for homework.</a:t>
            </a:r>
          </a:p>
          <a:p>
            <a:r>
              <a:rPr lang="en-IE" dirty="0"/>
              <a:t>You will also be encouraged to include some of these Reflections in your final display – if appropriate.</a:t>
            </a:r>
          </a:p>
          <a:p>
            <a:r>
              <a:rPr lang="en-IE" dirty="0"/>
              <a:t>You will then complete a reflection at the very end of the CBA too.</a:t>
            </a:r>
          </a:p>
        </p:txBody>
      </p:sp>
    </p:spTree>
    <p:extLst>
      <p:ext uri="{BB962C8B-B14F-4D97-AF65-F5344CB8AC3E}">
        <p14:creationId xmlns:p14="http://schemas.microsoft.com/office/powerpoint/2010/main" val="398764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344-047A-4EB7-94A9-7A7C9F1B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25E71-8968-4D5B-81AB-2F885CB5D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dirty="0"/>
              <a:t>This is one of two CBAs required for your Junior Cycle Classics.</a:t>
            </a:r>
          </a:p>
          <a:p>
            <a:r>
              <a:rPr lang="en-IE" dirty="0"/>
              <a:t>This </a:t>
            </a:r>
            <a:r>
              <a:rPr lang="en-IE" b="1" dirty="0"/>
              <a:t>does not </a:t>
            </a:r>
            <a:r>
              <a:rPr lang="en-IE" dirty="0"/>
              <a:t>contribute to your final grade.</a:t>
            </a:r>
          </a:p>
          <a:p>
            <a:r>
              <a:rPr lang="en-IE" dirty="0"/>
              <a:t>But one of the following descriptors of your project will be included on your Junior Certificate Profile of Achievement:</a:t>
            </a:r>
          </a:p>
          <a:p>
            <a:pPr lvl="1"/>
            <a:r>
              <a:rPr lang="en-IE" dirty="0"/>
              <a:t>Not in line with expectations.</a:t>
            </a:r>
          </a:p>
          <a:p>
            <a:pPr lvl="1"/>
            <a:r>
              <a:rPr lang="en-IE" dirty="0"/>
              <a:t>In line with expectations.</a:t>
            </a:r>
          </a:p>
          <a:p>
            <a:pPr lvl="1"/>
            <a:r>
              <a:rPr lang="en-IE" dirty="0"/>
              <a:t>Above expectations.</a:t>
            </a:r>
          </a:p>
          <a:p>
            <a:pPr lvl="1"/>
            <a:r>
              <a:rPr lang="en-IE" dirty="0"/>
              <a:t>Exceptional</a:t>
            </a:r>
          </a:p>
        </p:txBody>
      </p:sp>
    </p:spTree>
    <p:extLst>
      <p:ext uri="{BB962C8B-B14F-4D97-AF65-F5344CB8AC3E}">
        <p14:creationId xmlns:p14="http://schemas.microsoft.com/office/powerpoint/2010/main" val="344468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2BCE6-6B62-46F8-ACC2-C15E52213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416272"/>
            <a:ext cx="4594426" cy="1695995"/>
          </a:xfrm>
        </p:spPr>
        <p:txBody>
          <a:bodyPr>
            <a:normAutofit/>
          </a:bodyPr>
          <a:lstStyle/>
          <a:p>
            <a:r>
              <a:rPr lang="en-IE" dirty="0"/>
              <a:t>CBA Steps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5BF5F6-8F80-4E6F-AD9E-206C4E16D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77" y="1142876"/>
            <a:ext cx="10699802" cy="256795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BD8118-F3B0-45F6-B97D-90FAA4AF2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960" y="4023357"/>
            <a:ext cx="7559040" cy="208891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Scoping: Discussing the Myths we’ve studied.</a:t>
            </a:r>
          </a:p>
          <a:p>
            <a:r>
              <a:rPr lang="en-US" dirty="0"/>
              <a:t>Framing: Exploring the aspects of your chosen Myth.</a:t>
            </a:r>
          </a:p>
          <a:p>
            <a:r>
              <a:rPr lang="en-US" dirty="0"/>
              <a:t>Refining: Choosing the </a:t>
            </a:r>
            <a:r>
              <a:rPr lang="en-US" i="1" dirty="0"/>
              <a:t>mode(s)</a:t>
            </a:r>
            <a:r>
              <a:rPr lang="en-US" dirty="0"/>
              <a:t> you will tell your myth – the “display” you chose for your myth.</a:t>
            </a:r>
          </a:p>
          <a:p>
            <a:r>
              <a:rPr lang="en-US" dirty="0"/>
              <a:t>Displaying: Display your Myth and Reflect on the process.</a:t>
            </a:r>
          </a:p>
        </p:txBody>
      </p:sp>
    </p:spTree>
    <p:extLst>
      <p:ext uri="{BB962C8B-B14F-4D97-AF65-F5344CB8AC3E}">
        <p14:creationId xmlns:p14="http://schemas.microsoft.com/office/powerpoint/2010/main" val="411508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7B5C06-12CC-49EF-A907-08F1B132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F7A785F-38D2-4D69-B6F1-ADCED2B8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175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FB74E3-1840-4273-A452-4744B24A2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839336"/>
            <a:ext cx="4123899" cy="3475513"/>
          </a:xfrm>
        </p:spPr>
        <p:txBody>
          <a:bodyPr anchor="ctr">
            <a:normAutofit/>
          </a:bodyPr>
          <a:lstStyle/>
          <a:p>
            <a:pPr algn="l"/>
            <a:r>
              <a:rPr lang="en-IE" dirty="0"/>
              <a:t>Scoping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A9296-D4AE-45FD-8E20-39B78710C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0807"/>
            <a:ext cx="4123899" cy="1524000"/>
          </a:xfrm>
        </p:spPr>
        <p:txBody>
          <a:bodyPr>
            <a:normAutofit/>
          </a:bodyPr>
          <a:lstStyle/>
          <a:p>
            <a:pPr algn="l"/>
            <a:r>
              <a:rPr lang="en-IE" sz="2200"/>
              <a:t>What Myths have we studied?</a:t>
            </a:r>
          </a:p>
          <a:p>
            <a:pPr algn="l"/>
            <a:r>
              <a:rPr lang="en-IE" sz="2200"/>
              <a:t>What do we know about them?</a:t>
            </a:r>
          </a:p>
        </p:txBody>
      </p:sp>
      <p:pic>
        <p:nvPicPr>
          <p:cNvPr id="5" name="Picture 4" descr="A person holding a camera&#10;&#10;Description automatically generated with medium confidence">
            <a:extLst>
              <a:ext uri="{FF2B5EF4-FFF2-40B4-BE49-F238E27FC236}">
                <a16:creationId xmlns:a16="http://schemas.microsoft.com/office/drawing/2014/main" id="{4FF8028C-0121-4859-BEB7-E50D18EEC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15512" b="1"/>
          <a:stretch/>
        </p:blipFill>
        <p:spPr>
          <a:xfrm>
            <a:off x="5334003" y="752477"/>
            <a:ext cx="6095997" cy="534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6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89BB6-54E5-4638-A462-E0925A2F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1"/>
            <a:ext cx="3880511" cy="1577849"/>
          </a:xfrm>
        </p:spPr>
        <p:txBody>
          <a:bodyPr>
            <a:normAutofit/>
          </a:bodyPr>
          <a:lstStyle/>
          <a:p>
            <a:r>
              <a:rPr lang="en-IE" dirty="0"/>
              <a:t>Reflecting on Myth.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37C06-5BD1-461D-A1BD-CF9FFCB1F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611718"/>
            <a:ext cx="3880511" cy="3514164"/>
          </a:xfrm>
        </p:spPr>
        <p:txBody>
          <a:bodyPr>
            <a:normAutofit/>
          </a:bodyPr>
          <a:lstStyle/>
          <a:p>
            <a:r>
              <a:rPr lang="en-IE" dirty="0"/>
              <a:t>What makes a story a Myth?</a:t>
            </a:r>
          </a:p>
          <a:p>
            <a:r>
              <a:rPr lang="en-IE" dirty="0"/>
              <a:t>What Greek and Roman Myths have you already studied?</a:t>
            </a:r>
          </a:p>
          <a:p>
            <a:r>
              <a:rPr lang="en-IE" dirty="0"/>
              <a:t>Answer: Mentimeter </a:t>
            </a:r>
            <a:r>
              <a:rPr lang="en-IE" i="1" dirty="0"/>
              <a:t>(Make Mentimeter</a:t>
            </a:r>
            <a:r>
              <a:rPr lang="en-IE" dirty="0"/>
              <a:t>)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823EDAB-85B1-49D0-A7FA-F0F029226C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7" r="19114"/>
          <a:stretch/>
        </p:blipFill>
        <p:spPr>
          <a:xfrm>
            <a:off x="5401463" y="10"/>
            <a:ext cx="679053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2F55-2236-4F8E-A7BA-AECD0FC9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makes a story a Myth?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26593-EF66-4AAC-84B2-30A26BA76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It can have some fantastical, cosmological (relating to the universe) themes.</a:t>
            </a:r>
          </a:p>
          <a:p>
            <a:r>
              <a:rPr lang="en-IE" dirty="0"/>
              <a:t>Can be used to explain natural phenomena</a:t>
            </a:r>
          </a:p>
          <a:p>
            <a:r>
              <a:rPr lang="en-IE" dirty="0"/>
              <a:t>Includes Heroes and/or Gods – exploring their relationships, actions, and thoughts</a:t>
            </a:r>
          </a:p>
          <a:p>
            <a:r>
              <a:rPr lang="en-IE" dirty="0"/>
              <a:t>Inspired by the </a:t>
            </a:r>
            <a:r>
              <a:rPr lang="en-IE" i="1" dirty="0"/>
              <a:t>values</a:t>
            </a:r>
            <a:r>
              <a:rPr lang="en-IE" dirty="0"/>
              <a:t> and beliefs of the society; exploring these believes.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83868002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LeftStep">
      <a:dk1>
        <a:srgbClr val="000000"/>
      </a:dk1>
      <a:lt1>
        <a:srgbClr val="FFFFFF"/>
      </a:lt1>
      <a:dk2>
        <a:srgbClr val="21373A"/>
      </a:dk2>
      <a:lt2>
        <a:srgbClr val="E8E2E2"/>
      </a:lt2>
      <a:accent1>
        <a:srgbClr val="80A9A7"/>
      </a:accent1>
      <a:accent2>
        <a:srgbClr val="75AB91"/>
      </a:accent2>
      <a:accent3>
        <a:srgbClr val="81AC86"/>
      </a:accent3>
      <a:accent4>
        <a:srgbClr val="86AC76"/>
      </a:accent4>
      <a:accent5>
        <a:srgbClr val="9AA57D"/>
      </a:accent5>
      <a:accent6>
        <a:srgbClr val="A9A274"/>
      </a:accent6>
      <a:hlink>
        <a:srgbClr val="AE696D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E29FC2F614C4F8CCA38E47616219B" ma:contentTypeVersion="13" ma:contentTypeDescription="Create a new document." ma:contentTypeScope="" ma:versionID="e70e6206889af6f3f6f6022be6118ce4">
  <xsd:schema xmlns:xsd="http://www.w3.org/2001/XMLSchema" xmlns:xs="http://www.w3.org/2001/XMLSchema" xmlns:p="http://schemas.microsoft.com/office/2006/metadata/properties" xmlns:ns3="e994e2ca-6e66-4cfb-89b9-1548a5955a3d" xmlns:ns4="cb5eaccf-a245-42c2-b35a-2f5906cd0fb6" targetNamespace="http://schemas.microsoft.com/office/2006/metadata/properties" ma:root="true" ma:fieldsID="6200e3c317e2ac245743f6d767db57c1" ns3:_="" ns4:_="">
    <xsd:import namespace="e994e2ca-6e66-4cfb-89b9-1548a5955a3d"/>
    <xsd:import namespace="cb5eaccf-a245-42c2-b35a-2f5906cd0f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4e2ca-6e66-4cfb-89b9-1548a5955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eaccf-a245-42c2-b35a-2f5906cd0fb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54A044-A20E-4227-AE73-6C93E8868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94e2ca-6e66-4cfb-89b9-1548a5955a3d"/>
    <ds:schemaRef ds:uri="cb5eaccf-a245-42c2-b35a-2f5906cd0f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ABD389-0FCF-4C15-9EBA-89BFEA7E4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F29889-4DC0-4E2C-BB40-E79A2D6365C1}">
  <ds:schemaRefs>
    <ds:schemaRef ds:uri="http://purl.org/dc/elements/1.1/"/>
    <ds:schemaRef ds:uri="http://schemas.microsoft.com/office/2006/metadata/properties"/>
    <ds:schemaRef ds:uri="cb5eaccf-a245-42c2-b35a-2f5906cd0fb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e994e2ca-6e66-4cfb-89b9-1548a5955a3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1429</Words>
  <Application>Microsoft Office PowerPoint</Application>
  <PresentationFormat>Widescreen</PresentationFormat>
  <Paragraphs>159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Aharoni</vt:lpstr>
      <vt:lpstr>Arial</vt:lpstr>
      <vt:lpstr>Avenir Next LT Pro</vt:lpstr>
      <vt:lpstr>Calibri</vt:lpstr>
      <vt:lpstr>PrismaticVTI</vt:lpstr>
      <vt:lpstr>Classroom Based Assessment </vt:lpstr>
      <vt:lpstr>Myths</vt:lpstr>
      <vt:lpstr>Plan</vt:lpstr>
      <vt:lpstr>Reflecting</vt:lpstr>
      <vt:lpstr>Assessment</vt:lpstr>
      <vt:lpstr>CBA Steps</vt:lpstr>
      <vt:lpstr>Scoping</vt:lpstr>
      <vt:lpstr>Reflecting on Myth.</vt:lpstr>
      <vt:lpstr>What makes a story a Myth?</vt:lpstr>
      <vt:lpstr>What Myths have we studied as a class?</vt:lpstr>
      <vt:lpstr>Group Discussions: In group discuss the following aspects of the Myths you’ve studied.</vt:lpstr>
      <vt:lpstr>Framing</vt:lpstr>
      <vt:lpstr>What is the meaning of life?</vt:lpstr>
      <vt:lpstr>Explaining Nature</vt:lpstr>
      <vt:lpstr>Non-Human Characters</vt:lpstr>
      <vt:lpstr>Set in an alternative world</vt:lpstr>
      <vt:lpstr>Sometimes the stories contradict the normal</vt:lpstr>
      <vt:lpstr>Supernatural Explanations - Magic</vt:lpstr>
      <vt:lpstr>Representing Values or Beliefs</vt:lpstr>
      <vt:lpstr>The Sacred/Holy</vt:lpstr>
      <vt:lpstr>Refining</vt:lpstr>
      <vt:lpstr>Ancient Story Telling</vt:lpstr>
      <vt:lpstr>PowerPoint Presentation</vt:lpstr>
      <vt:lpstr>PowerPoint Presentation</vt:lpstr>
      <vt:lpstr>PowerPoint Presentation</vt:lpstr>
      <vt:lpstr>PowerPoint Presentation</vt:lpstr>
      <vt:lpstr>Modes for Myth Retelling: Digital or Analog – One or more </vt:lpstr>
      <vt:lpstr>How to decide?</vt:lpstr>
      <vt:lpstr>Success Criteria for Display</vt:lpstr>
      <vt:lpstr>Guide for Creating my own myth/ adapting an existing myth:</vt:lpstr>
      <vt:lpstr>Telling the story to the class/ acting out the story to the class/ creating a short film or audio: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Based Assessment </dc:title>
  <dc:creator>Seamus O'Sullivan</dc:creator>
  <cp:lastModifiedBy>Seamus O'Sullivan</cp:lastModifiedBy>
  <cp:revision>11</cp:revision>
  <dcterms:created xsi:type="dcterms:W3CDTF">2021-01-24T18:33:15Z</dcterms:created>
  <dcterms:modified xsi:type="dcterms:W3CDTF">2021-02-18T14:41:11Z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0x010100802E29FC2F614C4F8CCA38E47616219B</vt:lpwstr>
  </property>
</Properties>
</file>