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62" r:id="rId8"/>
    <p:sldId id="258" r:id="rId9"/>
    <p:sldId id="265" r:id="rId10"/>
    <p:sldId id="266" r:id="rId11"/>
    <p:sldId id="280" r:id="rId12"/>
    <p:sldId id="267" r:id="rId13"/>
    <p:sldId id="281" r:id="rId14"/>
    <p:sldId id="282" r:id="rId15"/>
    <p:sldId id="274" r:id="rId16"/>
    <p:sldId id="276" r:id="rId17"/>
    <p:sldId id="284" r:id="rId18"/>
    <p:sldId id="275" r:id="rId19"/>
    <p:sldId id="283" r:id="rId20"/>
    <p:sldId id="259" r:id="rId21"/>
    <p:sldId id="268" r:id="rId22"/>
    <p:sldId id="285" r:id="rId23"/>
    <p:sldId id="289" r:id="rId24"/>
    <p:sldId id="288" r:id="rId25"/>
    <p:sldId id="286" r:id="rId26"/>
    <p:sldId id="287" r:id="rId27"/>
    <p:sldId id="269" r:id="rId28"/>
    <p:sldId id="270" r:id="rId29"/>
    <p:sldId id="271" r:id="rId30"/>
    <p:sldId id="260" r:id="rId31"/>
    <p:sldId id="272" r:id="rId32"/>
    <p:sldId id="278" r:id="rId33"/>
    <p:sldId id="273"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8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E5837E-62A9-440C-B1E0-A8F879F01AE4}"/>
              </a:ext>
            </a:extLst>
          </p:cNvPr>
          <p:cNvSpPr>
            <a:spLocks noGrp="1"/>
          </p:cNvSpPr>
          <p:nvPr>
            <p:ph type="dt" sz="half" idx="10"/>
          </p:nvPr>
        </p:nvSpPr>
        <p:spPr/>
        <p:txBody>
          <a:bodyPr/>
          <a:lstStyle>
            <a:lvl1pPr>
              <a:defRPr/>
            </a:lvl1pPr>
          </a:lstStyle>
          <a:p>
            <a:pPr>
              <a:defRPr/>
            </a:pPr>
            <a:fld id="{7AED042C-F94C-4395-9080-3EF0DD8E2FEE}" type="datetimeFigureOut">
              <a:rPr lang="en-GB"/>
              <a:pPr>
                <a:defRPr/>
              </a:pPr>
              <a:t>19/02/2021</a:t>
            </a:fld>
            <a:endParaRPr lang="en-GB"/>
          </a:p>
        </p:txBody>
      </p:sp>
      <p:sp>
        <p:nvSpPr>
          <p:cNvPr id="5" name="Footer Placeholder 4">
            <a:extLst>
              <a:ext uri="{FF2B5EF4-FFF2-40B4-BE49-F238E27FC236}">
                <a16:creationId xmlns:a16="http://schemas.microsoft.com/office/drawing/2014/main" id="{9C537850-21B4-43CB-9B5E-4C861591D0C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21B2F0B-07B4-4DA5-8489-66D34005F99A}"/>
              </a:ext>
            </a:extLst>
          </p:cNvPr>
          <p:cNvSpPr>
            <a:spLocks noGrp="1"/>
          </p:cNvSpPr>
          <p:nvPr>
            <p:ph type="sldNum" sz="quarter" idx="12"/>
          </p:nvPr>
        </p:nvSpPr>
        <p:spPr/>
        <p:txBody>
          <a:bodyPr/>
          <a:lstStyle>
            <a:lvl1pPr>
              <a:defRPr/>
            </a:lvl1pPr>
          </a:lstStyle>
          <a:p>
            <a:pPr>
              <a:defRPr/>
            </a:pPr>
            <a:fld id="{A8604139-962C-42D3-93DA-B3C6D01277B2}" type="slidenum">
              <a:rPr lang="en-GB" altLang="en-US"/>
              <a:pPr>
                <a:defRPr/>
              </a:pPr>
              <a:t>‹#›</a:t>
            </a:fld>
            <a:endParaRPr lang="en-GB" altLang="en-US"/>
          </a:p>
        </p:txBody>
      </p:sp>
    </p:spTree>
    <p:extLst>
      <p:ext uri="{BB962C8B-B14F-4D97-AF65-F5344CB8AC3E}">
        <p14:creationId xmlns:p14="http://schemas.microsoft.com/office/powerpoint/2010/main" val="332261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B1C80F-5545-434A-954F-EDC34A651E73}"/>
              </a:ext>
            </a:extLst>
          </p:cNvPr>
          <p:cNvSpPr>
            <a:spLocks noGrp="1"/>
          </p:cNvSpPr>
          <p:nvPr>
            <p:ph type="dt" sz="half" idx="10"/>
          </p:nvPr>
        </p:nvSpPr>
        <p:spPr/>
        <p:txBody>
          <a:bodyPr/>
          <a:lstStyle>
            <a:lvl1pPr>
              <a:defRPr/>
            </a:lvl1pPr>
          </a:lstStyle>
          <a:p>
            <a:pPr>
              <a:defRPr/>
            </a:pPr>
            <a:fld id="{0B0F4C66-1A41-49F3-AE13-E616BCE8F630}" type="datetimeFigureOut">
              <a:rPr lang="en-GB"/>
              <a:pPr>
                <a:defRPr/>
              </a:pPr>
              <a:t>19/02/2021</a:t>
            </a:fld>
            <a:endParaRPr lang="en-GB"/>
          </a:p>
        </p:txBody>
      </p:sp>
      <p:sp>
        <p:nvSpPr>
          <p:cNvPr id="5" name="Footer Placeholder 4">
            <a:extLst>
              <a:ext uri="{FF2B5EF4-FFF2-40B4-BE49-F238E27FC236}">
                <a16:creationId xmlns:a16="http://schemas.microsoft.com/office/drawing/2014/main" id="{B37746EE-B881-491A-98F3-07227E0DE0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7E0D686-01BD-43A2-A8B0-5E853F2F03EB}"/>
              </a:ext>
            </a:extLst>
          </p:cNvPr>
          <p:cNvSpPr>
            <a:spLocks noGrp="1"/>
          </p:cNvSpPr>
          <p:nvPr>
            <p:ph type="sldNum" sz="quarter" idx="12"/>
          </p:nvPr>
        </p:nvSpPr>
        <p:spPr/>
        <p:txBody>
          <a:bodyPr/>
          <a:lstStyle>
            <a:lvl1pPr>
              <a:defRPr/>
            </a:lvl1pPr>
          </a:lstStyle>
          <a:p>
            <a:pPr>
              <a:defRPr/>
            </a:pPr>
            <a:fld id="{6F179D13-E9A3-4EF1-B779-6B9F98B54094}" type="slidenum">
              <a:rPr lang="en-GB" altLang="en-US"/>
              <a:pPr>
                <a:defRPr/>
              </a:pPr>
              <a:t>‹#›</a:t>
            </a:fld>
            <a:endParaRPr lang="en-GB" altLang="en-US"/>
          </a:p>
        </p:txBody>
      </p:sp>
    </p:spTree>
    <p:extLst>
      <p:ext uri="{BB962C8B-B14F-4D97-AF65-F5344CB8AC3E}">
        <p14:creationId xmlns:p14="http://schemas.microsoft.com/office/powerpoint/2010/main" val="1406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02998D-3399-420A-8FBA-8BA05DE57D86}"/>
              </a:ext>
            </a:extLst>
          </p:cNvPr>
          <p:cNvSpPr>
            <a:spLocks noGrp="1"/>
          </p:cNvSpPr>
          <p:nvPr>
            <p:ph type="dt" sz="half" idx="10"/>
          </p:nvPr>
        </p:nvSpPr>
        <p:spPr/>
        <p:txBody>
          <a:bodyPr/>
          <a:lstStyle>
            <a:lvl1pPr>
              <a:defRPr/>
            </a:lvl1pPr>
          </a:lstStyle>
          <a:p>
            <a:pPr>
              <a:defRPr/>
            </a:pPr>
            <a:fld id="{3A43F5EE-7F8D-472B-9FEB-5FBAE863F733}" type="datetimeFigureOut">
              <a:rPr lang="en-GB"/>
              <a:pPr>
                <a:defRPr/>
              </a:pPr>
              <a:t>19/02/2021</a:t>
            </a:fld>
            <a:endParaRPr lang="en-GB"/>
          </a:p>
        </p:txBody>
      </p:sp>
      <p:sp>
        <p:nvSpPr>
          <p:cNvPr id="5" name="Footer Placeholder 4">
            <a:extLst>
              <a:ext uri="{FF2B5EF4-FFF2-40B4-BE49-F238E27FC236}">
                <a16:creationId xmlns:a16="http://schemas.microsoft.com/office/drawing/2014/main" id="{1B46110E-AC41-4D9A-BF05-DAC9C8A919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EBDE8E-5030-4896-BADB-8BBCE8A5AEFF}"/>
              </a:ext>
            </a:extLst>
          </p:cNvPr>
          <p:cNvSpPr>
            <a:spLocks noGrp="1"/>
          </p:cNvSpPr>
          <p:nvPr>
            <p:ph type="sldNum" sz="quarter" idx="12"/>
          </p:nvPr>
        </p:nvSpPr>
        <p:spPr/>
        <p:txBody>
          <a:bodyPr/>
          <a:lstStyle>
            <a:lvl1pPr>
              <a:defRPr/>
            </a:lvl1pPr>
          </a:lstStyle>
          <a:p>
            <a:pPr>
              <a:defRPr/>
            </a:pPr>
            <a:fld id="{345B58B8-2F3B-4116-8E19-E414272632C2}" type="slidenum">
              <a:rPr lang="en-GB" altLang="en-US"/>
              <a:pPr>
                <a:defRPr/>
              </a:pPr>
              <a:t>‹#›</a:t>
            </a:fld>
            <a:endParaRPr lang="en-GB" altLang="en-US"/>
          </a:p>
        </p:txBody>
      </p:sp>
    </p:spTree>
    <p:extLst>
      <p:ext uri="{BB962C8B-B14F-4D97-AF65-F5344CB8AC3E}">
        <p14:creationId xmlns:p14="http://schemas.microsoft.com/office/powerpoint/2010/main" val="197446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A2C06-87FF-4E86-A744-BFE39439915A}"/>
              </a:ext>
            </a:extLst>
          </p:cNvPr>
          <p:cNvSpPr>
            <a:spLocks noGrp="1"/>
          </p:cNvSpPr>
          <p:nvPr>
            <p:ph type="dt" sz="half" idx="10"/>
          </p:nvPr>
        </p:nvSpPr>
        <p:spPr/>
        <p:txBody>
          <a:bodyPr/>
          <a:lstStyle>
            <a:lvl1pPr>
              <a:defRPr/>
            </a:lvl1pPr>
          </a:lstStyle>
          <a:p>
            <a:pPr>
              <a:defRPr/>
            </a:pPr>
            <a:fld id="{FF7B70CF-9A53-4492-8651-5A0D9AE3AA86}" type="datetimeFigureOut">
              <a:rPr lang="en-GB"/>
              <a:pPr>
                <a:defRPr/>
              </a:pPr>
              <a:t>19/02/2021</a:t>
            </a:fld>
            <a:endParaRPr lang="en-GB"/>
          </a:p>
        </p:txBody>
      </p:sp>
      <p:sp>
        <p:nvSpPr>
          <p:cNvPr id="5" name="Footer Placeholder 4">
            <a:extLst>
              <a:ext uri="{FF2B5EF4-FFF2-40B4-BE49-F238E27FC236}">
                <a16:creationId xmlns:a16="http://schemas.microsoft.com/office/drawing/2014/main" id="{33A48502-BBED-425A-9966-BF39ADE16E7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7FBF035-5FA9-40D1-86FA-8B934B2FA093}"/>
              </a:ext>
            </a:extLst>
          </p:cNvPr>
          <p:cNvSpPr>
            <a:spLocks noGrp="1"/>
          </p:cNvSpPr>
          <p:nvPr>
            <p:ph type="sldNum" sz="quarter" idx="12"/>
          </p:nvPr>
        </p:nvSpPr>
        <p:spPr/>
        <p:txBody>
          <a:bodyPr/>
          <a:lstStyle>
            <a:lvl1pPr>
              <a:defRPr/>
            </a:lvl1pPr>
          </a:lstStyle>
          <a:p>
            <a:pPr>
              <a:defRPr/>
            </a:pPr>
            <a:fld id="{1227F25A-2C07-46D7-91FC-8D773D26003A}" type="slidenum">
              <a:rPr lang="en-GB" altLang="en-US"/>
              <a:pPr>
                <a:defRPr/>
              </a:pPr>
              <a:t>‹#›</a:t>
            </a:fld>
            <a:endParaRPr lang="en-GB" altLang="en-US"/>
          </a:p>
        </p:txBody>
      </p:sp>
    </p:spTree>
    <p:extLst>
      <p:ext uri="{BB962C8B-B14F-4D97-AF65-F5344CB8AC3E}">
        <p14:creationId xmlns:p14="http://schemas.microsoft.com/office/powerpoint/2010/main" val="81260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C50A10-3284-495B-AAC1-EE4D971052DA}"/>
              </a:ext>
            </a:extLst>
          </p:cNvPr>
          <p:cNvSpPr>
            <a:spLocks noGrp="1"/>
          </p:cNvSpPr>
          <p:nvPr>
            <p:ph type="dt" sz="half" idx="10"/>
          </p:nvPr>
        </p:nvSpPr>
        <p:spPr/>
        <p:txBody>
          <a:bodyPr/>
          <a:lstStyle>
            <a:lvl1pPr>
              <a:defRPr/>
            </a:lvl1pPr>
          </a:lstStyle>
          <a:p>
            <a:pPr>
              <a:defRPr/>
            </a:pPr>
            <a:fld id="{B4272BFE-A592-4691-A88F-8AC8FA427B9B}" type="datetimeFigureOut">
              <a:rPr lang="en-GB"/>
              <a:pPr>
                <a:defRPr/>
              </a:pPr>
              <a:t>19/02/2021</a:t>
            </a:fld>
            <a:endParaRPr lang="en-GB"/>
          </a:p>
        </p:txBody>
      </p:sp>
      <p:sp>
        <p:nvSpPr>
          <p:cNvPr id="5" name="Footer Placeholder 4">
            <a:extLst>
              <a:ext uri="{FF2B5EF4-FFF2-40B4-BE49-F238E27FC236}">
                <a16:creationId xmlns:a16="http://schemas.microsoft.com/office/drawing/2014/main" id="{B87AF2E5-9010-4470-9D9D-8ECF6A1A664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E06E04-2DC5-4B4A-BD28-612F74F41CCF}"/>
              </a:ext>
            </a:extLst>
          </p:cNvPr>
          <p:cNvSpPr>
            <a:spLocks noGrp="1"/>
          </p:cNvSpPr>
          <p:nvPr>
            <p:ph type="sldNum" sz="quarter" idx="12"/>
          </p:nvPr>
        </p:nvSpPr>
        <p:spPr/>
        <p:txBody>
          <a:bodyPr/>
          <a:lstStyle>
            <a:lvl1pPr>
              <a:defRPr/>
            </a:lvl1pPr>
          </a:lstStyle>
          <a:p>
            <a:pPr>
              <a:defRPr/>
            </a:pPr>
            <a:fld id="{EFA8E7DB-555D-4565-B52A-C5D4922A71D0}" type="slidenum">
              <a:rPr lang="en-GB" altLang="en-US"/>
              <a:pPr>
                <a:defRPr/>
              </a:pPr>
              <a:t>‹#›</a:t>
            </a:fld>
            <a:endParaRPr lang="en-GB" altLang="en-US"/>
          </a:p>
        </p:txBody>
      </p:sp>
    </p:spTree>
    <p:extLst>
      <p:ext uri="{BB962C8B-B14F-4D97-AF65-F5344CB8AC3E}">
        <p14:creationId xmlns:p14="http://schemas.microsoft.com/office/powerpoint/2010/main" val="320084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3483DE6-717D-41DF-8719-7315307EF03B}"/>
              </a:ext>
            </a:extLst>
          </p:cNvPr>
          <p:cNvSpPr>
            <a:spLocks noGrp="1"/>
          </p:cNvSpPr>
          <p:nvPr>
            <p:ph type="dt" sz="half" idx="10"/>
          </p:nvPr>
        </p:nvSpPr>
        <p:spPr/>
        <p:txBody>
          <a:bodyPr/>
          <a:lstStyle>
            <a:lvl1pPr>
              <a:defRPr/>
            </a:lvl1pPr>
          </a:lstStyle>
          <a:p>
            <a:pPr>
              <a:defRPr/>
            </a:pPr>
            <a:fld id="{A23683E6-1F64-4134-9523-B2709594B158}" type="datetimeFigureOut">
              <a:rPr lang="en-GB"/>
              <a:pPr>
                <a:defRPr/>
              </a:pPr>
              <a:t>19/02/2021</a:t>
            </a:fld>
            <a:endParaRPr lang="en-GB"/>
          </a:p>
        </p:txBody>
      </p:sp>
      <p:sp>
        <p:nvSpPr>
          <p:cNvPr id="6" name="Footer Placeholder 4">
            <a:extLst>
              <a:ext uri="{FF2B5EF4-FFF2-40B4-BE49-F238E27FC236}">
                <a16:creationId xmlns:a16="http://schemas.microsoft.com/office/drawing/2014/main" id="{BBA5346C-CB3A-42EC-BC28-A63D7B6C5A3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1623643-9D29-4E90-9FED-30C0E07C1FE0}"/>
              </a:ext>
            </a:extLst>
          </p:cNvPr>
          <p:cNvSpPr>
            <a:spLocks noGrp="1"/>
          </p:cNvSpPr>
          <p:nvPr>
            <p:ph type="sldNum" sz="quarter" idx="12"/>
          </p:nvPr>
        </p:nvSpPr>
        <p:spPr/>
        <p:txBody>
          <a:bodyPr/>
          <a:lstStyle>
            <a:lvl1pPr>
              <a:defRPr/>
            </a:lvl1pPr>
          </a:lstStyle>
          <a:p>
            <a:pPr>
              <a:defRPr/>
            </a:pPr>
            <a:fld id="{74BCCC73-CFE1-421A-A5A4-4539CFD78554}" type="slidenum">
              <a:rPr lang="en-GB" altLang="en-US"/>
              <a:pPr>
                <a:defRPr/>
              </a:pPr>
              <a:t>‹#›</a:t>
            </a:fld>
            <a:endParaRPr lang="en-GB" altLang="en-US"/>
          </a:p>
        </p:txBody>
      </p:sp>
    </p:spTree>
    <p:extLst>
      <p:ext uri="{BB962C8B-B14F-4D97-AF65-F5344CB8AC3E}">
        <p14:creationId xmlns:p14="http://schemas.microsoft.com/office/powerpoint/2010/main" val="188648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535B858-10C6-40D8-A13B-6DF0AA5AA26B}"/>
              </a:ext>
            </a:extLst>
          </p:cNvPr>
          <p:cNvSpPr>
            <a:spLocks noGrp="1"/>
          </p:cNvSpPr>
          <p:nvPr>
            <p:ph type="dt" sz="half" idx="10"/>
          </p:nvPr>
        </p:nvSpPr>
        <p:spPr/>
        <p:txBody>
          <a:bodyPr/>
          <a:lstStyle>
            <a:lvl1pPr>
              <a:defRPr/>
            </a:lvl1pPr>
          </a:lstStyle>
          <a:p>
            <a:pPr>
              <a:defRPr/>
            </a:pPr>
            <a:fld id="{180BB5D6-2E8F-4987-B841-18AF89EB49B9}" type="datetimeFigureOut">
              <a:rPr lang="en-GB"/>
              <a:pPr>
                <a:defRPr/>
              </a:pPr>
              <a:t>19/02/2021</a:t>
            </a:fld>
            <a:endParaRPr lang="en-GB"/>
          </a:p>
        </p:txBody>
      </p:sp>
      <p:sp>
        <p:nvSpPr>
          <p:cNvPr id="8" name="Footer Placeholder 4">
            <a:extLst>
              <a:ext uri="{FF2B5EF4-FFF2-40B4-BE49-F238E27FC236}">
                <a16:creationId xmlns:a16="http://schemas.microsoft.com/office/drawing/2014/main" id="{9F2D859E-6346-4E16-98EA-BE8FEB4EDB1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CD9965A5-918B-4359-8E0F-EDA1EC29F6F6}"/>
              </a:ext>
            </a:extLst>
          </p:cNvPr>
          <p:cNvSpPr>
            <a:spLocks noGrp="1"/>
          </p:cNvSpPr>
          <p:nvPr>
            <p:ph type="sldNum" sz="quarter" idx="12"/>
          </p:nvPr>
        </p:nvSpPr>
        <p:spPr/>
        <p:txBody>
          <a:bodyPr/>
          <a:lstStyle>
            <a:lvl1pPr>
              <a:defRPr/>
            </a:lvl1pPr>
          </a:lstStyle>
          <a:p>
            <a:pPr>
              <a:defRPr/>
            </a:pPr>
            <a:fld id="{765808B4-F5E8-437C-8E0D-05A0A22907B5}" type="slidenum">
              <a:rPr lang="en-GB" altLang="en-US"/>
              <a:pPr>
                <a:defRPr/>
              </a:pPr>
              <a:t>‹#›</a:t>
            </a:fld>
            <a:endParaRPr lang="en-GB" altLang="en-US"/>
          </a:p>
        </p:txBody>
      </p:sp>
    </p:spTree>
    <p:extLst>
      <p:ext uri="{BB962C8B-B14F-4D97-AF65-F5344CB8AC3E}">
        <p14:creationId xmlns:p14="http://schemas.microsoft.com/office/powerpoint/2010/main" val="217690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9627C9B-DA60-45A7-B57B-B8C40DD2D650}"/>
              </a:ext>
            </a:extLst>
          </p:cNvPr>
          <p:cNvSpPr>
            <a:spLocks noGrp="1"/>
          </p:cNvSpPr>
          <p:nvPr>
            <p:ph type="dt" sz="half" idx="10"/>
          </p:nvPr>
        </p:nvSpPr>
        <p:spPr/>
        <p:txBody>
          <a:bodyPr/>
          <a:lstStyle>
            <a:lvl1pPr>
              <a:defRPr/>
            </a:lvl1pPr>
          </a:lstStyle>
          <a:p>
            <a:pPr>
              <a:defRPr/>
            </a:pPr>
            <a:fld id="{BFC08F1F-2DDC-4D2F-BC5B-F9000E950B38}" type="datetimeFigureOut">
              <a:rPr lang="en-GB"/>
              <a:pPr>
                <a:defRPr/>
              </a:pPr>
              <a:t>19/02/2021</a:t>
            </a:fld>
            <a:endParaRPr lang="en-GB"/>
          </a:p>
        </p:txBody>
      </p:sp>
      <p:sp>
        <p:nvSpPr>
          <p:cNvPr id="4" name="Footer Placeholder 4">
            <a:extLst>
              <a:ext uri="{FF2B5EF4-FFF2-40B4-BE49-F238E27FC236}">
                <a16:creationId xmlns:a16="http://schemas.microsoft.com/office/drawing/2014/main" id="{0C6A1F94-9378-47FC-8FAC-39F2B5F64D4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360D6C5-320E-4E7B-ACC6-C10D5E12FBF4}"/>
              </a:ext>
            </a:extLst>
          </p:cNvPr>
          <p:cNvSpPr>
            <a:spLocks noGrp="1"/>
          </p:cNvSpPr>
          <p:nvPr>
            <p:ph type="sldNum" sz="quarter" idx="12"/>
          </p:nvPr>
        </p:nvSpPr>
        <p:spPr/>
        <p:txBody>
          <a:bodyPr/>
          <a:lstStyle>
            <a:lvl1pPr>
              <a:defRPr/>
            </a:lvl1pPr>
          </a:lstStyle>
          <a:p>
            <a:pPr>
              <a:defRPr/>
            </a:pPr>
            <a:fld id="{C5D44F3C-83C5-4279-BEAE-A6DDA01DB619}" type="slidenum">
              <a:rPr lang="en-GB" altLang="en-US"/>
              <a:pPr>
                <a:defRPr/>
              </a:pPr>
              <a:t>‹#›</a:t>
            </a:fld>
            <a:endParaRPr lang="en-GB" altLang="en-US"/>
          </a:p>
        </p:txBody>
      </p:sp>
    </p:spTree>
    <p:extLst>
      <p:ext uri="{BB962C8B-B14F-4D97-AF65-F5344CB8AC3E}">
        <p14:creationId xmlns:p14="http://schemas.microsoft.com/office/powerpoint/2010/main" val="206628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8AD315-93B4-40FE-AB46-A8CED57C6353}"/>
              </a:ext>
            </a:extLst>
          </p:cNvPr>
          <p:cNvSpPr>
            <a:spLocks noGrp="1"/>
          </p:cNvSpPr>
          <p:nvPr>
            <p:ph type="dt" sz="half" idx="10"/>
          </p:nvPr>
        </p:nvSpPr>
        <p:spPr/>
        <p:txBody>
          <a:bodyPr/>
          <a:lstStyle>
            <a:lvl1pPr>
              <a:defRPr/>
            </a:lvl1pPr>
          </a:lstStyle>
          <a:p>
            <a:pPr>
              <a:defRPr/>
            </a:pPr>
            <a:fld id="{46AA31AC-5648-4FFE-B92E-F245E56737D3}" type="datetimeFigureOut">
              <a:rPr lang="en-GB"/>
              <a:pPr>
                <a:defRPr/>
              </a:pPr>
              <a:t>19/02/2021</a:t>
            </a:fld>
            <a:endParaRPr lang="en-GB"/>
          </a:p>
        </p:txBody>
      </p:sp>
      <p:sp>
        <p:nvSpPr>
          <p:cNvPr id="3" name="Footer Placeholder 4">
            <a:extLst>
              <a:ext uri="{FF2B5EF4-FFF2-40B4-BE49-F238E27FC236}">
                <a16:creationId xmlns:a16="http://schemas.microsoft.com/office/drawing/2014/main" id="{429BE53D-19DC-40B6-9C8D-7B041DEC988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9A7EDBB-5DA6-49BB-A95C-12D749E99735}"/>
              </a:ext>
            </a:extLst>
          </p:cNvPr>
          <p:cNvSpPr>
            <a:spLocks noGrp="1"/>
          </p:cNvSpPr>
          <p:nvPr>
            <p:ph type="sldNum" sz="quarter" idx="12"/>
          </p:nvPr>
        </p:nvSpPr>
        <p:spPr/>
        <p:txBody>
          <a:bodyPr/>
          <a:lstStyle>
            <a:lvl1pPr>
              <a:defRPr/>
            </a:lvl1pPr>
          </a:lstStyle>
          <a:p>
            <a:pPr>
              <a:defRPr/>
            </a:pPr>
            <a:fld id="{932FCE86-6E9D-4619-B3FE-D90451DD9DDC}" type="slidenum">
              <a:rPr lang="en-GB" altLang="en-US"/>
              <a:pPr>
                <a:defRPr/>
              </a:pPr>
              <a:t>‹#›</a:t>
            </a:fld>
            <a:endParaRPr lang="en-GB" altLang="en-US"/>
          </a:p>
        </p:txBody>
      </p:sp>
    </p:spTree>
    <p:extLst>
      <p:ext uri="{BB962C8B-B14F-4D97-AF65-F5344CB8AC3E}">
        <p14:creationId xmlns:p14="http://schemas.microsoft.com/office/powerpoint/2010/main" val="42943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9001753-4E51-40FD-B33F-CB2242F68E84}"/>
              </a:ext>
            </a:extLst>
          </p:cNvPr>
          <p:cNvSpPr>
            <a:spLocks noGrp="1"/>
          </p:cNvSpPr>
          <p:nvPr>
            <p:ph type="dt" sz="half" idx="10"/>
          </p:nvPr>
        </p:nvSpPr>
        <p:spPr/>
        <p:txBody>
          <a:bodyPr/>
          <a:lstStyle>
            <a:lvl1pPr>
              <a:defRPr/>
            </a:lvl1pPr>
          </a:lstStyle>
          <a:p>
            <a:pPr>
              <a:defRPr/>
            </a:pPr>
            <a:fld id="{0F232119-1C1E-426B-B558-B856D671CCCB}" type="datetimeFigureOut">
              <a:rPr lang="en-GB"/>
              <a:pPr>
                <a:defRPr/>
              </a:pPr>
              <a:t>19/02/2021</a:t>
            </a:fld>
            <a:endParaRPr lang="en-GB"/>
          </a:p>
        </p:txBody>
      </p:sp>
      <p:sp>
        <p:nvSpPr>
          <p:cNvPr id="6" name="Footer Placeholder 4">
            <a:extLst>
              <a:ext uri="{FF2B5EF4-FFF2-40B4-BE49-F238E27FC236}">
                <a16:creationId xmlns:a16="http://schemas.microsoft.com/office/drawing/2014/main" id="{359B37D4-FA87-4AB6-BD4A-764318AEA77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AF2A45A-D4FF-4F1B-BED7-1E9532F51080}"/>
              </a:ext>
            </a:extLst>
          </p:cNvPr>
          <p:cNvSpPr>
            <a:spLocks noGrp="1"/>
          </p:cNvSpPr>
          <p:nvPr>
            <p:ph type="sldNum" sz="quarter" idx="12"/>
          </p:nvPr>
        </p:nvSpPr>
        <p:spPr/>
        <p:txBody>
          <a:bodyPr/>
          <a:lstStyle>
            <a:lvl1pPr>
              <a:defRPr/>
            </a:lvl1pPr>
          </a:lstStyle>
          <a:p>
            <a:pPr>
              <a:defRPr/>
            </a:pPr>
            <a:fld id="{33E2D12F-1BB3-450D-B7F8-1A6FA5F4FBB1}" type="slidenum">
              <a:rPr lang="en-GB" altLang="en-US"/>
              <a:pPr>
                <a:defRPr/>
              </a:pPr>
              <a:t>‹#›</a:t>
            </a:fld>
            <a:endParaRPr lang="en-GB" altLang="en-US"/>
          </a:p>
        </p:txBody>
      </p:sp>
    </p:spTree>
    <p:extLst>
      <p:ext uri="{BB962C8B-B14F-4D97-AF65-F5344CB8AC3E}">
        <p14:creationId xmlns:p14="http://schemas.microsoft.com/office/powerpoint/2010/main" val="34568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D160AB8-7A3C-43C0-858D-0B6B357F5AE9}"/>
              </a:ext>
            </a:extLst>
          </p:cNvPr>
          <p:cNvSpPr>
            <a:spLocks noGrp="1"/>
          </p:cNvSpPr>
          <p:nvPr>
            <p:ph type="dt" sz="half" idx="10"/>
          </p:nvPr>
        </p:nvSpPr>
        <p:spPr/>
        <p:txBody>
          <a:bodyPr/>
          <a:lstStyle>
            <a:lvl1pPr>
              <a:defRPr/>
            </a:lvl1pPr>
          </a:lstStyle>
          <a:p>
            <a:pPr>
              <a:defRPr/>
            </a:pPr>
            <a:fld id="{4F207D5D-2F90-4609-A8A6-AEACECF5DC41}" type="datetimeFigureOut">
              <a:rPr lang="en-GB"/>
              <a:pPr>
                <a:defRPr/>
              </a:pPr>
              <a:t>19/02/2021</a:t>
            </a:fld>
            <a:endParaRPr lang="en-GB"/>
          </a:p>
        </p:txBody>
      </p:sp>
      <p:sp>
        <p:nvSpPr>
          <p:cNvPr id="6" name="Footer Placeholder 4">
            <a:extLst>
              <a:ext uri="{FF2B5EF4-FFF2-40B4-BE49-F238E27FC236}">
                <a16:creationId xmlns:a16="http://schemas.microsoft.com/office/drawing/2014/main" id="{4EF7097C-B10C-4FDC-9816-3301961C007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E37DAD2-DAFB-4E25-986F-508790828C48}"/>
              </a:ext>
            </a:extLst>
          </p:cNvPr>
          <p:cNvSpPr>
            <a:spLocks noGrp="1"/>
          </p:cNvSpPr>
          <p:nvPr>
            <p:ph type="sldNum" sz="quarter" idx="12"/>
          </p:nvPr>
        </p:nvSpPr>
        <p:spPr/>
        <p:txBody>
          <a:bodyPr/>
          <a:lstStyle>
            <a:lvl1pPr>
              <a:defRPr/>
            </a:lvl1pPr>
          </a:lstStyle>
          <a:p>
            <a:pPr>
              <a:defRPr/>
            </a:pPr>
            <a:fld id="{3A85B240-3629-4168-9BC8-7B84AAFEB2DF}" type="slidenum">
              <a:rPr lang="en-GB" altLang="en-US"/>
              <a:pPr>
                <a:defRPr/>
              </a:pPr>
              <a:t>‹#›</a:t>
            </a:fld>
            <a:endParaRPr lang="en-GB" altLang="en-US"/>
          </a:p>
        </p:txBody>
      </p:sp>
    </p:spTree>
    <p:extLst>
      <p:ext uri="{BB962C8B-B14F-4D97-AF65-F5344CB8AC3E}">
        <p14:creationId xmlns:p14="http://schemas.microsoft.com/office/powerpoint/2010/main" val="355994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EC8A17B-3F7E-432D-A197-CC5C9D1DEFC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D9C1D3E-114C-49EF-BF8E-F9F122A961B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2D171EC-BC6B-413A-A095-9A12488DE47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9AF0EF6-ADFA-45D3-A9F3-743034D33597}" type="datetimeFigureOut">
              <a:rPr lang="en-GB"/>
              <a:pPr>
                <a:defRPr/>
              </a:pPr>
              <a:t>19/02/2021</a:t>
            </a:fld>
            <a:endParaRPr lang="en-GB"/>
          </a:p>
        </p:txBody>
      </p:sp>
      <p:sp>
        <p:nvSpPr>
          <p:cNvPr id="5" name="Footer Placeholder 4">
            <a:extLst>
              <a:ext uri="{FF2B5EF4-FFF2-40B4-BE49-F238E27FC236}">
                <a16:creationId xmlns:a16="http://schemas.microsoft.com/office/drawing/2014/main" id="{A35D2FF3-E805-41C3-9A83-6642396246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01822949-28FD-49FD-9116-03D80298337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E62EE0C-ED6E-4BCC-8E87-05F3DD020A3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ncientgreece.co.uk/dailylife/home_set.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building&#10;&#10;Description automatically generated">
            <a:extLst>
              <a:ext uri="{FF2B5EF4-FFF2-40B4-BE49-F238E27FC236}">
                <a16:creationId xmlns:a16="http://schemas.microsoft.com/office/drawing/2014/main" id="{1F1458B6-6D52-497A-802C-9D71B6B8F1DA}"/>
              </a:ext>
            </a:extLst>
          </p:cNvPr>
          <p:cNvPicPr>
            <a:picLocks noChangeAspect="1"/>
          </p:cNvPicPr>
          <p:nvPr/>
        </p:nvPicPr>
        <p:blipFill rotWithShape="1">
          <a:blip r:embed="rId2">
            <a:extLst>
              <a:ext uri="{28A0092B-C50C-407E-A947-70E740481C1C}">
                <a14:useLocalDpi xmlns:a14="http://schemas.microsoft.com/office/drawing/2010/main" val="0"/>
              </a:ext>
            </a:extLst>
          </a:blip>
          <a:srcRect t="7692"/>
          <a:stretch/>
        </p:blipFill>
        <p:spPr>
          <a:xfrm>
            <a:off x="-2285" y="10"/>
            <a:ext cx="9143999" cy="6857990"/>
          </a:xfrm>
          <a:prstGeom prst="rect">
            <a:avLst/>
          </a:prstGeom>
        </p:spPr>
      </p:pic>
      <p:sp>
        <p:nvSpPr>
          <p:cNvPr id="137" name="Rectangle 13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1">
            <a:extLst>
              <a:ext uri="{FF2B5EF4-FFF2-40B4-BE49-F238E27FC236}">
                <a16:creationId xmlns:a16="http://schemas.microsoft.com/office/drawing/2014/main" id="{894CDE2A-F0CA-43EF-8F93-BE20A31F56BE}"/>
              </a:ext>
            </a:extLst>
          </p:cNvPr>
          <p:cNvSpPr>
            <a:spLocks noGrp="1"/>
          </p:cNvSpPr>
          <p:nvPr>
            <p:ph type="ctrTitle"/>
          </p:nvPr>
        </p:nvSpPr>
        <p:spPr>
          <a:xfrm>
            <a:off x="822960" y="325550"/>
            <a:ext cx="7543800" cy="3574778"/>
          </a:xfrm>
          <a:effectLst>
            <a:outerShdw blurRad="50800" dist="38100" dir="2700000" algn="tl" rotWithShape="0">
              <a:prstClr val="black">
                <a:alpha val="40000"/>
              </a:prstClr>
            </a:outerShdw>
          </a:effectLst>
        </p:spPr>
        <p:txBody>
          <a:bodyPr>
            <a:normAutofit/>
          </a:bodyPr>
          <a:lstStyle/>
          <a:p>
            <a:pPr eaLnBrk="1" hangingPunct="1"/>
            <a:r>
              <a:rPr lang="en-GB" altLang="en-US" sz="4500">
                <a:solidFill>
                  <a:srgbClr val="FFFFFF"/>
                </a:solidFill>
              </a:rPr>
              <a:t>Daily Life!</a:t>
            </a:r>
          </a:p>
        </p:txBody>
      </p:sp>
      <p:sp>
        <p:nvSpPr>
          <p:cNvPr id="3" name="Subtitle 2">
            <a:extLst>
              <a:ext uri="{FF2B5EF4-FFF2-40B4-BE49-F238E27FC236}">
                <a16:creationId xmlns:a16="http://schemas.microsoft.com/office/drawing/2014/main" id="{2FA9DB35-E9D7-4932-AE5B-685D7F2832A1}"/>
              </a:ext>
            </a:extLst>
          </p:cNvPr>
          <p:cNvSpPr>
            <a:spLocks noGrp="1"/>
          </p:cNvSpPr>
          <p:nvPr>
            <p:ph type="subTitle" idx="1"/>
          </p:nvPr>
        </p:nvSpPr>
        <p:spPr>
          <a:xfrm>
            <a:off x="825038" y="4072043"/>
            <a:ext cx="7543800" cy="1282707"/>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en-GB" dirty="0">
                <a:solidFill>
                  <a:srgbClr val="FFFFFF"/>
                </a:solidFill>
              </a:rPr>
              <a:t>In Ancient Greece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10;&#10;Description automatically generated">
            <a:extLst>
              <a:ext uri="{FF2B5EF4-FFF2-40B4-BE49-F238E27FC236}">
                <a16:creationId xmlns:a16="http://schemas.microsoft.com/office/drawing/2014/main" id="{51F2121F-4698-4C6C-81FD-C8DAA8F71F77}"/>
              </a:ext>
            </a:extLst>
          </p:cNvPr>
          <p:cNvPicPr>
            <a:picLocks noChangeAspect="1"/>
          </p:cNvPicPr>
          <p:nvPr/>
        </p:nvPicPr>
        <p:blipFill rotWithShape="1">
          <a:blip r:embed="rId2">
            <a:extLst>
              <a:ext uri="{28A0092B-C50C-407E-A947-70E740481C1C}">
                <a14:useLocalDpi xmlns:a14="http://schemas.microsoft.com/office/drawing/2010/main" val="0"/>
              </a:ext>
            </a:extLst>
          </a:blip>
          <a:srcRect r="-4" b="2304"/>
          <a:stretch/>
        </p:blipFill>
        <p:spPr>
          <a:xfrm>
            <a:off x="434448" y="365141"/>
            <a:ext cx="4716196" cy="3063875"/>
          </a:xfrm>
          <a:prstGeom prst="rect">
            <a:avLst/>
          </a:prstGeom>
        </p:spPr>
      </p:pic>
      <p:sp useBgFill="1">
        <p:nvSpPr>
          <p:cNvPr id="14" name="Rectangle 13">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447" y="3630934"/>
            <a:ext cx="4716196"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AF9BCB-D79F-4F49-9D89-7F9E36E2C133}"/>
              </a:ext>
            </a:extLst>
          </p:cNvPr>
          <p:cNvSpPr>
            <a:spLocks noGrp="1"/>
          </p:cNvSpPr>
          <p:nvPr>
            <p:ph type="title"/>
          </p:nvPr>
        </p:nvSpPr>
        <p:spPr>
          <a:xfrm>
            <a:off x="630936" y="3849689"/>
            <a:ext cx="1583341" cy="2105025"/>
          </a:xfrm>
        </p:spPr>
        <p:txBody>
          <a:bodyPr>
            <a:normAutofit/>
          </a:bodyPr>
          <a:lstStyle/>
          <a:p>
            <a:r>
              <a:rPr lang="en-IE" sz="2100"/>
              <a:t>Wine</a:t>
            </a:r>
          </a:p>
        </p:txBody>
      </p:sp>
      <p:sp>
        <p:nvSpPr>
          <p:cNvPr id="16" name="Rectangle 15">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870" y="456572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2880" y="4895342"/>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D06AB4-1154-47D8-959B-E75923035E46}"/>
              </a:ext>
            </a:extLst>
          </p:cNvPr>
          <p:cNvSpPr>
            <a:spLocks noGrp="1"/>
          </p:cNvSpPr>
          <p:nvPr>
            <p:ph idx="1"/>
          </p:nvPr>
        </p:nvSpPr>
        <p:spPr>
          <a:xfrm>
            <a:off x="2520422" y="3849688"/>
            <a:ext cx="2486857" cy="2105025"/>
          </a:xfrm>
        </p:spPr>
        <p:txBody>
          <a:bodyPr anchor="ctr">
            <a:normAutofit fontScale="92500" lnSpcReduction="10000"/>
          </a:bodyPr>
          <a:lstStyle/>
          <a:p>
            <a:r>
              <a:rPr lang="en-GB" sz="1400" dirty="0"/>
              <a:t>The Greeks also loved their wine which was made from the grapes they grew.</a:t>
            </a:r>
          </a:p>
          <a:p>
            <a:r>
              <a:rPr lang="en-GB" sz="1400" dirty="0"/>
              <a:t>The wine would be kept in </a:t>
            </a:r>
            <a:r>
              <a:rPr lang="en-GB" sz="1400" i="1" dirty="0"/>
              <a:t>amphora</a:t>
            </a:r>
            <a:r>
              <a:rPr lang="en-GB" sz="1400" dirty="0"/>
              <a:t> or jars.</a:t>
            </a:r>
          </a:p>
          <a:p>
            <a:r>
              <a:rPr lang="en-GB" sz="1400" dirty="0"/>
              <a:t>The wine would be enjoyed at the Greek dinner party – a </a:t>
            </a:r>
            <a:r>
              <a:rPr lang="en-GB" sz="1400" i="1" dirty="0"/>
              <a:t>Symposium</a:t>
            </a:r>
            <a:r>
              <a:rPr lang="en-GB" sz="1400" dirty="0"/>
              <a:t>.</a:t>
            </a:r>
          </a:p>
          <a:p>
            <a:r>
              <a:rPr lang="en-GB" sz="1400" dirty="0"/>
              <a:t>They even had a god of wine – </a:t>
            </a:r>
            <a:r>
              <a:rPr lang="en-GB" sz="1400" i="1" dirty="0"/>
              <a:t>Dionysus</a:t>
            </a:r>
            <a:r>
              <a:rPr lang="en-GB" sz="1400" dirty="0"/>
              <a:t>.</a:t>
            </a:r>
          </a:p>
          <a:p>
            <a:pPr marL="0" indent="0">
              <a:buNone/>
            </a:pPr>
            <a:endParaRPr lang="en-IE" sz="1400" dirty="0"/>
          </a:p>
        </p:txBody>
      </p:sp>
      <p:pic>
        <p:nvPicPr>
          <p:cNvPr id="7" name="Picture 6" descr="A glass of wine and grapes&#10;&#10;Description automatically generated with medium confidence">
            <a:extLst>
              <a:ext uri="{FF2B5EF4-FFF2-40B4-BE49-F238E27FC236}">
                <a16:creationId xmlns:a16="http://schemas.microsoft.com/office/drawing/2014/main" id="{A4ED05B2-C16B-481E-AF2F-E9AB76FA5E34}"/>
              </a:ext>
            </a:extLst>
          </p:cNvPr>
          <p:cNvPicPr>
            <a:picLocks noChangeAspect="1"/>
          </p:cNvPicPr>
          <p:nvPr/>
        </p:nvPicPr>
        <p:blipFill rotWithShape="1">
          <a:blip r:embed="rId3">
            <a:extLst>
              <a:ext uri="{28A0092B-C50C-407E-A947-70E740481C1C}">
                <a14:useLocalDpi xmlns:a14="http://schemas.microsoft.com/office/drawing/2010/main" val="0"/>
              </a:ext>
            </a:extLst>
          </a:blip>
          <a:srcRect l="11018" r="17138" b="3"/>
          <a:stretch/>
        </p:blipFill>
        <p:spPr>
          <a:xfrm>
            <a:off x="5286375" y="365109"/>
            <a:ext cx="3465754" cy="5811838"/>
          </a:xfrm>
          <a:prstGeom prst="rect">
            <a:avLst/>
          </a:prstGeom>
        </p:spPr>
      </p:pic>
    </p:spTree>
    <p:extLst>
      <p:ext uri="{BB962C8B-B14F-4D97-AF65-F5344CB8AC3E}">
        <p14:creationId xmlns:p14="http://schemas.microsoft.com/office/powerpoint/2010/main" val="294867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indoor, items, different&#10;&#10;Description automatically generated">
            <a:extLst>
              <a:ext uri="{FF2B5EF4-FFF2-40B4-BE49-F238E27FC236}">
                <a16:creationId xmlns:a16="http://schemas.microsoft.com/office/drawing/2014/main" id="{0AB08D8C-3A67-40FC-81E8-27D875CE3CEF}"/>
              </a:ext>
            </a:extLst>
          </p:cNvPr>
          <p:cNvPicPr>
            <a:picLocks noChangeAspect="1"/>
          </p:cNvPicPr>
          <p:nvPr/>
        </p:nvPicPr>
        <p:blipFill rotWithShape="1">
          <a:blip r:embed="rId2">
            <a:extLst>
              <a:ext uri="{28A0092B-C50C-407E-A947-70E740481C1C}">
                <a14:useLocalDpi xmlns:a14="http://schemas.microsoft.com/office/drawing/2010/main" val="0"/>
              </a:ext>
            </a:extLst>
          </a:blip>
          <a:srcRect l="3417" r="2" b="2"/>
          <a:stretch/>
        </p:blipFill>
        <p:spPr>
          <a:xfrm>
            <a:off x="349758" y="448056"/>
            <a:ext cx="6885432" cy="5952744"/>
          </a:xfrm>
          <a:prstGeom prst="rect">
            <a:avLst/>
          </a:prstGeom>
        </p:spPr>
      </p:pic>
      <p:sp>
        <p:nvSpPr>
          <p:cNvPr id="7"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8634" y="448056"/>
            <a:ext cx="1440254" cy="2894124"/>
          </a:xfrm>
          <a:prstGeom prst="rect">
            <a:avLst/>
          </a:prstGeom>
          <a:solidFill>
            <a:srgbClr val="7B3A2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8560" y="3515821"/>
            <a:ext cx="1440254"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3586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552316" y="0"/>
            <a:ext cx="359168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7BBC8-2312-48D7-AC78-70E31A68E8C0}"/>
              </a:ext>
            </a:extLst>
          </p:cNvPr>
          <p:cNvSpPr>
            <a:spLocks noGrp="1"/>
          </p:cNvSpPr>
          <p:nvPr>
            <p:ph type="title"/>
          </p:nvPr>
        </p:nvSpPr>
        <p:spPr>
          <a:xfrm>
            <a:off x="6131051" y="640081"/>
            <a:ext cx="2532887" cy="3708895"/>
          </a:xfrm>
          <a:noFill/>
        </p:spPr>
        <p:txBody>
          <a:bodyPr vert="horz" lIns="91440" tIns="45720" rIns="91440" bIns="45720" rtlCol="0" anchor="b">
            <a:normAutofit/>
          </a:bodyPr>
          <a:lstStyle/>
          <a:p>
            <a:pPr eaLnBrk="1" fontAlgn="auto" hangingPunct="1">
              <a:lnSpc>
                <a:spcPct val="90000"/>
              </a:lnSpc>
              <a:spcAft>
                <a:spcPts val="0"/>
              </a:spcAft>
              <a:defRPr/>
            </a:pPr>
            <a:r>
              <a:rPr lang="en-US" sz="3800">
                <a:solidFill>
                  <a:schemeClr val="bg1"/>
                </a:solidFill>
              </a:rPr>
              <a:t>Clothes</a:t>
            </a:r>
          </a:p>
        </p:txBody>
      </p:sp>
      <p:sp>
        <p:nvSpPr>
          <p:cNvPr id="3" name="Text Placeholder 2">
            <a:extLst>
              <a:ext uri="{FF2B5EF4-FFF2-40B4-BE49-F238E27FC236}">
                <a16:creationId xmlns:a16="http://schemas.microsoft.com/office/drawing/2014/main" id="{7DA0FDEE-D1CF-4A28-A78F-B6A61BDF8B10}"/>
              </a:ext>
            </a:extLst>
          </p:cNvPr>
          <p:cNvSpPr>
            <a:spLocks noGrp="1"/>
          </p:cNvSpPr>
          <p:nvPr>
            <p:ph type="body" idx="1"/>
          </p:nvPr>
        </p:nvSpPr>
        <p:spPr>
          <a:xfrm>
            <a:off x="6131051" y="4571999"/>
            <a:ext cx="2532888" cy="1645921"/>
          </a:xfrm>
          <a:noFill/>
        </p:spPr>
        <p:txBody>
          <a:bodyPr vert="horz" lIns="91440" tIns="45720" rIns="91440" bIns="45720" rtlCol="0">
            <a:normAutofit/>
          </a:bodyPr>
          <a:lstStyle/>
          <a:p>
            <a:pPr eaLnBrk="1" fontAlgn="auto" hangingPunct="1">
              <a:lnSpc>
                <a:spcPct val="90000"/>
              </a:lnSpc>
              <a:spcBef>
                <a:spcPts val="1000"/>
              </a:spcBef>
              <a:spcAft>
                <a:spcPts val="0"/>
              </a:spcAft>
              <a:defRPr/>
            </a:pPr>
            <a:r>
              <a:rPr lang="en-US" sz="1700" dirty="0">
                <a:solidFill>
                  <a:schemeClr val="bg1"/>
                </a:solidFill>
              </a:rPr>
              <a:t>Ancient Greece</a:t>
            </a:r>
          </a:p>
        </p:txBody>
      </p:sp>
      <p:pic>
        <p:nvPicPr>
          <p:cNvPr id="5" name="Picture 4" descr="Rainbow shirt collars hanging in closet">
            <a:extLst>
              <a:ext uri="{FF2B5EF4-FFF2-40B4-BE49-F238E27FC236}">
                <a16:creationId xmlns:a16="http://schemas.microsoft.com/office/drawing/2014/main" id="{0492D2E0-7969-4105-9292-47D14BC36AFB}"/>
              </a:ext>
            </a:extLst>
          </p:cNvPr>
          <p:cNvPicPr>
            <a:picLocks noChangeAspect="1"/>
          </p:cNvPicPr>
          <p:nvPr/>
        </p:nvPicPr>
        <p:blipFill rotWithShape="1">
          <a:blip r:embed="rId2"/>
          <a:srcRect l="24356" r="20641" b="-1"/>
          <a:stretch/>
        </p:blipFill>
        <p:spPr>
          <a:xfrm>
            <a:off x="20" y="10"/>
            <a:ext cx="5650972" cy="68579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4202C449-FB1D-4528-A88E-8542F17EB332}"/>
              </a:ext>
            </a:extLst>
          </p:cNvPr>
          <p:cNvPicPr>
            <a:picLocks noChangeAspect="1"/>
          </p:cNvPicPr>
          <p:nvPr/>
        </p:nvPicPr>
        <p:blipFill rotWithShape="1">
          <a:blip r:embed="rId2">
            <a:extLst>
              <a:ext uri="{28A0092B-C50C-407E-A947-70E740481C1C}">
                <a14:useLocalDpi xmlns:a14="http://schemas.microsoft.com/office/drawing/2010/main" val="0"/>
              </a:ext>
            </a:extLst>
          </a:blip>
          <a:srcRect r="5605" b="3"/>
          <a:stretch/>
        </p:blipFill>
        <p:spPr>
          <a:xfrm>
            <a:off x="293927" y="573678"/>
            <a:ext cx="3827404" cy="5710645"/>
          </a:xfrm>
          <a:prstGeom prst="rect">
            <a:avLst/>
          </a:prstGeom>
        </p:spPr>
      </p:pic>
      <p:cxnSp>
        <p:nvCxnSpPr>
          <p:cNvPr id="80" name="Straight Connector 79">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3498762-DAA8-4AA4-B6A6-9E8552C74CEE}"/>
              </a:ext>
            </a:extLst>
          </p:cNvPr>
          <p:cNvSpPr txBox="1">
            <a:spLocks/>
          </p:cNvSpPr>
          <p:nvPr/>
        </p:nvSpPr>
        <p:spPr>
          <a:xfrm>
            <a:off x="5016136" y="764705"/>
            <a:ext cx="3665764" cy="5340004"/>
          </a:xfrm>
          <a:prstGeom prst="rect">
            <a:avLst/>
          </a:prstGeom>
        </p:spPr>
        <p:txBody>
          <a:bodyPr vert="horz" lIns="91440" tIns="45720" rIns="91440" bIns="45720" rtlCol="0" anchor="t">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fontAlgn="auto" hangingPunct="1">
              <a:lnSpc>
                <a:spcPct val="90000"/>
              </a:lnSpc>
              <a:spcAft>
                <a:spcPts val="0"/>
              </a:spcAft>
              <a:defRPr/>
            </a:pPr>
            <a:r>
              <a:rPr lang="en-US" sz="1800" dirty="0"/>
              <a:t>The Greeks wore light, loose clothes.</a:t>
            </a:r>
          </a:p>
          <a:p>
            <a:pPr indent="-228600" eaLnBrk="1" fontAlgn="auto" hangingPunct="1">
              <a:lnSpc>
                <a:spcPct val="90000"/>
              </a:lnSpc>
              <a:spcAft>
                <a:spcPts val="0"/>
              </a:spcAft>
              <a:defRPr/>
            </a:pPr>
            <a:r>
              <a:rPr lang="en-US" sz="1800" dirty="0"/>
              <a:t>Long pieces of </a:t>
            </a:r>
            <a:r>
              <a:rPr lang="en-US" sz="1800" dirty="0" err="1"/>
              <a:t>colourful</a:t>
            </a:r>
            <a:r>
              <a:rPr lang="en-US" sz="1800" dirty="0"/>
              <a:t> fabric were used to make the Greek clothes. </a:t>
            </a:r>
          </a:p>
          <a:p>
            <a:pPr indent="-228600" eaLnBrk="1" fontAlgn="auto" hangingPunct="1">
              <a:lnSpc>
                <a:spcPct val="90000"/>
              </a:lnSpc>
              <a:spcAft>
                <a:spcPts val="0"/>
              </a:spcAft>
              <a:defRPr/>
            </a:pPr>
            <a:r>
              <a:rPr lang="en-US" sz="1800" dirty="0"/>
              <a:t>The main item of clothing for men was a </a:t>
            </a:r>
            <a:r>
              <a:rPr lang="en-US" sz="1800" b="1" dirty="0"/>
              <a:t>tunic</a:t>
            </a:r>
            <a:r>
              <a:rPr lang="en-US" sz="1800" dirty="0"/>
              <a:t>. They were big squares of cloth, held in place by pins at the shoulders and a belt round the waist. They were made from wool in the winter or linen in the summer. </a:t>
            </a:r>
          </a:p>
          <a:p>
            <a:pPr indent="-228600" eaLnBrk="1" fontAlgn="auto" hangingPunct="1">
              <a:lnSpc>
                <a:spcPct val="90000"/>
              </a:lnSpc>
              <a:spcAft>
                <a:spcPts val="0"/>
              </a:spcAft>
              <a:defRPr/>
            </a:pPr>
            <a:r>
              <a:rPr lang="en-US" sz="1800" dirty="0"/>
              <a:t>Women also wore similar clothing. Unlike the men's, the dresses always went down to the ankles. </a:t>
            </a:r>
          </a:p>
          <a:p>
            <a:pPr indent="-228600" eaLnBrk="1" fontAlgn="auto" hangingPunct="1">
              <a:lnSpc>
                <a:spcPct val="90000"/>
              </a:lnSpc>
              <a:spcAft>
                <a:spcPts val="0"/>
              </a:spcAft>
              <a:defRPr/>
            </a:pPr>
            <a:r>
              <a:rPr lang="en-US" sz="1800" dirty="0"/>
              <a:t>The ancient Greeks could buy cloth and clothes in the agora, the marketplace, but that was expensive.</a:t>
            </a:r>
          </a:p>
          <a:p>
            <a:pPr indent="-228600" eaLnBrk="1" fontAlgn="auto" hangingPunct="1">
              <a:lnSpc>
                <a:spcPct val="90000"/>
              </a:lnSpc>
              <a:spcAft>
                <a:spcPts val="0"/>
              </a:spcAft>
              <a:defRPr/>
            </a:pPr>
            <a:r>
              <a:rPr lang="en-US" sz="1800" dirty="0"/>
              <a:t>Many of the clothes were made by the women and female slaves. </a:t>
            </a: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linedrawing&#10;&#10;Description automatically generated">
            <a:extLst>
              <a:ext uri="{FF2B5EF4-FFF2-40B4-BE49-F238E27FC236}">
                <a16:creationId xmlns:a16="http://schemas.microsoft.com/office/drawing/2014/main" id="{1C47A974-0B1B-4CE2-A374-3DFE4B07A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123517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person&#10;&#10;Description automatically generated with low confidence">
            <a:extLst>
              <a:ext uri="{FF2B5EF4-FFF2-40B4-BE49-F238E27FC236}">
                <a16:creationId xmlns:a16="http://schemas.microsoft.com/office/drawing/2014/main" id="{B67F18E7-90A3-4669-9818-2571F42A2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82" y="457200"/>
            <a:ext cx="8226435" cy="5943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54691"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Diagram&#10;&#10;Description automatically generated">
            <a:extLst>
              <a:ext uri="{FF2B5EF4-FFF2-40B4-BE49-F238E27FC236}">
                <a16:creationId xmlns:a16="http://schemas.microsoft.com/office/drawing/2014/main" id="{379FBDF9-F747-4143-BBC7-AF9170D39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231" y="643466"/>
            <a:ext cx="3242680" cy="5566833"/>
          </a:xfrm>
          <a:prstGeom prst="rect">
            <a:avLst/>
          </a:prstGeom>
        </p:spPr>
      </p:pic>
      <p:grpSp>
        <p:nvGrpSpPr>
          <p:cNvPr id="12" name="Group 11">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1075188"/>
            <a:ext cx="1171701" cy="1172973"/>
            <a:chOff x="9160561" y="1075188"/>
            <a:chExt cx="1562267" cy="1172973"/>
          </a:xfrm>
        </p:grpSpPr>
        <p:sp>
          <p:nvSpPr>
            <p:cNvPr id="13"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548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939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93935A"/>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A428CC-0723-4A36-88A4-F959651615AB}"/>
              </a:ext>
            </a:extLst>
          </p:cNvPr>
          <p:cNvSpPr>
            <a:spLocks noGrp="1"/>
          </p:cNvSpPr>
          <p:nvPr>
            <p:ph type="title"/>
          </p:nvPr>
        </p:nvSpPr>
        <p:spPr>
          <a:xfrm>
            <a:off x="832485" y="4277356"/>
            <a:ext cx="7475220" cy="1560320"/>
          </a:xfrm>
        </p:spPr>
        <p:txBody>
          <a:bodyPr vert="horz" lIns="91440" tIns="45720" rIns="91440" bIns="45720" rtlCol="0" anchor="b">
            <a:normAutofit/>
          </a:bodyPr>
          <a:lstStyle/>
          <a:p>
            <a:pPr algn="ctr" eaLnBrk="1" fontAlgn="auto" hangingPunct="1">
              <a:lnSpc>
                <a:spcPct val="90000"/>
              </a:lnSpc>
              <a:spcAft>
                <a:spcPts val="0"/>
              </a:spcAft>
              <a:defRPr/>
            </a:pPr>
            <a:r>
              <a:rPr lang="en-US" sz="5000">
                <a:solidFill>
                  <a:srgbClr val="93935A"/>
                </a:solidFill>
              </a:rPr>
              <a:t>Jobs</a:t>
            </a:r>
          </a:p>
        </p:txBody>
      </p:sp>
      <p:sp>
        <p:nvSpPr>
          <p:cNvPr id="3" name="Text Placeholder 2">
            <a:extLst>
              <a:ext uri="{FF2B5EF4-FFF2-40B4-BE49-F238E27FC236}">
                <a16:creationId xmlns:a16="http://schemas.microsoft.com/office/drawing/2014/main" id="{9FD4F8DA-6717-4D28-B8BB-D449B105AF5D}"/>
              </a:ext>
            </a:extLst>
          </p:cNvPr>
          <p:cNvSpPr>
            <a:spLocks noGrp="1"/>
          </p:cNvSpPr>
          <p:nvPr>
            <p:ph type="body" idx="1"/>
          </p:nvPr>
        </p:nvSpPr>
        <p:spPr>
          <a:xfrm>
            <a:off x="1282147" y="5799489"/>
            <a:ext cx="6575895" cy="440822"/>
          </a:xfrm>
        </p:spPr>
        <p:txBody>
          <a:bodyPr vert="horz" lIns="91440" tIns="45720" rIns="91440" bIns="45720" rtlCol="0">
            <a:normAutofit/>
          </a:bodyPr>
          <a:lstStyle/>
          <a:p>
            <a:pPr algn="ctr" eaLnBrk="1" fontAlgn="auto" hangingPunct="1">
              <a:lnSpc>
                <a:spcPct val="90000"/>
              </a:lnSpc>
              <a:spcBef>
                <a:spcPts val="1000"/>
              </a:spcBef>
              <a:spcAft>
                <a:spcPts val="0"/>
              </a:spcAft>
              <a:defRPr/>
            </a:pPr>
            <a:r>
              <a:rPr lang="en-US" sz="1700" dirty="0">
                <a:solidFill>
                  <a:srgbClr val="93935A"/>
                </a:solidFill>
              </a:rPr>
              <a:t>Ancient Greece</a:t>
            </a:r>
          </a:p>
        </p:txBody>
      </p:sp>
      <p:pic>
        <p:nvPicPr>
          <p:cNvPr id="5" name="Picture 4" descr="A group of people posing for a photo&#10;&#10;Description automatically generated with medium confidence">
            <a:extLst>
              <a:ext uri="{FF2B5EF4-FFF2-40B4-BE49-F238E27FC236}">
                <a16:creationId xmlns:a16="http://schemas.microsoft.com/office/drawing/2014/main" id="{43065180-A813-4C51-A45F-2A318AAAE4C5}"/>
              </a:ext>
            </a:extLst>
          </p:cNvPr>
          <p:cNvPicPr>
            <a:picLocks noChangeAspect="1"/>
          </p:cNvPicPr>
          <p:nvPr/>
        </p:nvPicPr>
        <p:blipFill rotWithShape="1">
          <a:blip r:embed="rId2">
            <a:extLst>
              <a:ext uri="{28A0092B-C50C-407E-A947-70E740481C1C}">
                <a14:useLocalDpi xmlns:a14="http://schemas.microsoft.com/office/drawing/2010/main" val="0"/>
              </a:ext>
            </a:extLst>
          </a:blip>
          <a:srcRect t="24812" r="2" b="18013"/>
          <a:stretch/>
        </p:blipFill>
        <p:spPr>
          <a:xfrm>
            <a:off x="182880" y="256540"/>
            <a:ext cx="8778240" cy="37642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0270C-B12B-44F5-B993-B1AD1D93BABA}"/>
              </a:ext>
            </a:extLst>
          </p:cNvPr>
          <p:cNvSpPr>
            <a:spLocks noGrp="1"/>
          </p:cNvSpPr>
          <p:nvPr>
            <p:ph idx="1"/>
          </p:nvPr>
        </p:nvSpPr>
        <p:spPr>
          <a:xfrm>
            <a:off x="0" y="557784"/>
            <a:ext cx="3347864" cy="5666035"/>
          </a:xfrm>
        </p:spPr>
        <p:txBody>
          <a:bodyPr rtlCol="0">
            <a:normAutofit fontScale="92500" lnSpcReduction="10000"/>
          </a:bodyPr>
          <a:lstStyle/>
          <a:p>
            <a:pPr eaLnBrk="1" fontAlgn="auto" hangingPunct="1">
              <a:spcAft>
                <a:spcPts val="0"/>
              </a:spcAft>
              <a:defRPr/>
            </a:pPr>
            <a:r>
              <a:rPr lang="en-GB" dirty="0">
                <a:latin typeface="+mj-lt"/>
              </a:rPr>
              <a:t>Depending on you class and gender, you could do very different jobs in Ancient Greece.</a:t>
            </a:r>
          </a:p>
          <a:p>
            <a:pPr eaLnBrk="1" fontAlgn="auto" hangingPunct="1">
              <a:spcAft>
                <a:spcPts val="0"/>
              </a:spcAft>
              <a:defRPr/>
            </a:pPr>
            <a:r>
              <a:rPr lang="en-GB" dirty="0">
                <a:latin typeface="+mj-lt"/>
              </a:rPr>
              <a:t>Which of the jobs on the slides below do you think men, women, slave or </a:t>
            </a:r>
            <a:r>
              <a:rPr lang="en-GB" dirty="0" err="1">
                <a:latin typeface="+mj-lt"/>
              </a:rPr>
              <a:t>freedpeople</a:t>
            </a:r>
            <a:r>
              <a:rPr lang="en-GB" dirty="0">
                <a:latin typeface="+mj-lt"/>
              </a:rPr>
              <a:t> would do?</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book, person, old&#10;&#10;Description automatically generated">
            <a:extLst>
              <a:ext uri="{FF2B5EF4-FFF2-40B4-BE49-F238E27FC236}">
                <a16:creationId xmlns:a16="http://schemas.microsoft.com/office/drawing/2014/main" id="{8CC34911-7EF5-4BE1-85C8-AFE6FE57B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396" y="1271741"/>
            <a:ext cx="4514498" cy="4311272"/>
          </a:xfrm>
          <a:prstGeom prst="rect">
            <a:avLst/>
          </a:prstGeom>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16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website&#10;&#10;Description automatically generated">
            <a:extLst>
              <a:ext uri="{FF2B5EF4-FFF2-40B4-BE49-F238E27FC236}">
                <a16:creationId xmlns:a16="http://schemas.microsoft.com/office/drawing/2014/main" id="{3EA20F7E-B411-4FA5-8E89-EFAF47B30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10073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2551918-6808-4F75-BE14-59A8C957C6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20" r="4848" b="2"/>
          <a:stretch/>
        </p:blipFill>
        <p:spPr bwMode="auto">
          <a:xfrm>
            <a:off x="20" y="1"/>
            <a:ext cx="9143980" cy="68579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9EFBB-C793-43B2-98C1-DA9547489E05}"/>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eaLnBrk="1" fontAlgn="auto" hangingPunct="1">
              <a:lnSpc>
                <a:spcPct val="90000"/>
              </a:lnSpc>
              <a:spcAft>
                <a:spcPts val="0"/>
              </a:spcAft>
              <a:defRPr/>
            </a:pPr>
            <a:r>
              <a:rPr lang="en-US" sz="4500">
                <a:solidFill>
                  <a:srgbClr val="FFFFFF"/>
                </a:solidFill>
              </a:rPr>
              <a:t>Homes</a:t>
            </a:r>
          </a:p>
        </p:txBody>
      </p:sp>
      <p:sp>
        <p:nvSpPr>
          <p:cNvPr id="3" name="Text Placeholder 2">
            <a:extLst>
              <a:ext uri="{FF2B5EF4-FFF2-40B4-BE49-F238E27FC236}">
                <a16:creationId xmlns:a16="http://schemas.microsoft.com/office/drawing/2014/main" id="{4FE895B2-7DBD-4D23-9011-A39433244923}"/>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eaLnBrk="1" fontAlgn="auto" hangingPunct="1">
              <a:lnSpc>
                <a:spcPct val="90000"/>
              </a:lnSpc>
              <a:spcBef>
                <a:spcPts val="1000"/>
              </a:spcBef>
              <a:spcAft>
                <a:spcPts val="0"/>
              </a:spcAft>
              <a:defRPr/>
            </a:pPr>
            <a:r>
              <a:rPr lang="en-US" sz="2400" dirty="0">
                <a:solidFill>
                  <a:srgbClr val="FFFFFF"/>
                </a:solidFill>
              </a:rPr>
              <a:t>Ancient Greece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4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imeline&#10;&#10;Description automatically generated">
            <a:extLst>
              <a:ext uri="{FF2B5EF4-FFF2-40B4-BE49-F238E27FC236}">
                <a16:creationId xmlns:a16="http://schemas.microsoft.com/office/drawing/2014/main" id="{4BA9BFF7-A606-4EF1-997C-3BB7E6300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417176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D6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imeline&#10;&#10;Description automatically generated">
            <a:extLst>
              <a:ext uri="{FF2B5EF4-FFF2-40B4-BE49-F238E27FC236}">
                <a16:creationId xmlns:a16="http://schemas.microsoft.com/office/drawing/2014/main" id="{6B5F31B6-AC3E-4BC7-B3CE-C6B62EFCB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71913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16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imeline&#10;&#10;Description automatically generated">
            <a:extLst>
              <a:ext uri="{FF2B5EF4-FFF2-40B4-BE49-F238E27FC236}">
                <a16:creationId xmlns:a16="http://schemas.microsoft.com/office/drawing/2014/main" id="{71294497-025B-4B27-B4DE-F0DCA2751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4266142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1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10;&#10;Description automatically generated">
            <a:extLst>
              <a:ext uri="{FF2B5EF4-FFF2-40B4-BE49-F238E27FC236}">
                <a16:creationId xmlns:a16="http://schemas.microsoft.com/office/drawing/2014/main" id="{D7ADD911-0A30-4A64-B34F-0AC60B8BA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356817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F8722C7-1A29-4EDC-A381-7289C98D1928}"/>
              </a:ext>
            </a:extLst>
          </p:cNvPr>
          <p:cNvSpPr>
            <a:spLocks noGrp="1"/>
          </p:cNvSpPr>
          <p:nvPr>
            <p:ph type="title"/>
          </p:nvPr>
        </p:nvSpPr>
        <p:spPr>
          <a:xfrm>
            <a:off x="486696" y="629266"/>
            <a:ext cx="2629122" cy="1622321"/>
          </a:xfrm>
        </p:spPr>
        <p:txBody>
          <a:bodyPr>
            <a:normAutofit/>
          </a:bodyPr>
          <a:lstStyle/>
          <a:p>
            <a:pPr eaLnBrk="1" hangingPunct="1"/>
            <a:r>
              <a:rPr lang="en-GB" altLang="en-US"/>
              <a:t>Men</a:t>
            </a:r>
          </a:p>
        </p:txBody>
      </p:sp>
      <p:sp>
        <p:nvSpPr>
          <p:cNvPr id="3" name="Content Placeholder 2">
            <a:extLst>
              <a:ext uri="{FF2B5EF4-FFF2-40B4-BE49-F238E27FC236}">
                <a16:creationId xmlns:a16="http://schemas.microsoft.com/office/drawing/2014/main" id="{AF4831F8-6779-4493-B827-17E68C8C9AD9}"/>
              </a:ext>
            </a:extLst>
          </p:cNvPr>
          <p:cNvSpPr>
            <a:spLocks noGrp="1"/>
          </p:cNvSpPr>
          <p:nvPr>
            <p:ph idx="1"/>
          </p:nvPr>
        </p:nvSpPr>
        <p:spPr>
          <a:xfrm>
            <a:off x="486698" y="2438400"/>
            <a:ext cx="2629120" cy="3785419"/>
          </a:xfrm>
        </p:spPr>
        <p:txBody>
          <a:bodyPr rtlCol="0">
            <a:normAutofit/>
          </a:bodyPr>
          <a:lstStyle/>
          <a:p>
            <a:pPr eaLnBrk="1" fontAlgn="auto" hangingPunct="1">
              <a:spcAft>
                <a:spcPts val="0"/>
              </a:spcAft>
              <a:defRPr/>
            </a:pPr>
            <a:r>
              <a:rPr lang="en-GB" sz="1700">
                <a:latin typeface="+mj-lt"/>
              </a:rPr>
              <a:t>Men had a much better life in Ancient Greece than women. Only men could be full citizens. Only men made the important decisions. Normally, only men fought in armies, took part in sports and met in public.</a:t>
            </a:r>
          </a:p>
          <a:p>
            <a:pPr eaLnBrk="1" fontAlgn="auto" hangingPunct="1">
              <a:spcAft>
                <a:spcPts val="0"/>
              </a:spcAft>
              <a:defRPr/>
            </a:pPr>
            <a:endParaRPr lang="en-GB" sz="170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DD932C14-BA2F-4E7F-A49D-82EE8AB6F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907" y="807593"/>
            <a:ext cx="2711476" cy="5239568"/>
          </a:xfrm>
          <a:prstGeom prst="rect">
            <a:avLst/>
          </a:prstGeom>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4" name="Title 1">
            <a:extLst>
              <a:ext uri="{FF2B5EF4-FFF2-40B4-BE49-F238E27FC236}">
                <a16:creationId xmlns:a16="http://schemas.microsoft.com/office/drawing/2014/main" id="{F2D5B686-FB95-42BE-87E6-4FD253861689}"/>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eaLnBrk="1" hangingPunct="1">
              <a:lnSpc>
                <a:spcPct val="90000"/>
              </a:lnSpc>
            </a:pPr>
            <a:r>
              <a:rPr lang="en-US" altLang="en-US">
                <a:solidFill>
                  <a:srgbClr val="FFFFFF"/>
                </a:solidFill>
              </a:rPr>
              <a:t>Women</a:t>
            </a:r>
          </a:p>
        </p:txBody>
      </p:sp>
      <p:pic>
        <p:nvPicPr>
          <p:cNvPr id="5" name="Picture 4" descr="A picture containing text, building, sculpture, old&#10;&#10;Description automatically generated">
            <a:extLst>
              <a:ext uri="{FF2B5EF4-FFF2-40B4-BE49-F238E27FC236}">
                <a16:creationId xmlns:a16="http://schemas.microsoft.com/office/drawing/2014/main" id="{2ACFA707-3D9A-4EF9-959E-CB4C83768232}"/>
              </a:ext>
            </a:extLst>
          </p:cNvPr>
          <p:cNvPicPr>
            <a:picLocks noChangeAspect="1"/>
          </p:cNvPicPr>
          <p:nvPr/>
        </p:nvPicPr>
        <p:blipFill rotWithShape="1">
          <a:blip r:embed="rId2">
            <a:extLst>
              <a:ext uri="{28A0092B-C50C-407E-A947-70E740481C1C}">
                <a14:useLocalDpi xmlns:a14="http://schemas.microsoft.com/office/drawing/2010/main" val="0"/>
              </a:ext>
            </a:extLst>
          </a:blip>
          <a:srcRect l="12038" r="-3" b="-3"/>
          <a:stretch/>
        </p:blipFill>
        <p:spPr>
          <a:xfrm>
            <a:off x="245660" y="321733"/>
            <a:ext cx="5293729" cy="4107392"/>
          </a:xfrm>
          <a:prstGeom prst="rect">
            <a:avLst/>
          </a:prstGeom>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C3EF3AD-626F-47F6-800C-6452B42BBCD8}"/>
              </a:ext>
            </a:extLst>
          </p:cNvPr>
          <p:cNvSpPr>
            <a:spLocks noGrp="1"/>
          </p:cNvSpPr>
          <p:nvPr>
            <p:ph sz="half" idx="1"/>
          </p:nvPr>
        </p:nvSpPr>
        <p:spPr>
          <a:xfrm>
            <a:off x="6021989" y="917725"/>
            <a:ext cx="2568554" cy="4852362"/>
          </a:xfrm>
        </p:spPr>
        <p:txBody>
          <a:bodyPr vert="horz" lIns="91440" tIns="45720" rIns="91440" bIns="45720" rtlCol="0" anchor="ctr">
            <a:normAutofit lnSpcReduction="10000"/>
          </a:bodyPr>
          <a:lstStyle/>
          <a:p>
            <a:pPr indent="-228600" eaLnBrk="1" fontAlgn="auto" hangingPunct="1">
              <a:lnSpc>
                <a:spcPct val="90000"/>
              </a:lnSpc>
              <a:spcAft>
                <a:spcPts val="0"/>
              </a:spcAft>
              <a:defRPr/>
            </a:pPr>
            <a:r>
              <a:rPr lang="en-US" sz="1700" dirty="0">
                <a:solidFill>
                  <a:srgbClr val="FFFFFF"/>
                </a:solidFill>
              </a:rPr>
              <a:t>Spartan women were taught reading and writing and skills to protect themselves in battle. They had more freedom than women and girls living in Athens. As well as looking after the house, making clothes</a:t>
            </a:r>
          </a:p>
          <a:p>
            <a:pPr indent="-228600" eaLnBrk="1" fontAlgn="auto" hangingPunct="1">
              <a:lnSpc>
                <a:spcPct val="90000"/>
              </a:lnSpc>
              <a:spcAft>
                <a:spcPts val="0"/>
              </a:spcAft>
              <a:defRPr/>
            </a:pPr>
            <a:endParaRPr lang="en-US" sz="1700" dirty="0">
              <a:solidFill>
                <a:srgbClr val="FFFFFF"/>
              </a:solidFill>
            </a:endParaRPr>
          </a:p>
          <a:p>
            <a:pPr indent="-228600" eaLnBrk="1" fontAlgn="auto" hangingPunct="1">
              <a:lnSpc>
                <a:spcPct val="90000"/>
              </a:lnSpc>
              <a:spcAft>
                <a:spcPts val="0"/>
              </a:spcAft>
              <a:defRPr/>
            </a:pPr>
            <a:r>
              <a:rPr lang="en-US" altLang="en-US" sz="1700" dirty="0">
                <a:solidFill>
                  <a:srgbClr val="FFFFFF"/>
                </a:solidFill>
              </a:rPr>
              <a:t>Women in Athens were taught skills they would need to run a home such as cooking and weaving. They were expected to look after the home, make the clothes, and bear children.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9F0DCF26-731D-4ADB-B965-1F9384673EEA}"/>
              </a:ext>
            </a:extLst>
          </p:cNvPr>
          <p:cNvSpPr>
            <a:spLocks noGrp="1"/>
          </p:cNvSpPr>
          <p:nvPr>
            <p:ph type="title"/>
          </p:nvPr>
        </p:nvSpPr>
        <p:spPr>
          <a:xfrm>
            <a:off x="480060" y="325369"/>
            <a:ext cx="3276451" cy="1956841"/>
          </a:xfrm>
        </p:spPr>
        <p:txBody>
          <a:bodyPr anchor="b">
            <a:normAutofit/>
          </a:bodyPr>
          <a:lstStyle/>
          <a:p>
            <a:pPr eaLnBrk="1" hangingPunct="1"/>
            <a:r>
              <a:rPr lang="en-GB" altLang="en-US" sz="4700"/>
              <a:t>Slaves</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01EC29-2DDC-46E3-8748-7D75B43FC7B4}"/>
              </a:ext>
            </a:extLst>
          </p:cNvPr>
          <p:cNvSpPr>
            <a:spLocks noGrp="1"/>
          </p:cNvSpPr>
          <p:nvPr>
            <p:ph idx="1"/>
          </p:nvPr>
        </p:nvSpPr>
        <p:spPr>
          <a:xfrm>
            <a:off x="480060" y="2872899"/>
            <a:ext cx="3182691" cy="3320668"/>
          </a:xfrm>
        </p:spPr>
        <p:txBody>
          <a:bodyPr rtlCol="0">
            <a:normAutofit/>
          </a:bodyPr>
          <a:lstStyle/>
          <a:p>
            <a:pPr eaLnBrk="1" fontAlgn="auto" hangingPunct="1">
              <a:lnSpc>
                <a:spcPct val="90000"/>
              </a:lnSpc>
              <a:spcAft>
                <a:spcPts val="0"/>
              </a:spcAft>
              <a:defRPr/>
            </a:pPr>
            <a:r>
              <a:rPr lang="en-GB" sz="1600">
                <a:latin typeface="+mj-lt"/>
              </a:rPr>
              <a:t>Only in the poorest homes were women expected to carry out all the duties by herself. Most homes had female slaves who cooked cleaned and collected fresh water every day.</a:t>
            </a:r>
          </a:p>
          <a:p>
            <a:pPr eaLnBrk="1" fontAlgn="auto" hangingPunct="1">
              <a:lnSpc>
                <a:spcPct val="90000"/>
              </a:lnSpc>
              <a:spcAft>
                <a:spcPts val="0"/>
              </a:spcAft>
              <a:defRPr/>
            </a:pPr>
            <a:endParaRPr lang="en-GB" sz="1600">
              <a:latin typeface="+mj-lt"/>
            </a:endParaRPr>
          </a:p>
          <a:p>
            <a:pPr eaLnBrk="1" fontAlgn="auto" hangingPunct="1">
              <a:lnSpc>
                <a:spcPct val="90000"/>
              </a:lnSpc>
              <a:spcAft>
                <a:spcPts val="0"/>
              </a:spcAft>
              <a:defRPr/>
            </a:pPr>
            <a:r>
              <a:rPr lang="en-GB" sz="1600">
                <a:latin typeface="+mj-lt"/>
              </a:rPr>
              <a:t>There were also male slaves. Their responsibilities included protecting the home and tutoring male children.  </a:t>
            </a:r>
          </a:p>
          <a:p>
            <a:pPr eaLnBrk="1" fontAlgn="auto" hangingPunct="1">
              <a:lnSpc>
                <a:spcPct val="90000"/>
              </a:lnSpc>
              <a:spcAft>
                <a:spcPts val="0"/>
              </a:spcAft>
              <a:defRPr/>
            </a:pPr>
            <a:endParaRPr lang="en-GB" sz="1600"/>
          </a:p>
        </p:txBody>
      </p:sp>
      <p:pic>
        <p:nvPicPr>
          <p:cNvPr id="5" name="Picture 4" descr="A painting of a group of people&#10;&#10;Description automatically generated with low confidence">
            <a:extLst>
              <a:ext uri="{FF2B5EF4-FFF2-40B4-BE49-F238E27FC236}">
                <a16:creationId xmlns:a16="http://schemas.microsoft.com/office/drawing/2014/main" id="{311789BE-DA5D-4CC1-A0F3-753B8EF3C124}"/>
              </a:ext>
            </a:extLst>
          </p:cNvPr>
          <p:cNvPicPr>
            <a:picLocks noChangeAspect="1"/>
          </p:cNvPicPr>
          <p:nvPr/>
        </p:nvPicPr>
        <p:blipFill rotWithShape="1">
          <a:blip r:embed="rId2">
            <a:extLst>
              <a:ext uri="{28A0092B-C50C-407E-A947-70E740481C1C}">
                <a14:useLocalDpi xmlns:a14="http://schemas.microsoft.com/office/drawing/2010/main" val="0"/>
              </a:ext>
            </a:extLst>
          </a:blip>
          <a:srcRect l="21571" r="2182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795" cy="6869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1EF99819-3562-4FBB-BB3C-2D9220CE8189}"/>
              </a:ext>
            </a:extLst>
          </p:cNvPr>
          <p:cNvSpPr>
            <a:spLocks noGrp="1"/>
          </p:cNvSpPr>
          <p:nvPr>
            <p:ph type="title"/>
          </p:nvPr>
        </p:nvSpPr>
        <p:spPr>
          <a:xfrm>
            <a:off x="1033818" y="5199797"/>
            <a:ext cx="7076364" cy="789673"/>
          </a:xfrm>
        </p:spPr>
        <p:txBody>
          <a:bodyPr vert="horz" lIns="91440" tIns="45720" rIns="91440" bIns="45720" rtlCol="0" anchor="ctr">
            <a:normAutofit/>
          </a:bodyPr>
          <a:lstStyle/>
          <a:p>
            <a:pPr algn="ctr" eaLnBrk="1" fontAlgn="auto" hangingPunct="1">
              <a:lnSpc>
                <a:spcPct val="90000"/>
              </a:lnSpc>
              <a:spcAft>
                <a:spcPts val="0"/>
              </a:spcAft>
              <a:defRPr/>
            </a:pPr>
            <a:r>
              <a:rPr lang="en-US" sz="3500" kern="1200">
                <a:solidFill>
                  <a:schemeClr val="bg1"/>
                </a:solidFill>
                <a:latin typeface="+mj-lt"/>
                <a:ea typeface="+mj-ea"/>
                <a:cs typeface="+mj-cs"/>
              </a:rPr>
              <a:t>Marriage</a:t>
            </a:r>
          </a:p>
        </p:txBody>
      </p:sp>
      <p:sp>
        <p:nvSpPr>
          <p:cNvPr id="33" name="Freeform: Shape 32">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A02F6921-C732-4CFD-A698-0864AD174F37}"/>
              </a:ext>
            </a:extLst>
          </p:cNvPr>
          <p:cNvSpPr>
            <a:spLocks noGrp="1"/>
          </p:cNvSpPr>
          <p:nvPr>
            <p:ph type="body" idx="1"/>
          </p:nvPr>
        </p:nvSpPr>
        <p:spPr>
          <a:xfrm>
            <a:off x="1319427" y="6003836"/>
            <a:ext cx="6505071" cy="405405"/>
          </a:xfrm>
        </p:spPr>
        <p:txBody>
          <a:bodyPr vert="horz" lIns="91440" tIns="45720" rIns="91440" bIns="45720" rtlCol="0">
            <a:normAutofit/>
          </a:bodyPr>
          <a:lstStyle/>
          <a:p>
            <a:pPr algn="ctr" eaLnBrk="1" fontAlgn="auto" hangingPunct="1">
              <a:lnSpc>
                <a:spcPct val="90000"/>
              </a:lnSpc>
              <a:spcBef>
                <a:spcPts val="1000"/>
              </a:spcBef>
              <a:spcAft>
                <a:spcPts val="0"/>
              </a:spcAft>
              <a:defRPr/>
            </a:pPr>
            <a:r>
              <a:rPr lang="en-US" sz="1400" kern="1200" dirty="0">
                <a:solidFill>
                  <a:schemeClr val="bg1"/>
                </a:solidFill>
                <a:latin typeface="+mn-lt"/>
                <a:ea typeface="+mn-ea"/>
                <a:cs typeface="+mn-cs"/>
              </a:rPr>
              <a:t>Ancient Greece</a:t>
            </a:r>
          </a:p>
        </p:txBody>
      </p:sp>
      <p:pic>
        <p:nvPicPr>
          <p:cNvPr id="5" name="Picture 4" descr="A picture containing wall, building, stone&#10;&#10;Description automatically generated">
            <a:extLst>
              <a:ext uri="{FF2B5EF4-FFF2-40B4-BE49-F238E27FC236}">
                <a16:creationId xmlns:a16="http://schemas.microsoft.com/office/drawing/2014/main" id="{5BF13E05-5752-4BAA-80E1-C84C81D2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199557"/>
            <a:ext cx="8185545" cy="27193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and person kissing in front of a building&#10;&#10;Description automatically generated with low confidence">
            <a:extLst>
              <a:ext uri="{FF2B5EF4-FFF2-40B4-BE49-F238E27FC236}">
                <a16:creationId xmlns:a16="http://schemas.microsoft.com/office/drawing/2014/main" id="{94EC4E56-51EE-4FC6-8139-223C0B993EEF}"/>
              </a:ext>
            </a:extLst>
          </p:cNvPr>
          <p:cNvPicPr>
            <a:picLocks noChangeAspect="1"/>
          </p:cNvPicPr>
          <p:nvPr/>
        </p:nvPicPr>
        <p:blipFill rotWithShape="1">
          <a:blip r:embed="rId2">
            <a:extLst>
              <a:ext uri="{28A0092B-C50C-407E-A947-70E740481C1C}">
                <a14:useLocalDpi xmlns:a14="http://schemas.microsoft.com/office/drawing/2010/main" val="0"/>
              </a:ext>
            </a:extLst>
          </a:blip>
          <a:srcRect t="2655" r="-1" b="7010"/>
          <a:stretch/>
        </p:blipFill>
        <p:spPr>
          <a:xfrm>
            <a:off x="240030" y="320040"/>
            <a:ext cx="8661654" cy="4303462"/>
          </a:xfrm>
          <a:prstGeom prst="rect">
            <a:avLst/>
          </a:prstGeom>
        </p:spPr>
      </p:pic>
      <p:sp>
        <p:nvSpPr>
          <p:cNvPr id="20" name="Rectangle 19">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02AAA7-BCDF-4FE8-BE22-C3389EBB8167}"/>
              </a:ext>
            </a:extLst>
          </p:cNvPr>
          <p:cNvSpPr>
            <a:spLocks noGrp="1"/>
          </p:cNvSpPr>
          <p:nvPr>
            <p:ph idx="1"/>
          </p:nvPr>
        </p:nvSpPr>
        <p:spPr>
          <a:xfrm>
            <a:off x="3284982" y="5009083"/>
            <a:ext cx="5232654" cy="1345997"/>
          </a:xfrm>
        </p:spPr>
        <p:txBody>
          <a:bodyPr rtlCol="0" anchor="ctr">
            <a:normAutofit/>
          </a:bodyPr>
          <a:lstStyle/>
          <a:p>
            <a:pPr marL="571500" indent="-571500" eaLnBrk="1" fontAlgn="auto" hangingPunct="1">
              <a:spcAft>
                <a:spcPts val="0"/>
              </a:spcAft>
              <a:buFont typeface="+mj-lt"/>
              <a:buAutoNum type="romanUcPeriod"/>
              <a:defRPr/>
            </a:pPr>
            <a:r>
              <a:rPr lang="en-GB" sz="1500">
                <a:solidFill>
                  <a:schemeClr val="bg1"/>
                </a:solidFill>
                <a:latin typeface="+mj-lt"/>
              </a:rPr>
              <a:t>Describe a wedding today.</a:t>
            </a:r>
          </a:p>
          <a:p>
            <a:pPr marL="571500" indent="-571500" eaLnBrk="1" fontAlgn="auto" hangingPunct="1">
              <a:spcAft>
                <a:spcPts val="0"/>
              </a:spcAft>
              <a:buFont typeface="+mj-lt"/>
              <a:buAutoNum type="romanUcPeriod"/>
              <a:defRPr/>
            </a:pPr>
            <a:r>
              <a:rPr lang="en-GB" sz="1500">
                <a:solidFill>
                  <a:schemeClr val="bg1"/>
                </a:solidFill>
                <a:latin typeface="+mj-lt"/>
              </a:rPr>
              <a:t>What different kinds of weddings do we have?</a:t>
            </a:r>
          </a:p>
          <a:p>
            <a:pPr marL="571500" indent="-571500" eaLnBrk="1" fontAlgn="auto" hangingPunct="1">
              <a:spcAft>
                <a:spcPts val="0"/>
              </a:spcAft>
              <a:buFont typeface="+mj-lt"/>
              <a:buAutoNum type="romanUcPeriod"/>
              <a:defRPr/>
            </a:pPr>
            <a:r>
              <a:rPr lang="en-GB" sz="1500">
                <a:solidFill>
                  <a:schemeClr val="bg1"/>
                </a:solidFill>
                <a:latin typeface="+mj-lt"/>
              </a:rPr>
              <a:t>How do you think the Greek weddings would differ?</a:t>
            </a:r>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795" cy="6869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6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9"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TextBox 2">
            <a:extLst>
              <a:ext uri="{FF2B5EF4-FFF2-40B4-BE49-F238E27FC236}">
                <a16:creationId xmlns:a16="http://schemas.microsoft.com/office/drawing/2014/main" id="{364C5953-69CA-438D-B857-A058D71ED13F}"/>
              </a:ext>
            </a:extLst>
          </p:cNvPr>
          <p:cNvSpPr txBox="1"/>
          <p:nvPr/>
        </p:nvSpPr>
        <p:spPr>
          <a:xfrm>
            <a:off x="1033818" y="5199797"/>
            <a:ext cx="7076364" cy="789673"/>
          </a:xfrm>
          <a:prstGeom prst="rect">
            <a:avLst/>
          </a:prstGeom>
        </p:spPr>
        <p:txBody>
          <a:bodyPr vert="horz" lIns="91440" tIns="45720" rIns="91440" bIns="45720" rtlCol="0" anchor="ctr">
            <a:normAutofit fontScale="85000" lnSpcReduction="20000"/>
          </a:bodyPr>
          <a:lstStyle/>
          <a:p>
            <a:pPr algn="ctr" eaLnBrk="1" fontAlgn="auto" hangingPunct="1">
              <a:lnSpc>
                <a:spcPct val="90000"/>
              </a:lnSpc>
              <a:spcAft>
                <a:spcPts val="600"/>
              </a:spcAft>
              <a:defRPr/>
            </a:pPr>
            <a:r>
              <a:rPr lang="en-US" sz="3500" kern="1200" dirty="0">
                <a:solidFill>
                  <a:schemeClr val="bg1"/>
                </a:solidFill>
                <a:latin typeface="+mj-lt"/>
                <a:ea typeface="+mj-ea"/>
                <a:cs typeface="+mj-cs"/>
              </a:rPr>
              <a:t>Describe what is happening in these pictures.</a:t>
            </a:r>
          </a:p>
        </p:txBody>
      </p:sp>
      <p:sp>
        <p:nvSpPr>
          <p:cNvPr id="87" name="Freeform: Shape 86">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people in robes&#10;&#10;Description automatically generated with low confidence">
            <a:extLst>
              <a:ext uri="{FF2B5EF4-FFF2-40B4-BE49-F238E27FC236}">
                <a16:creationId xmlns:a16="http://schemas.microsoft.com/office/drawing/2014/main" id="{154F3527-21D8-4605-BCED-8F037C01B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42" y="2387796"/>
            <a:ext cx="8185545" cy="2230561"/>
          </a:xfrm>
          <a:prstGeom prst="rect">
            <a:avLst/>
          </a:prstGeom>
        </p:spPr>
      </p:pic>
      <p:pic>
        <p:nvPicPr>
          <p:cNvPr id="86" name="Picture 85" descr="A picture containing wall, building, stone&#10;&#10;Description automatically generated">
            <a:extLst>
              <a:ext uri="{FF2B5EF4-FFF2-40B4-BE49-F238E27FC236}">
                <a16:creationId xmlns:a16="http://schemas.microsoft.com/office/drawing/2014/main" id="{48126034-7A7E-4A7D-A2FF-5411388CA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17" y="38068"/>
            <a:ext cx="6837356" cy="22714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642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4EA23833-1CF4-46EA-9734-4705EBAFCDD8}"/>
              </a:ext>
            </a:extLst>
          </p:cNvPr>
          <p:cNvPicPr>
            <a:picLocks noChangeAspect="1"/>
          </p:cNvPicPr>
          <p:nvPr/>
        </p:nvPicPr>
        <p:blipFill rotWithShape="1">
          <a:blip r:embed="rId2">
            <a:extLst>
              <a:ext uri="{28A0092B-C50C-407E-A947-70E740481C1C}">
                <a14:useLocalDpi xmlns:a14="http://schemas.microsoft.com/office/drawing/2010/main" val="0"/>
              </a:ext>
            </a:extLst>
          </a:blip>
          <a:srcRect t="4747" r="-2" b="6323"/>
          <a:stretch/>
        </p:blipFill>
        <p:spPr>
          <a:xfrm>
            <a:off x="487172" y="1529829"/>
            <a:ext cx="4688077" cy="3637474"/>
          </a:xfrm>
          <a:prstGeom prst="rect">
            <a:avLst/>
          </a:prstGeom>
        </p:spPr>
      </p:pic>
      <p:sp>
        <p:nvSpPr>
          <p:cNvPr id="3" name="Content Placeholder 2">
            <a:extLst>
              <a:ext uri="{FF2B5EF4-FFF2-40B4-BE49-F238E27FC236}">
                <a16:creationId xmlns:a16="http://schemas.microsoft.com/office/drawing/2014/main" id="{E7B0A49D-7E27-49B2-89BB-7ACED1934F56}"/>
              </a:ext>
            </a:extLst>
          </p:cNvPr>
          <p:cNvSpPr txBox="1">
            <a:spLocks/>
          </p:cNvSpPr>
          <p:nvPr/>
        </p:nvSpPr>
        <p:spPr>
          <a:xfrm>
            <a:off x="6129021" y="188640"/>
            <a:ext cx="2522980" cy="5865026"/>
          </a:xfrm>
          <a:prstGeom prst="rect">
            <a:avLst/>
          </a:prstGeom>
        </p:spPr>
        <p:txBody>
          <a:bodyPr vert="horz" lIns="91440" tIns="45720" rIns="91440" bIns="45720" rtlCol="0">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fontAlgn="auto" hangingPunct="1">
              <a:lnSpc>
                <a:spcPct val="90000"/>
              </a:lnSpc>
              <a:spcAft>
                <a:spcPts val="0"/>
              </a:spcAft>
              <a:defRPr/>
            </a:pPr>
            <a:r>
              <a:rPr lang="en-US" sz="1600" dirty="0">
                <a:solidFill>
                  <a:schemeClr val="bg1"/>
                </a:solidFill>
              </a:rPr>
              <a:t>Most houses in Ancient Greek towns were built from stone or clay.</a:t>
            </a:r>
          </a:p>
          <a:p>
            <a:pPr indent="-228600" eaLnBrk="1" fontAlgn="auto" hangingPunct="1">
              <a:lnSpc>
                <a:spcPct val="90000"/>
              </a:lnSpc>
              <a:spcAft>
                <a:spcPts val="0"/>
              </a:spcAft>
              <a:defRPr/>
            </a:pPr>
            <a:r>
              <a:rPr lang="en-US" sz="1600" dirty="0">
                <a:solidFill>
                  <a:schemeClr val="bg1"/>
                </a:solidFill>
              </a:rPr>
              <a:t>The roofs were covered with tiles, or reeds, and the houses had one or two </a:t>
            </a:r>
            <a:r>
              <a:rPr lang="en-US" sz="1600" dirty="0" err="1">
                <a:solidFill>
                  <a:schemeClr val="bg1"/>
                </a:solidFill>
              </a:rPr>
              <a:t>storeys</a:t>
            </a:r>
            <a:r>
              <a:rPr lang="en-US" sz="1600" dirty="0">
                <a:solidFill>
                  <a:schemeClr val="bg1"/>
                </a:solidFill>
              </a:rPr>
              <a:t>.</a:t>
            </a:r>
          </a:p>
          <a:p>
            <a:pPr indent="-228600" eaLnBrk="1" fontAlgn="auto" hangingPunct="1">
              <a:lnSpc>
                <a:spcPct val="90000"/>
              </a:lnSpc>
              <a:spcAft>
                <a:spcPts val="0"/>
              </a:spcAft>
              <a:defRPr/>
            </a:pPr>
            <a:r>
              <a:rPr lang="en-US" sz="1600" dirty="0">
                <a:solidFill>
                  <a:schemeClr val="bg1"/>
                </a:solidFill>
              </a:rPr>
              <a:t>The floors of the rooms were tiled to keep them cool, although in winter fires in metal baskets were sometimes needed. </a:t>
            </a:r>
          </a:p>
          <a:p>
            <a:pPr indent="-228600" eaLnBrk="1" fontAlgn="auto" hangingPunct="1">
              <a:lnSpc>
                <a:spcPct val="90000"/>
              </a:lnSpc>
              <a:spcAft>
                <a:spcPts val="0"/>
              </a:spcAft>
              <a:defRPr/>
            </a:pPr>
            <a:r>
              <a:rPr lang="en-US" sz="1600" dirty="0">
                <a:solidFill>
                  <a:schemeClr val="bg1"/>
                </a:solidFill>
              </a:rPr>
              <a:t>Larger homes had a kitchen, a room for bathing, a men's dining room, and sometimes a woman's sitting area. </a:t>
            </a:r>
          </a:p>
          <a:p>
            <a:pPr indent="-228600" eaLnBrk="1" fontAlgn="auto" hangingPunct="1">
              <a:lnSpc>
                <a:spcPct val="90000"/>
              </a:lnSpc>
              <a:spcAft>
                <a:spcPts val="0"/>
              </a:spcAft>
              <a:defRPr/>
            </a:pPr>
            <a:r>
              <a:rPr lang="en-US" sz="1600" dirty="0">
                <a:solidFill>
                  <a:schemeClr val="bg1"/>
                </a:solidFill>
              </a:rPr>
              <a:t>The houses were planned around a courtyard and had high walls and a strong gate.  Much of ancient Greek family life centered around the courtyard.</a:t>
            </a:r>
          </a:p>
          <a:p>
            <a:pPr indent="-228600" eaLnBrk="1" fontAlgn="auto" hangingPunct="1">
              <a:lnSpc>
                <a:spcPct val="90000"/>
              </a:lnSpc>
              <a:spcAft>
                <a:spcPts val="0"/>
              </a:spcAft>
              <a:defRPr/>
            </a:pPr>
            <a:r>
              <a:rPr lang="en-US" sz="1600" dirty="0">
                <a:solidFill>
                  <a:schemeClr val="bg1"/>
                </a:solidFill>
              </a:rPr>
              <a:t>As well as having separate roles in life, men and women lived in different parts of the house. Women had the back and upstairs part.</a:t>
            </a:r>
          </a:p>
          <a:p>
            <a:pPr marL="0" indent="-228600" eaLnBrk="1" fontAlgn="auto" hangingPunct="1">
              <a:lnSpc>
                <a:spcPct val="90000"/>
              </a:lnSpc>
              <a:spcAft>
                <a:spcPts val="0"/>
              </a:spcAft>
              <a:defRPr/>
            </a:pPr>
            <a:endParaRPr lang="en-US" sz="16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Content Placeholder 2">
            <a:extLst>
              <a:ext uri="{FF2B5EF4-FFF2-40B4-BE49-F238E27FC236}">
                <a16:creationId xmlns:a16="http://schemas.microsoft.com/office/drawing/2014/main" id="{D513DBE7-42F6-4F0B-8158-AD1A67998CB7}"/>
              </a:ext>
            </a:extLst>
          </p:cNvPr>
          <p:cNvSpPr>
            <a:spLocks noGrp="1"/>
          </p:cNvSpPr>
          <p:nvPr>
            <p:ph idx="1"/>
          </p:nvPr>
        </p:nvSpPr>
        <p:spPr>
          <a:xfrm>
            <a:off x="628650" y="980729"/>
            <a:ext cx="2862072" cy="5196234"/>
          </a:xfrm>
        </p:spPr>
        <p:txBody>
          <a:bodyPr>
            <a:normAutofit lnSpcReduction="10000"/>
          </a:bodyPr>
          <a:lstStyle/>
          <a:p>
            <a:pPr eaLnBrk="1" hangingPunct="1">
              <a:lnSpc>
                <a:spcPct val="90000"/>
              </a:lnSpc>
            </a:pPr>
            <a:r>
              <a:rPr lang="en-GB" altLang="en-US" sz="1800" dirty="0"/>
              <a:t>Girls had to do exactly as their father told them and this included marrying the man their father chose for them.</a:t>
            </a:r>
          </a:p>
          <a:p>
            <a:pPr eaLnBrk="1" fontAlgn="auto" hangingPunct="1">
              <a:lnSpc>
                <a:spcPct val="90000"/>
              </a:lnSpc>
              <a:spcAft>
                <a:spcPts val="0"/>
              </a:spcAft>
              <a:defRPr/>
            </a:pPr>
            <a:r>
              <a:rPr lang="en-GB" altLang="en-US" sz="1800" dirty="0"/>
              <a:t>Even when married, a women was not free. She had to do as her husband wished. She was not allowed out on her own and was not often seen by people other than her own family.</a:t>
            </a:r>
            <a:r>
              <a:rPr lang="en-GB" sz="1800" dirty="0">
                <a:latin typeface="+mj-lt"/>
              </a:rPr>
              <a:t> </a:t>
            </a:r>
          </a:p>
          <a:p>
            <a:pPr eaLnBrk="1" fontAlgn="auto" hangingPunct="1">
              <a:lnSpc>
                <a:spcPct val="90000"/>
              </a:lnSpc>
              <a:spcAft>
                <a:spcPts val="0"/>
              </a:spcAft>
              <a:defRPr/>
            </a:pPr>
            <a:r>
              <a:rPr lang="en-GB" sz="1800" dirty="0">
                <a:latin typeface="+mj-lt"/>
              </a:rPr>
              <a:t>Most girls were married by the age of 14 while their husbands were at least 30.</a:t>
            </a:r>
          </a:p>
          <a:p>
            <a:pPr eaLnBrk="1" fontAlgn="auto" hangingPunct="1">
              <a:lnSpc>
                <a:spcPct val="90000"/>
              </a:lnSpc>
              <a:spcAft>
                <a:spcPts val="0"/>
              </a:spcAft>
              <a:defRPr/>
            </a:pPr>
            <a:r>
              <a:rPr lang="en-GB" sz="1800" dirty="0">
                <a:latin typeface="+mj-lt"/>
              </a:rPr>
              <a:t>Polygamy was popular during this time. Rich men could have several wives.</a:t>
            </a:r>
          </a:p>
          <a:p>
            <a:pPr eaLnBrk="1" hangingPunct="1">
              <a:lnSpc>
                <a:spcPct val="90000"/>
              </a:lnSpc>
            </a:pPr>
            <a:endParaRPr lang="en-GB" altLang="en-US" sz="1800" dirty="0"/>
          </a:p>
          <a:p>
            <a:pPr eaLnBrk="1" hangingPunct="1">
              <a:lnSpc>
                <a:spcPct val="90000"/>
              </a:lnSpc>
            </a:pPr>
            <a:endParaRPr lang="en-GB" altLang="en-US" sz="1800" dirty="0"/>
          </a:p>
        </p:txBody>
      </p:sp>
      <p:pic>
        <p:nvPicPr>
          <p:cNvPr id="3" name="Picture 2" descr="A picture containing text, kylix, cup, tableware&#10;&#10;Description automatically generated">
            <a:extLst>
              <a:ext uri="{FF2B5EF4-FFF2-40B4-BE49-F238E27FC236}">
                <a16:creationId xmlns:a16="http://schemas.microsoft.com/office/drawing/2014/main" id="{F8B2966B-2E05-4807-97E1-4BBF1337DB08}"/>
              </a:ext>
            </a:extLst>
          </p:cNvPr>
          <p:cNvPicPr>
            <a:picLocks noChangeAspect="1"/>
          </p:cNvPicPr>
          <p:nvPr/>
        </p:nvPicPr>
        <p:blipFill rotWithShape="1">
          <a:blip r:embed="rId2">
            <a:extLst>
              <a:ext uri="{28A0092B-C50C-407E-A947-70E740481C1C}">
                <a14:useLocalDpi xmlns:a14="http://schemas.microsoft.com/office/drawing/2010/main" val="0"/>
              </a:ext>
            </a:extLst>
          </a:blip>
          <a:srcRect t="10417" r="-3" b="14688"/>
          <a:stretch/>
        </p:blipFill>
        <p:spPr>
          <a:xfrm>
            <a:off x="3678237" y="-4"/>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A picture containing text, book&#10;&#10;Description automatically generated">
            <a:extLst>
              <a:ext uri="{FF2B5EF4-FFF2-40B4-BE49-F238E27FC236}">
                <a16:creationId xmlns:a16="http://schemas.microsoft.com/office/drawing/2014/main" id="{AE3982FD-EA55-4392-87EE-1C8EAE8C2740}"/>
              </a:ext>
            </a:extLst>
          </p:cNvPr>
          <p:cNvPicPr>
            <a:picLocks noChangeAspect="1"/>
          </p:cNvPicPr>
          <p:nvPr/>
        </p:nvPicPr>
        <p:blipFill rotWithShape="1">
          <a:blip r:embed="rId3">
            <a:extLst>
              <a:ext uri="{28A0092B-C50C-407E-A947-70E740481C1C}">
                <a14:useLocalDpi xmlns:a14="http://schemas.microsoft.com/office/drawing/2010/main" val="0"/>
              </a:ext>
            </a:extLst>
          </a:blip>
          <a:srcRect t="2638" r="2" b="16902"/>
          <a:stretch/>
        </p:blipFill>
        <p:spPr>
          <a:xfrm>
            <a:off x="3545046" y="3802961"/>
            <a:ext cx="560428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B1D9F65-8792-4C38-A48A-72AB9F099D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06" t="3019" b="6072"/>
          <a:stretch/>
        </p:blipFill>
        <p:spPr bwMode="auto">
          <a:xfrm>
            <a:off x="20" y="10"/>
            <a:ext cx="9143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5"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3A78A3C-3302-4499-8E7D-6BBAE4996BE9}"/>
              </a:ext>
            </a:extLst>
          </p:cNvPr>
          <p:cNvSpPr txBox="1"/>
          <p:nvPr/>
        </p:nvSpPr>
        <p:spPr>
          <a:xfrm>
            <a:off x="5715773" y="1774372"/>
            <a:ext cx="3046981" cy="2754086"/>
          </a:xfrm>
          <a:prstGeom prst="rect">
            <a:avLst/>
          </a:prstGeom>
        </p:spPr>
        <p:txBody>
          <a:bodyPr vert="horz" lIns="91440" tIns="45720" rIns="91440" bIns="45720" rtlCol="0" anchor="t">
            <a:normAutofit/>
          </a:bodyPr>
          <a:lstStyle/>
          <a:p>
            <a:pPr eaLnBrk="1" fontAlgn="auto" hangingPunct="1">
              <a:lnSpc>
                <a:spcPct val="90000"/>
              </a:lnSpc>
              <a:spcBef>
                <a:spcPts val="0"/>
              </a:spcBef>
              <a:spcAft>
                <a:spcPts val="600"/>
              </a:spcAft>
              <a:defRPr/>
            </a:pPr>
            <a:r>
              <a:rPr lang="en-US" sz="2000" dirty="0">
                <a:latin typeface="+mn-lt"/>
                <a:cs typeface="+mn-cs"/>
              </a:rPr>
              <a:t>What can you tell me about the houses and homes so far?</a:t>
            </a:r>
          </a:p>
          <a:p>
            <a:pPr eaLnBrk="1" fontAlgn="auto" hangingPunct="1">
              <a:lnSpc>
                <a:spcPct val="90000"/>
              </a:lnSpc>
              <a:spcBef>
                <a:spcPts val="0"/>
              </a:spcBef>
              <a:spcAft>
                <a:spcPts val="600"/>
              </a:spcAft>
              <a:defRPr/>
            </a:pPr>
            <a:endParaRPr lang="en-US" sz="2000" dirty="0">
              <a:latin typeface="+mn-lt"/>
              <a:cs typeface="+mn-cs"/>
            </a:endParaRPr>
          </a:p>
          <a:p>
            <a:pPr eaLnBrk="1" fontAlgn="auto" hangingPunct="1">
              <a:lnSpc>
                <a:spcPct val="90000"/>
              </a:lnSpc>
              <a:spcBef>
                <a:spcPts val="0"/>
              </a:spcBef>
              <a:spcAft>
                <a:spcPts val="600"/>
              </a:spcAft>
              <a:defRPr/>
            </a:pPr>
            <a:r>
              <a:rPr lang="en-IE" sz="2000" dirty="0">
                <a:latin typeface="+mn-lt"/>
                <a:cs typeface="+mn-cs"/>
                <a:hlinkClick r:id="rId3"/>
              </a:rPr>
              <a:t>British Museum - Daily Life in Ancient Greece - Explore</a:t>
            </a:r>
            <a:endParaRPr lang="en-US" sz="2000" dirty="0">
              <a:latin typeface="+mn-lt"/>
              <a:cs typeface="+mn-cs"/>
            </a:endParaRPr>
          </a:p>
          <a:p>
            <a:pPr indent="-228600" eaLnBrk="1" fontAlgn="auto" hangingPunct="1">
              <a:lnSpc>
                <a:spcPct val="90000"/>
              </a:lnSpc>
              <a:spcBef>
                <a:spcPts val="0"/>
              </a:spcBef>
              <a:spcAft>
                <a:spcPts val="600"/>
              </a:spcAft>
              <a:buFont typeface="Arial" panose="020B0604020202020204" pitchFamily="34" charset="0"/>
              <a:buChar char="•"/>
              <a:defRPr/>
            </a:pPr>
            <a:endParaRPr lang="en-US" sz="2000" dirty="0">
              <a:latin typeface="+mn-lt"/>
              <a:cs typeface="+mn-cs"/>
            </a:endParaRPr>
          </a:p>
          <a:p>
            <a:pPr eaLnBrk="1" fontAlgn="auto" hangingPunct="1">
              <a:lnSpc>
                <a:spcPct val="90000"/>
              </a:lnSpc>
              <a:spcBef>
                <a:spcPts val="0"/>
              </a:spcBef>
              <a:spcAft>
                <a:spcPts val="600"/>
              </a:spcAft>
              <a:defRPr/>
            </a:pPr>
            <a:endParaRPr lang="en-US" sz="2000" dirty="0">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116-55FB-4E9B-929B-9182DAB3D48B}"/>
              </a:ext>
            </a:extLst>
          </p:cNvPr>
          <p:cNvSpPr>
            <a:spLocks noGrp="1"/>
          </p:cNvSpPr>
          <p:nvPr>
            <p:ph type="title"/>
          </p:nvPr>
        </p:nvSpPr>
        <p:spPr>
          <a:xfrm>
            <a:off x="5598460" y="1783959"/>
            <a:ext cx="3065480" cy="2889114"/>
          </a:xfrm>
        </p:spPr>
        <p:txBody>
          <a:bodyPr vert="horz" lIns="91440" tIns="45720" rIns="91440" bIns="45720" rtlCol="0" anchor="b">
            <a:normAutofit/>
          </a:bodyPr>
          <a:lstStyle/>
          <a:p>
            <a:pPr eaLnBrk="1" fontAlgn="auto" hangingPunct="1">
              <a:lnSpc>
                <a:spcPct val="90000"/>
              </a:lnSpc>
              <a:spcAft>
                <a:spcPts val="0"/>
              </a:spcAft>
              <a:defRPr/>
            </a:pPr>
            <a:r>
              <a:rPr lang="en-US" sz="4700"/>
              <a:t>Food</a:t>
            </a:r>
          </a:p>
        </p:txBody>
      </p:sp>
      <p:sp>
        <p:nvSpPr>
          <p:cNvPr id="3" name="Text Placeholder 2">
            <a:extLst>
              <a:ext uri="{FF2B5EF4-FFF2-40B4-BE49-F238E27FC236}">
                <a16:creationId xmlns:a16="http://schemas.microsoft.com/office/drawing/2014/main" id="{2F194DEA-68D8-4131-BD86-DB90DC70778C}"/>
              </a:ext>
            </a:extLst>
          </p:cNvPr>
          <p:cNvSpPr>
            <a:spLocks noGrp="1"/>
          </p:cNvSpPr>
          <p:nvPr>
            <p:ph type="body" idx="1"/>
          </p:nvPr>
        </p:nvSpPr>
        <p:spPr>
          <a:xfrm>
            <a:off x="5598459" y="4750893"/>
            <a:ext cx="3065478" cy="1147863"/>
          </a:xfrm>
        </p:spPr>
        <p:txBody>
          <a:bodyPr vert="horz" lIns="91440" tIns="45720" rIns="91440" bIns="45720" rtlCol="0" anchor="t">
            <a:normAutofit/>
          </a:bodyPr>
          <a:lstStyle/>
          <a:p>
            <a:pPr eaLnBrk="1" fontAlgn="auto" hangingPunct="1">
              <a:lnSpc>
                <a:spcPct val="90000"/>
              </a:lnSpc>
              <a:spcBef>
                <a:spcPts val="1000"/>
              </a:spcBef>
              <a:spcAft>
                <a:spcPts val="0"/>
              </a:spcAft>
              <a:defRPr/>
            </a:pPr>
            <a:r>
              <a:rPr lang="en-US" sz="1700" dirty="0">
                <a:solidFill>
                  <a:schemeClr val="tx1"/>
                </a:solidFill>
              </a:rPr>
              <a:t>Ancient Greece</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Fresh mandarins in bowl">
            <a:extLst>
              <a:ext uri="{FF2B5EF4-FFF2-40B4-BE49-F238E27FC236}">
                <a16:creationId xmlns:a16="http://schemas.microsoft.com/office/drawing/2014/main" id="{9F07199B-E286-4D04-B733-31B82AC4C3CA}"/>
              </a:ext>
            </a:extLst>
          </p:cNvPr>
          <p:cNvPicPr>
            <a:picLocks noChangeAspect="1"/>
          </p:cNvPicPr>
          <p:nvPr/>
        </p:nvPicPr>
        <p:blipFill rotWithShape="1">
          <a:blip r:embed="rId2"/>
          <a:srcRect l="43016" r="5676"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64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alendar&#10;&#10;Description automatically generated">
            <a:extLst>
              <a:ext uri="{FF2B5EF4-FFF2-40B4-BE49-F238E27FC236}">
                <a16:creationId xmlns:a16="http://schemas.microsoft.com/office/drawing/2014/main" id="{42726F11-9927-4ED0-9148-8355773CC1A3}"/>
              </a:ext>
            </a:extLst>
          </p:cNvPr>
          <p:cNvPicPr>
            <a:picLocks noChangeAspect="1"/>
          </p:cNvPicPr>
          <p:nvPr/>
        </p:nvPicPr>
        <p:blipFill rotWithShape="1">
          <a:blip r:embed="rId2">
            <a:extLst>
              <a:ext uri="{28A0092B-C50C-407E-A947-70E740481C1C}">
                <a14:useLocalDpi xmlns:a14="http://schemas.microsoft.com/office/drawing/2010/main" val="0"/>
              </a:ext>
            </a:extLst>
          </a:blip>
          <a:srcRect b="-1636"/>
          <a:stretch/>
        </p:blipFill>
        <p:spPr>
          <a:xfrm>
            <a:off x="482600" y="1128031"/>
            <a:ext cx="8178799" cy="46772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E6304E-A42C-4DA1-B0D6-141485A69D2D}"/>
              </a:ext>
            </a:extLst>
          </p:cNvPr>
          <p:cNvSpPr>
            <a:spLocks noGrp="1"/>
          </p:cNvSpPr>
          <p:nvPr>
            <p:ph idx="1"/>
          </p:nvPr>
        </p:nvSpPr>
        <p:spPr>
          <a:xfrm>
            <a:off x="603504" y="764705"/>
            <a:ext cx="2540328" cy="5412258"/>
          </a:xfrm>
        </p:spPr>
        <p:txBody>
          <a:bodyPr rtlCol="0">
            <a:normAutofit lnSpcReduction="10000"/>
          </a:bodyPr>
          <a:lstStyle/>
          <a:p>
            <a:pPr eaLnBrk="1" fontAlgn="auto" hangingPunct="1">
              <a:lnSpc>
                <a:spcPct val="90000"/>
              </a:lnSpc>
              <a:spcAft>
                <a:spcPts val="0"/>
              </a:spcAft>
              <a:defRPr/>
            </a:pPr>
            <a:r>
              <a:rPr lang="en-GB" sz="1800" dirty="0"/>
              <a:t>The Ancient Greeks grew olives, grapes, figs and wheat and kept goats, for milk and cheese. They ate lots of bread, beans and olives. </a:t>
            </a:r>
          </a:p>
          <a:p>
            <a:pPr eaLnBrk="1" fontAlgn="auto" hangingPunct="1">
              <a:lnSpc>
                <a:spcPct val="90000"/>
              </a:lnSpc>
              <a:spcAft>
                <a:spcPts val="0"/>
              </a:spcAft>
              <a:defRPr/>
            </a:pPr>
            <a:endParaRPr lang="en-GB" sz="1800" dirty="0"/>
          </a:p>
          <a:p>
            <a:pPr eaLnBrk="1" fontAlgn="auto" hangingPunct="1">
              <a:lnSpc>
                <a:spcPct val="90000"/>
              </a:lnSpc>
              <a:spcAft>
                <a:spcPts val="0"/>
              </a:spcAft>
              <a:defRPr/>
            </a:pPr>
            <a:r>
              <a:rPr lang="en-GB" sz="1800" dirty="0"/>
              <a:t>In the Summer months there were plenty of fresh fruit and vegetables to eat</a:t>
            </a:r>
          </a:p>
          <a:p>
            <a:pPr eaLnBrk="1" fontAlgn="auto" hangingPunct="1">
              <a:lnSpc>
                <a:spcPct val="90000"/>
              </a:lnSpc>
              <a:spcAft>
                <a:spcPts val="0"/>
              </a:spcAft>
              <a:defRPr/>
            </a:pPr>
            <a:endParaRPr lang="en-GB" sz="1800" dirty="0"/>
          </a:p>
          <a:p>
            <a:pPr eaLnBrk="1" fontAlgn="auto" hangingPunct="1">
              <a:lnSpc>
                <a:spcPct val="90000"/>
              </a:lnSpc>
              <a:spcAft>
                <a:spcPts val="0"/>
              </a:spcAft>
              <a:defRPr/>
            </a:pPr>
            <a:r>
              <a:rPr lang="en-GB" sz="1800" dirty="0"/>
              <a:t>In the winter they ate dried fruit and food they had stored like apples and lentils. As most of the Greeks lived very near the sea, they also ate a lot of fish, squid and shellfish.</a:t>
            </a:r>
          </a:p>
        </p:txBody>
      </p:sp>
      <p:sp>
        <p:nvSpPr>
          <p:cNvPr id="42" name="Rectangle 31">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3806" y="0"/>
            <a:ext cx="5740194"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33">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321732"/>
            <a:ext cx="3083291"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food, wooden, bread, meal&#10;&#10;Description automatically generated">
            <a:extLst>
              <a:ext uri="{FF2B5EF4-FFF2-40B4-BE49-F238E27FC236}">
                <a16:creationId xmlns:a16="http://schemas.microsoft.com/office/drawing/2014/main" id="{F8D58A45-A332-4358-9763-C1BD82670BE0}"/>
              </a:ext>
            </a:extLst>
          </p:cNvPr>
          <p:cNvPicPr>
            <a:picLocks noChangeAspect="1"/>
          </p:cNvPicPr>
          <p:nvPr/>
        </p:nvPicPr>
        <p:blipFill rotWithShape="1">
          <a:blip r:embed="rId2">
            <a:extLst>
              <a:ext uri="{28A0092B-C50C-407E-A947-70E740481C1C}">
                <a14:useLocalDpi xmlns:a14="http://schemas.microsoft.com/office/drawing/2010/main" val="0"/>
              </a:ext>
            </a:extLst>
          </a:blip>
          <a:srcRect t="570" r="-5" b="5780"/>
          <a:stretch/>
        </p:blipFill>
        <p:spPr>
          <a:xfrm>
            <a:off x="3757097" y="1326185"/>
            <a:ext cx="2831924" cy="1657477"/>
          </a:xfrm>
          <a:prstGeom prst="rect">
            <a:avLst/>
          </a:prstGeom>
        </p:spPr>
      </p:pic>
      <p:sp>
        <p:nvSpPr>
          <p:cNvPr id="44" name="Rectangle 35">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21732"/>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picture containing text, kylix, cup&#10;&#10;Description automatically generated">
            <a:extLst>
              <a:ext uri="{FF2B5EF4-FFF2-40B4-BE49-F238E27FC236}">
                <a16:creationId xmlns:a16="http://schemas.microsoft.com/office/drawing/2014/main" id="{ECC5EE45-CDE3-48F8-A655-2B8105D3F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729" y="943534"/>
            <a:ext cx="1828877" cy="1778998"/>
          </a:xfrm>
          <a:prstGeom prst="rect">
            <a:avLst/>
          </a:prstGeom>
        </p:spPr>
      </p:pic>
      <p:sp>
        <p:nvSpPr>
          <p:cNvPr id="45" name="Rectangle 37">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4155753"/>
            <a:ext cx="3083291"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owl of food&#10;&#10;Description automatically generated with medium confidence">
            <a:extLst>
              <a:ext uri="{FF2B5EF4-FFF2-40B4-BE49-F238E27FC236}">
                <a16:creationId xmlns:a16="http://schemas.microsoft.com/office/drawing/2014/main" id="{79D791A7-1748-4D5A-9677-DD30ECC04A16}"/>
              </a:ext>
            </a:extLst>
          </p:cNvPr>
          <p:cNvPicPr>
            <a:picLocks noChangeAspect="1"/>
          </p:cNvPicPr>
          <p:nvPr/>
        </p:nvPicPr>
        <p:blipFill rotWithShape="1">
          <a:blip r:embed="rId4">
            <a:extLst>
              <a:ext uri="{28A0092B-C50C-407E-A947-70E740481C1C}">
                <a14:useLocalDpi xmlns:a14="http://schemas.microsoft.com/office/drawing/2010/main" val="0"/>
              </a:ext>
            </a:extLst>
          </a:blip>
          <a:srcRect t="2710" r="-3" b="-3"/>
          <a:stretch/>
        </p:blipFill>
        <p:spPr>
          <a:xfrm>
            <a:off x="3757097" y="4662294"/>
            <a:ext cx="2831924" cy="1377590"/>
          </a:xfrm>
          <a:prstGeom prst="rect">
            <a:avLst/>
          </a:prstGeom>
        </p:spPr>
      </p:pic>
      <p:sp>
        <p:nvSpPr>
          <p:cNvPr id="46" name="Rectangle 39">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509431"/>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food, indoor, fruit, sliced&#10;&#10;Description automatically generated">
            <a:extLst>
              <a:ext uri="{FF2B5EF4-FFF2-40B4-BE49-F238E27FC236}">
                <a16:creationId xmlns:a16="http://schemas.microsoft.com/office/drawing/2014/main" id="{D86A1FEA-C6E8-4B34-A781-21230D10636A}"/>
              </a:ext>
            </a:extLst>
          </p:cNvPr>
          <p:cNvPicPr>
            <a:picLocks noChangeAspect="1"/>
          </p:cNvPicPr>
          <p:nvPr/>
        </p:nvPicPr>
        <p:blipFill rotWithShape="1">
          <a:blip r:embed="rId5">
            <a:extLst>
              <a:ext uri="{28A0092B-C50C-407E-A947-70E740481C1C}">
                <a14:useLocalDpi xmlns:a14="http://schemas.microsoft.com/office/drawing/2010/main" val="0"/>
              </a:ext>
            </a:extLst>
          </a:blip>
          <a:srcRect r="4" b="1943"/>
          <a:stretch/>
        </p:blipFill>
        <p:spPr>
          <a:xfrm>
            <a:off x="6959729" y="4354550"/>
            <a:ext cx="1828877" cy="134506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C4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10;&#10;Description automatically generated">
            <a:extLst>
              <a:ext uri="{FF2B5EF4-FFF2-40B4-BE49-F238E27FC236}">
                <a16:creationId xmlns:a16="http://schemas.microsoft.com/office/drawing/2014/main" id="{C25A653A-CF99-4161-81E8-FD15F9F66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702734"/>
            <a:ext cx="8178799" cy="5452532"/>
          </a:xfrm>
          <a:prstGeom prst="rect">
            <a:avLst/>
          </a:prstGeom>
        </p:spPr>
      </p:pic>
    </p:spTree>
    <p:extLst>
      <p:ext uri="{BB962C8B-B14F-4D97-AF65-F5344CB8AC3E}">
        <p14:creationId xmlns:p14="http://schemas.microsoft.com/office/powerpoint/2010/main" val="295825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4015" y="518649"/>
            <a:ext cx="846287" cy="847206"/>
            <a:chOff x="8183879" y="1000124"/>
            <a:chExt cx="1562267" cy="1172973"/>
          </a:xfrm>
        </p:grpSpPr>
        <p:sp>
          <p:nvSpPr>
            <p:cNvPr id="14"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26A5E1E2-5220-4CE0-9AD6-766665754544}"/>
              </a:ext>
            </a:extLst>
          </p:cNvPr>
          <p:cNvSpPr>
            <a:spLocks noGrp="1"/>
          </p:cNvSpPr>
          <p:nvPr>
            <p:ph idx="1"/>
          </p:nvPr>
        </p:nvSpPr>
        <p:spPr>
          <a:xfrm>
            <a:off x="251521" y="1412776"/>
            <a:ext cx="2792784" cy="4926574"/>
          </a:xfrm>
        </p:spPr>
        <p:txBody>
          <a:bodyPr rtlCol="0" anchor="t">
            <a:normAutofit/>
          </a:bodyPr>
          <a:lstStyle/>
          <a:p>
            <a:pPr eaLnBrk="1" fontAlgn="auto" hangingPunct="1">
              <a:spcAft>
                <a:spcPts val="0"/>
              </a:spcAft>
              <a:defRPr/>
            </a:pPr>
            <a:r>
              <a:rPr lang="en-GB" sz="2000" dirty="0"/>
              <a:t>Meat was rarely eaten as the Greeks felt that just killing and eating a domesticated animal (like a goat) was wrong. The Greeks would often sacrifice the meat to the gods first and then might eat some of the meat.</a:t>
            </a:r>
          </a:p>
          <a:p>
            <a:pPr eaLnBrk="1" fontAlgn="auto" hangingPunct="1">
              <a:spcAft>
                <a:spcPts val="0"/>
              </a:spcAft>
              <a:defRPr/>
            </a:pPr>
            <a:r>
              <a:rPr lang="en-GB" sz="2000" dirty="0"/>
              <a:t>Examples of this can be read about in Homer’s </a:t>
            </a:r>
            <a:r>
              <a:rPr lang="en-GB" sz="2000" i="1" dirty="0"/>
              <a:t>Iliad</a:t>
            </a:r>
            <a:r>
              <a:rPr lang="en-GB" sz="2000" dirty="0"/>
              <a:t>.</a:t>
            </a:r>
          </a:p>
          <a:p>
            <a:pPr marL="0" indent="0" eaLnBrk="1" fontAlgn="auto" hangingPunct="1">
              <a:spcAft>
                <a:spcPts val="0"/>
              </a:spcAft>
              <a:buFont typeface="Arial" panose="020B0604020202020204" pitchFamily="34" charset="0"/>
              <a:buNone/>
              <a:defRPr/>
            </a:pPr>
            <a:endParaRPr lang="en-GB" sz="2000" dirty="0"/>
          </a:p>
          <a:p>
            <a:pPr marL="0" indent="0" eaLnBrk="1" fontAlgn="auto" hangingPunct="1">
              <a:spcAft>
                <a:spcPts val="0"/>
              </a:spcAft>
              <a:buFont typeface="Arial" panose="020B0604020202020204" pitchFamily="34" charset="0"/>
              <a:buNone/>
              <a:defRPr/>
            </a:pPr>
            <a:endParaRPr lang="en-GB" sz="2000" dirty="0"/>
          </a:p>
        </p:txBody>
      </p:sp>
      <p:pic>
        <p:nvPicPr>
          <p:cNvPr id="4" name="Picture 3" descr="A picture containing text, kylix&#10;&#10;Description automatically generated">
            <a:extLst>
              <a:ext uri="{FF2B5EF4-FFF2-40B4-BE49-F238E27FC236}">
                <a16:creationId xmlns:a16="http://schemas.microsoft.com/office/drawing/2014/main" id="{FF9D2ABB-2126-4BC4-943C-BA4728F4D2B2}"/>
              </a:ext>
            </a:extLst>
          </p:cNvPr>
          <p:cNvPicPr>
            <a:picLocks noChangeAspect="1"/>
          </p:cNvPicPr>
          <p:nvPr/>
        </p:nvPicPr>
        <p:blipFill rotWithShape="1">
          <a:blip r:embed="rId2">
            <a:extLst>
              <a:ext uri="{28A0092B-C50C-407E-A947-70E740481C1C}">
                <a14:useLocalDpi xmlns:a14="http://schemas.microsoft.com/office/drawing/2010/main" val="0"/>
              </a:ext>
            </a:extLst>
          </a:blip>
          <a:srcRect t="7477" r="2" b="3407"/>
          <a:stretch/>
        </p:blipFill>
        <p:spPr>
          <a:xfrm>
            <a:off x="3477722" y="10"/>
            <a:ext cx="5666278" cy="3383270"/>
          </a:xfrm>
          <a:prstGeom prst="rect">
            <a:avLst/>
          </a:prstGeom>
        </p:spPr>
      </p:pic>
      <p:pic>
        <p:nvPicPr>
          <p:cNvPr id="6" name="Picture 5" descr="A statue of a person holding a fish&#10;&#10;Description automatically generated with medium confidence">
            <a:extLst>
              <a:ext uri="{FF2B5EF4-FFF2-40B4-BE49-F238E27FC236}">
                <a16:creationId xmlns:a16="http://schemas.microsoft.com/office/drawing/2014/main" id="{B9F3A424-E16B-4176-98E8-55141A071AF4}"/>
              </a:ext>
            </a:extLst>
          </p:cNvPr>
          <p:cNvPicPr>
            <a:picLocks noChangeAspect="1"/>
          </p:cNvPicPr>
          <p:nvPr/>
        </p:nvPicPr>
        <p:blipFill rotWithShape="1">
          <a:blip r:embed="rId3">
            <a:extLst>
              <a:ext uri="{28A0092B-C50C-407E-A947-70E740481C1C}">
                <a14:useLocalDpi xmlns:a14="http://schemas.microsoft.com/office/drawing/2010/main" val="0"/>
              </a:ext>
            </a:extLst>
          </a:blip>
          <a:srcRect l="3887" t="2417" r="16166" b="-2414"/>
          <a:stretch/>
        </p:blipFill>
        <p:spPr>
          <a:xfrm>
            <a:off x="3479292" y="3474720"/>
            <a:ext cx="5664708" cy="33832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3" ma:contentTypeDescription="Create a new document." ma:contentTypeScope="" ma:versionID="e70e6206889af6f3f6f6022be6118ce4">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6200e3c317e2ac245743f6d767db57c1"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561868-DF4E-43CD-8E7A-01F33D1D1BE3}">
  <ds:schemaRefs>
    <ds:schemaRef ds:uri="http://schemas.microsoft.com/sharepoint/v3/contenttype/forms"/>
  </ds:schemaRefs>
</ds:datastoreItem>
</file>

<file path=customXml/itemProps2.xml><?xml version="1.0" encoding="utf-8"?>
<ds:datastoreItem xmlns:ds="http://schemas.openxmlformats.org/officeDocument/2006/customXml" ds:itemID="{B6C25093-37CE-4F08-8A3B-BC1E5753CCA8}">
  <ds:schemaRefs>
    <ds:schemaRef ds:uri="http://schemas.microsoft.com/office/2006/metadata/properties"/>
    <ds:schemaRef ds:uri="cb5eaccf-a245-42c2-b35a-2f5906cd0fb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e994e2ca-6e66-4cfb-89b9-1548a5955a3d"/>
    <ds:schemaRef ds:uri="http://www.w3.org/XML/1998/namespace"/>
    <ds:schemaRef ds:uri="http://purl.org/dc/dcmitype/"/>
  </ds:schemaRefs>
</ds:datastoreItem>
</file>

<file path=customXml/itemProps3.xml><?xml version="1.0" encoding="utf-8"?>
<ds:datastoreItem xmlns:ds="http://schemas.openxmlformats.org/officeDocument/2006/customXml" ds:itemID="{E26046F6-C7A6-48EB-A00E-73F73D22E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945</TotalTime>
  <Words>817</Words>
  <Application>Microsoft Office PowerPoint</Application>
  <PresentationFormat>On-screen Show (4:3)</PresentationFormat>
  <Paragraphs>59</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Calibri</vt:lpstr>
      <vt:lpstr>Arial</vt:lpstr>
      <vt:lpstr>Office Theme</vt:lpstr>
      <vt:lpstr>Daily Life!</vt:lpstr>
      <vt:lpstr>Homes</vt:lpstr>
      <vt:lpstr>PowerPoint Presentation</vt:lpstr>
      <vt:lpstr>PowerPoint Presentation</vt:lpstr>
      <vt:lpstr>Food</vt:lpstr>
      <vt:lpstr>PowerPoint Presentation</vt:lpstr>
      <vt:lpstr>PowerPoint Presentation</vt:lpstr>
      <vt:lpstr>PowerPoint Presentation</vt:lpstr>
      <vt:lpstr>PowerPoint Presentation</vt:lpstr>
      <vt:lpstr>Wine</vt:lpstr>
      <vt:lpstr>PowerPoint Presentation</vt:lpstr>
      <vt:lpstr>Clothes</vt:lpstr>
      <vt:lpstr>PowerPoint Presentation</vt:lpstr>
      <vt:lpstr>PowerPoint Presentation</vt:lpstr>
      <vt:lpstr>PowerPoint Presentation</vt:lpstr>
      <vt:lpstr>PowerPoint Presentation</vt:lpstr>
      <vt:lpstr>Jobs</vt:lpstr>
      <vt:lpstr>PowerPoint Presentation</vt:lpstr>
      <vt:lpstr>PowerPoint Presentation</vt:lpstr>
      <vt:lpstr>PowerPoint Presentation</vt:lpstr>
      <vt:lpstr>PowerPoint Presentation</vt:lpstr>
      <vt:lpstr>PowerPoint Presentation</vt:lpstr>
      <vt:lpstr>PowerPoint Presentation</vt:lpstr>
      <vt:lpstr>Men</vt:lpstr>
      <vt:lpstr>Women</vt:lpstr>
      <vt:lpstr>Slaves</vt:lpstr>
      <vt:lpstr>Marriage</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Life!</dc:title>
  <dc:creator>User</dc:creator>
  <cp:lastModifiedBy>Seamus O'Sullivan</cp:lastModifiedBy>
  <cp:revision>13</cp:revision>
  <dcterms:created xsi:type="dcterms:W3CDTF">2014-02-20T11:11:08Z</dcterms:created>
  <dcterms:modified xsi:type="dcterms:W3CDTF">2021-02-19T21:20:00Z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0x010100802E29FC2F614C4F8CCA38E47616219B</vt:lpwstr>
  </property>
</Properties>
</file>