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71" r:id="rId13"/>
    <p:sldId id="269" r:id="rId14"/>
    <p:sldId id="270" r:id="rId15"/>
    <p:sldId id="272" r:id="rId16"/>
    <p:sldId id="273" r:id="rId17"/>
    <p:sldId id="274" r:id="rId18"/>
    <p:sldId id="275" r:id="rId19"/>
    <p:sldId id="281" r:id="rId20"/>
    <p:sldId id="278" r:id="rId21"/>
    <p:sldId id="279" r:id="rId22"/>
    <p:sldId id="280" r:id="rId23"/>
    <p:sldId id="282" r:id="rId24"/>
    <p:sldId id="283" r:id="rId25"/>
    <p:sldId id="284" r:id="rId26"/>
    <p:sldId id="285" r:id="rId27"/>
    <p:sldId id="292" r:id="rId28"/>
    <p:sldId id="286" r:id="rId29"/>
    <p:sldId id="287" r:id="rId30"/>
    <p:sldId id="288" r:id="rId31"/>
    <p:sldId id="289" r:id="rId32"/>
    <p:sldId id="290" r:id="rId33"/>
    <p:sldId id="293" r:id="rId34"/>
    <p:sldId id="291" r:id="rId35"/>
    <p:sldId id="27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89D884-41C3-4AAF-A7FC-4F159181311F}" v="1" dt="2021-02-19T15:39:12.4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C3EF-0F86-43E9-AF86-ECC6099FCB72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486A-97CF-4CEA-82CE-DB15807A4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07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C3EF-0F86-43E9-AF86-ECC6099FCB72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486A-97CF-4CEA-82CE-DB15807A4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290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C3EF-0F86-43E9-AF86-ECC6099FCB72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486A-97CF-4CEA-82CE-DB15807A4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659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C3EF-0F86-43E9-AF86-ECC6099FCB72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486A-97CF-4CEA-82CE-DB15807A4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638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C3EF-0F86-43E9-AF86-ECC6099FCB72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486A-97CF-4CEA-82CE-DB15807A4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147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C3EF-0F86-43E9-AF86-ECC6099FCB72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486A-97CF-4CEA-82CE-DB15807A4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53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C3EF-0F86-43E9-AF86-ECC6099FCB72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486A-97CF-4CEA-82CE-DB15807A4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805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C3EF-0F86-43E9-AF86-ECC6099FCB72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486A-97CF-4CEA-82CE-DB15807A4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379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C3EF-0F86-43E9-AF86-ECC6099FCB72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486A-97CF-4CEA-82CE-DB15807A4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569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C3EF-0F86-43E9-AF86-ECC6099FCB72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486A-97CF-4CEA-82CE-DB15807A4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551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C3EF-0F86-43E9-AF86-ECC6099FCB72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486A-97CF-4CEA-82CE-DB15807A4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181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CC3EF-0F86-43E9-AF86-ECC6099FCB72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A486A-97CF-4CEA-82CE-DB15807A4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77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GcHaAVj1PI" TargetMode="External"/><Relationship Id="rId2" Type="http://schemas.openxmlformats.org/officeDocument/2006/relationships/hyperlink" Target="https://www.youtube.com/watch?v=yXiSp9aJYN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TPKUI9zs_o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ms.ac.uk/explore-our-collections/games/discover-the-roman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/>
              </a:rPr>
              <a:t>Roman Army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192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872" y="225899"/>
            <a:ext cx="10515600" cy="46763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The Structure of the Army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66182" y="5648096"/>
            <a:ext cx="1872342" cy="1015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2084" y="5891788"/>
            <a:ext cx="2623457" cy="90873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8 men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38524" y="5947251"/>
            <a:ext cx="3543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CONTUBERNIUM</a:t>
            </a:r>
          </a:p>
        </p:txBody>
      </p:sp>
      <p:sp>
        <p:nvSpPr>
          <p:cNvPr id="6" name="Up Arrow 5"/>
          <p:cNvSpPr/>
          <p:nvPr/>
        </p:nvSpPr>
        <p:spPr>
          <a:xfrm>
            <a:off x="2355397" y="4686300"/>
            <a:ext cx="436790" cy="824922"/>
          </a:xfrm>
          <a:prstGeom prst="up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566182" y="3498889"/>
            <a:ext cx="1872342" cy="1015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637621" y="1435652"/>
            <a:ext cx="1872342" cy="1015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Up Arrow 9"/>
          <p:cNvSpPr/>
          <p:nvPr/>
        </p:nvSpPr>
        <p:spPr>
          <a:xfrm>
            <a:off x="2355397" y="2535851"/>
            <a:ext cx="436790" cy="824922"/>
          </a:xfrm>
          <a:prstGeom prst="up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992083" y="3770740"/>
            <a:ext cx="2623457" cy="908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80 men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09963" y="3773157"/>
            <a:ext cx="3543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CENTURY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38524" y="4796569"/>
            <a:ext cx="3543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X 10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992082" y="1690733"/>
            <a:ext cx="2623457" cy="908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480 men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03810" y="2711438"/>
            <a:ext cx="3543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X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1126" y="916234"/>
            <a:ext cx="3543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COHORT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03380" y="1431659"/>
            <a:ext cx="1872342" cy="1015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516962" y="1679663"/>
            <a:ext cx="2623457" cy="908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800 men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21706" y="2490937"/>
            <a:ext cx="3543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  <a:r>
              <a:rPr lang="en-GB" sz="2800" baseline="30000" dirty="0"/>
              <a:t>ST</a:t>
            </a:r>
            <a:r>
              <a:rPr lang="en-GB" sz="2800" dirty="0"/>
              <a:t> COHORT</a:t>
            </a:r>
          </a:p>
        </p:txBody>
      </p:sp>
      <p:sp>
        <p:nvSpPr>
          <p:cNvPr id="21" name="Equal 20"/>
          <p:cNvSpPr/>
          <p:nvPr/>
        </p:nvSpPr>
        <p:spPr>
          <a:xfrm>
            <a:off x="7370291" y="1651678"/>
            <a:ext cx="1665515" cy="768012"/>
          </a:xfrm>
          <a:prstGeom prst="mathEqual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Plus 21"/>
          <p:cNvSpPr/>
          <p:nvPr/>
        </p:nvSpPr>
        <p:spPr>
          <a:xfrm>
            <a:off x="3714727" y="1302898"/>
            <a:ext cx="1438954" cy="1436074"/>
          </a:xfrm>
          <a:prstGeom prst="mathPl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9230375" y="1302898"/>
            <a:ext cx="2313925" cy="1493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9542666" y="1802708"/>
            <a:ext cx="2623457" cy="908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5300 men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542666" y="2837553"/>
            <a:ext cx="3543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LEGION</a:t>
            </a:r>
          </a:p>
        </p:txBody>
      </p:sp>
    </p:spTree>
    <p:extLst>
      <p:ext uri="{BB962C8B-B14F-4D97-AF65-F5344CB8AC3E}">
        <p14:creationId xmlns:p14="http://schemas.microsoft.com/office/powerpoint/2010/main" val="2272460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B45E7-3F3D-4ADD-913F-FDC1BA9BB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2A461-2A20-437C-B944-D415558E3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294E8545-F92B-47BD-B5F0-4E1C0266715F}"/>
              </a:ext>
            </a:extLst>
          </p:cNvPr>
          <p:cNvSpPr/>
          <p:nvPr/>
        </p:nvSpPr>
        <p:spPr>
          <a:xfrm>
            <a:off x="2415290" y="617560"/>
            <a:ext cx="6758643" cy="603231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4E07F42-C746-4A7F-85D0-73C086139CC6}"/>
              </a:ext>
            </a:extLst>
          </p:cNvPr>
          <p:cNvCxnSpPr/>
          <p:nvPr/>
        </p:nvCxnSpPr>
        <p:spPr>
          <a:xfrm>
            <a:off x="5076541" y="1886375"/>
            <a:ext cx="1460310" cy="27296"/>
          </a:xfrm>
          <a:prstGeom prst="straightConnector1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CF007FB-5DD7-4F0C-9D08-F9D84EFAD21F}"/>
              </a:ext>
            </a:extLst>
          </p:cNvPr>
          <p:cNvCxnSpPr/>
          <p:nvPr/>
        </p:nvCxnSpPr>
        <p:spPr>
          <a:xfrm>
            <a:off x="4639387" y="2632026"/>
            <a:ext cx="2267802" cy="4550"/>
          </a:xfrm>
          <a:prstGeom prst="straightConnector1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6DD474E-7EE7-41A3-8C21-20C11A8CE030}"/>
              </a:ext>
            </a:extLst>
          </p:cNvPr>
          <p:cNvCxnSpPr>
            <a:cxnSpLocks/>
          </p:cNvCxnSpPr>
          <p:nvPr/>
        </p:nvCxnSpPr>
        <p:spPr>
          <a:xfrm>
            <a:off x="4218581" y="3405399"/>
            <a:ext cx="3177651" cy="27296"/>
          </a:xfrm>
          <a:prstGeom prst="straightConnector1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254A1AF-0F32-4D45-AC1E-39206C4D30DA}"/>
              </a:ext>
            </a:extLst>
          </p:cNvPr>
          <p:cNvCxnSpPr>
            <a:cxnSpLocks/>
          </p:cNvCxnSpPr>
          <p:nvPr/>
        </p:nvCxnSpPr>
        <p:spPr>
          <a:xfrm>
            <a:off x="3729536" y="4235637"/>
            <a:ext cx="4087501" cy="4550"/>
          </a:xfrm>
          <a:prstGeom prst="straightConnector1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6A630DD-BAB9-47FB-BFEF-CACCC527EA76}"/>
              </a:ext>
            </a:extLst>
          </p:cNvPr>
          <p:cNvCxnSpPr>
            <a:cxnSpLocks/>
          </p:cNvCxnSpPr>
          <p:nvPr/>
        </p:nvCxnSpPr>
        <p:spPr>
          <a:xfrm>
            <a:off x="3320103" y="5009010"/>
            <a:ext cx="4929113" cy="27296"/>
          </a:xfrm>
          <a:prstGeom prst="straightConnector1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D9C1BF1-1766-4C96-8B2A-B331953B7C61}"/>
              </a:ext>
            </a:extLst>
          </p:cNvPr>
          <p:cNvCxnSpPr>
            <a:cxnSpLocks/>
          </p:cNvCxnSpPr>
          <p:nvPr/>
        </p:nvCxnSpPr>
        <p:spPr>
          <a:xfrm>
            <a:off x="2842431" y="5884740"/>
            <a:ext cx="5884455" cy="4550"/>
          </a:xfrm>
          <a:prstGeom prst="straightConnector1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85DC102-933A-4A30-8A62-DCCF52DBA7D8}"/>
              </a:ext>
            </a:extLst>
          </p:cNvPr>
          <p:cNvSpPr txBox="1"/>
          <p:nvPr/>
        </p:nvSpPr>
        <p:spPr>
          <a:xfrm>
            <a:off x="5357742" y="1445383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Comic Sans MS"/>
                <a:cs typeface="Calibri"/>
              </a:rPr>
              <a:t>Legate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EE22E7-816E-4865-B9B6-6D1C16405B56}"/>
              </a:ext>
            </a:extLst>
          </p:cNvPr>
          <p:cNvSpPr txBox="1"/>
          <p:nvPr/>
        </p:nvSpPr>
        <p:spPr>
          <a:xfrm>
            <a:off x="5187143" y="1968546"/>
            <a:ext cx="2117678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mic Sans MS"/>
                <a:cs typeface="Calibri"/>
              </a:rPr>
              <a:t>Tribunus</a:t>
            </a:r>
            <a:r>
              <a:rPr lang="en-US" dirty="0">
                <a:solidFill>
                  <a:schemeClr val="bg1"/>
                </a:solidFill>
                <a:latin typeface="Comic Sans MS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/>
                <a:cs typeface="Calibri"/>
              </a:rPr>
              <a:t>Laticlavus</a:t>
            </a:r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FA30DB-4A8C-42B9-B641-217DED98A17B}"/>
              </a:ext>
            </a:extLst>
          </p:cNvPr>
          <p:cNvSpPr txBox="1"/>
          <p:nvPr/>
        </p:nvSpPr>
        <p:spPr>
          <a:xfrm>
            <a:off x="5118907" y="2696427"/>
            <a:ext cx="1605887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mic Sans MS"/>
                <a:cs typeface="Calibri"/>
              </a:rPr>
              <a:t>Praefectus</a:t>
            </a:r>
            <a:r>
              <a:rPr lang="en-US" dirty="0">
                <a:solidFill>
                  <a:schemeClr val="bg1"/>
                </a:solidFill>
                <a:latin typeface="Comic Sans MS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/>
                <a:cs typeface="Calibri"/>
              </a:rPr>
              <a:t>Castrorum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23664F-BC7C-4F40-B109-D2C453243947}"/>
              </a:ext>
            </a:extLst>
          </p:cNvPr>
          <p:cNvSpPr txBox="1"/>
          <p:nvPr/>
        </p:nvSpPr>
        <p:spPr>
          <a:xfrm>
            <a:off x="5073413" y="3674517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Comic Sans MS"/>
                <a:cs typeface="Calibri"/>
              </a:rPr>
              <a:t>Tribunes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06494C-7654-478C-95FE-EA50FF28A01C}"/>
              </a:ext>
            </a:extLst>
          </p:cNvPr>
          <p:cNvSpPr txBox="1"/>
          <p:nvPr/>
        </p:nvSpPr>
        <p:spPr>
          <a:xfrm>
            <a:off x="5073413" y="4470636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/>
                <a:cs typeface="Calibri"/>
              </a:rPr>
              <a:t>Primus Pilus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DC0EA6-B972-4970-BFE0-9F3B418E9D01}"/>
              </a:ext>
            </a:extLst>
          </p:cNvPr>
          <p:cNvSpPr txBox="1"/>
          <p:nvPr/>
        </p:nvSpPr>
        <p:spPr>
          <a:xfrm>
            <a:off x="5027920" y="5312248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Comic Sans MS"/>
                <a:cs typeface="Calibri"/>
              </a:rPr>
              <a:t>Centurion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C8E37B-68CA-4413-B61E-9A2CB1D20681}"/>
              </a:ext>
            </a:extLst>
          </p:cNvPr>
          <p:cNvSpPr txBox="1"/>
          <p:nvPr/>
        </p:nvSpPr>
        <p:spPr>
          <a:xfrm>
            <a:off x="5073414" y="6108367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 err="1">
                <a:solidFill>
                  <a:schemeClr val="bg1"/>
                </a:solidFill>
                <a:latin typeface="Comic Sans MS"/>
                <a:cs typeface="Calibri"/>
              </a:rPr>
              <a:t>Principales</a:t>
            </a:r>
          </a:p>
        </p:txBody>
      </p:sp>
    </p:spTree>
    <p:extLst>
      <p:ext uri="{BB962C8B-B14F-4D97-AF65-F5344CB8AC3E}">
        <p14:creationId xmlns:p14="http://schemas.microsoft.com/office/powerpoint/2010/main" val="3786966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A441A-F6FC-40F8-8E53-84EA9B54B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6" descr="A crowd of people at a park&#10;&#10;Description generated with very high confidence">
            <a:extLst>
              <a:ext uri="{FF2B5EF4-FFF2-40B4-BE49-F238E27FC236}">
                <a16:creationId xmlns:a16="http://schemas.microsoft.com/office/drawing/2014/main" id="{E08C1EC4-1E78-4898-B6C7-C75C4F26F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2" y="914927"/>
            <a:ext cx="4756030" cy="3567021"/>
          </a:xfrm>
          <a:prstGeom prst="rect">
            <a:avLst/>
          </a:prstGeom>
        </p:spPr>
      </p:pic>
      <p:pic>
        <p:nvPicPr>
          <p:cNvPr id="4" name="Picture 4" descr="A group of football players posing for a picture&#10;&#10;Description generated with very high confidence">
            <a:extLst>
              <a:ext uri="{FF2B5EF4-FFF2-40B4-BE49-F238E27FC236}">
                <a16:creationId xmlns:a16="http://schemas.microsoft.com/office/drawing/2014/main" id="{2D433094-788B-4428-9EDB-AB3705EFF8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29541" y="1910950"/>
            <a:ext cx="6660294" cy="444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230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1342D-A203-4912-8EF7-6F9991F1B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/>
                <a:cs typeface="Calibri Light" panose="020F0302020204030204"/>
              </a:rPr>
              <a:t>Standard-bearers</a:t>
            </a:r>
            <a:endParaRPr lang="en-US" dirty="0"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CEEC3-358A-4295-B01C-A34698244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409" y="2007595"/>
            <a:ext cx="613694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omic Sans MS"/>
              </a:rPr>
              <a:t>Who are they?</a:t>
            </a:r>
            <a:endParaRPr lang="en-US" dirty="0">
              <a:latin typeface="Calibri" panose="020F0502020204030204"/>
              <a:cs typeface="Calibri" panose="020F0502020204030204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4" name="Picture 4" descr="A close up of a bird&#10;&#10;Description generated with very high confidence">
            <a:extLst>
              <a:ext uri="{FF2B5EF4-FFF2-40B4-BE49-F238E27FC236}">
                <a16:creationId xmlns:a16="http://schemas.microsoft.com/office/drawing/2014/main" id="{BC8D329B-384B-43C7-A743-E8FA60C29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3532" y="1930262"/>
            <a:ext cx="2627987" cy="396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5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1342D-A203-4912-8EF7-6F9991F1B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/>
                <a:cs typeface="Calibri Light" panose="020F0302020204030204"/>
              </a:rPr>
              <a:t>Standard-bearers</a:t>
            </a:r>
            <a:endParaRPr lang="en-US" dirty="0"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CEEC3-358A-4295-B01C-A34698244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409" y="2007595"/>
            <a:ext cx="613694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omic Sans MS"/>
              </a:rPr>
              <a:t>Who are they?</a:t>
            </a:r>
            <a:endParaRPr lang="en-US" dirty="0">
              <a:latin typeface="Calibri" panose="020F0502020204030204"/>
              <a:cs typeface="Calibri" panose="020F0502020204030204"/>
            </a:endParaRPr>
          </a:p>
          <a:p>
            <a:endParaRPr lang="en-US" dirty="0">
              <a:latin typeface="Comic Sans MS"/>
            </a:endParaRPr>
          </a:p>
          <a:p>
            <a:pPr marL="0" indent="0">
              <a:buNone/>
            </a:pPr>
            <a:r>
              <a:rPr lang="en-US" dirty="0">
                <a:latin typeface="Comic Sans MS"/>
                <a:cs typeface="Calibri"/>
              </a:rPr>
              <a:t>Soldiers who carry the symbols of the army </a:t>
            </a:r>
            <a:endParaRPr lang="en-US">
              <a:cs typeface="Calibri"/>
            </a:endParaRPr>
          </a:p>
        </p:txBody>
      </p:sp>
      <p:pic>
        <p:nvPicPr>
          <p:cNvPr id="4" name="Picture 4" descr="A close up of a bird&#10;&#10;Description generated with very high confidence">
            <a:extLst>
              <a:ext uri="{FF2B5EF4-FFF2-40B4-BE49-F238E27FC236}">
                <a16:creationId xmlns:a16="http://schemas.microsoft.com/office/drawing/2014/main" id="{BC8D329B-384B-43C7-A743-E8FA60C29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3532" y="1930262"/>
            <a:ext cx="2627987" cy="396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32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86F57-FCCF-4CD7-9D49-EC418A8DA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76" y="92170"/>
            <a:ext cx="10515600" cy="120011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>
                <a:latin typeface="Comic Sans MS"/>
                <a:cs typeface="Calibri Light"/>
              </a:rPr>
            </a:br>
            <a:br>
              <a:rPr lang="en-US" dirty="0">
                <a:latin typeface="Comic Sans MS"/>
                <a:ea typeface="+mj-lt"/>
                <a:cs typeface="+mj-lt"/>
              </a:rPr>
            </a:br>
            <a:r>
              <a:rPr lang="en-US" b="1" dirty="0" err="1">
                <a:latin typeface="Comic Sans MS"/>
                <a:cs typeface="Calibri Light" panose="020F0302020204030204"/>
              </a:rPr>
              <a:t>Aquilifer</a:t>
            </a:r>
          </a:p>
        </p:txBody>
      </p:sp>
      <p:pic>
        <p:nvPicPr>
          <p:cNvPr id="4" name="Picture 4" descr="A person wearing a costume&#10;&#10;Description generated with high confidence">
            <a:extLst>
              <a:ext uri="{FF2B5EF4-FFF2-40B4-BE49-F238E27FC236}">
                <a16:creationId xmlns:a16="http://schemas.microsoft.com/office/drawing/2014/main" id="{0BF36181-0471-41C5-9DAB-44712C749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8307" y="1427566"/>
            <a:ext cx="3536459" cy="47152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D1BFE2-B7D6-471F-92F9-5E9C580FAD91}"/>
              </a:ext>
            </a:extLst>
          </p:cNvPr>
          <p:cNvSpPr txBox="1"/>
          <p:nvPr/>
        </p:nvSpPr>
        <p:spPr>
          <a:xfrm>
            <a:off x="675564" y="1596787"/>
            <a:ext cx="5359020" cy="34163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latin typeface="Comic Sans MS"/>
                <a:cs typeface="Calibri"/>
              </a:rPr>
              <a:t>Senior standard-bearer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latin typeface="Comic Sans MS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Comic Sans MS"/>
                <a:cs typeface="Calibri"/>
              </a:rPr>
              <a:t>Carried the '</a:t>
            </a:r>
            <a:r>
              <a:rPr lang="en-US" sz="2400" dirty="0" err="1">
                <a:latin typeface="Comic Sans MS"/>
                <a:cs typeface="Calibri"/>
              </a:rPr>
              <a:t>aquila</a:t>
            </a:r>
            <a:r>
              <a:rPr lang="en-US" sz="2400" dirty="0">
                <a:latin typeface="Comic Sans MS"/>
                <a:cs typeface="Calibri"/>
              </a:rPr>
              <a:t>' (eagle)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latin typeface="Comic Sans MS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Comic Sans MS"/>
                <a:cs typeface="Calibri"/>
              </a:rPr>
              <a:t>Sacred image that carried the </a:t>
            </a:r>
            <a:r>
              <a:rPr lang="en-US" sz="2400" b="1" dirty="0" err="1">
                <a:latin typeface="Comic Sans MS"/>
                <a:cs typeface="Calibri"/>
              </a:rPr>
              <a:t>honour</a:t>
            </a:r>
            <a:r>
              <a:rPr lang="en-US" sz="2400" dirty="0">
                <a:latin typeface="Comic Sans MS"/>
                <a:cs typeface="Calibri"/>
              </a:rPr>
              <a:t> of a legion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latin typeface="Comic Sans MS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Comic Sans MS"/>
                <a:cs typeface="Calibri"/>
              </a:rPr>
              <a:t>If lost, a legion could face serious punishment</a:t>
            </a:r>
          </a:p>
        </p:txBody>
      </p:sp>
    </p:spTree>
    <p:extLst>
      <p:ext uri="{BB962C8B-B14F-4D97-AF65-F5344CB8AC3E}">
        <p14:creationId xmlns:p14="http://schemas.microsoft.com/office/powerpoint/2010/main" val="3304811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D5201-F4BD-40E6-B817-577AF3DC9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907"/>
          </a:xfrm>
        </p:spPr>
        <p:txBody>
          <a:bodyPr/>
          <a:lstStyle/>
          <a:p>
            <a:r>
              <a:rPr lang="en-US" dirty="0">
                <a:latin typeface="Comic Sans MS"/>
                <a:cs typeface="Calibri Light"/>
              </a:rPr>
              <a:t>    </a:t>
            </a:r>
            <a:r>
              <a:rPr lang="en-US" dirty="0" err="1">
                <a:latin typeface="Comic Sans MS"/>
                <a:cs typeface="Calibri Light"/>
              </a:rPr>
              <a:t>Imagnifier</a:t>
            </a:r>
            <a:r>
              <a:rPr lang="en-US" dirty="0">
                <a:latin typeface="Comic Sans MS"/>
                <a:cs typeface="Calibri Light"/>
              </a:rPr>
              <a:t>                 Signifier</a:t>
            </a:r>
            <a:endParaRPr lang="en-US" dirty="0">
              <a:latin typeface="Comic Sans M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ECF9F-2132-408A-83C0-D807F1CC39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0737" y="1325207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Comic Sans MS"/>
                <a:cs typeface="Calibri"/>
              </a:rPr>
              <a:t>Carries the image of the emperor into battle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E9F70C-B686-4D3A-8B2C-C15F938CE7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2588" y="1325207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Comic Sans MS"/>
                <a:cs typeface="Calibri"/>
              </a:rPr>
              <a:t>Represents the oath that soldiers took</a:t>
            </a:r>
          </a:p>
          <a:p>
            <a:r>
              <a:rPr lang="en-US" sz="2400" dirty="0">
                <a:latin typeface="Comic Sans MS"/>
                <a:cs typeface="Calibri"/>
              </a:rPr>
              <a:t>Holds their pensions</a:t>
            </a:r>
          </a:p>
        </p:txBody>
      </p:sp>
      <p:pic>
        <p:nvPicPr>
          <p:cNvPr id="7" name="Picture 7" descr="A person wearing a costume&#10;&#10;Description generated with high confidence">
            <a:extLst>
              <a:ext uri="{FF2B5EF4-FFF2-40B4-BE49-F238E27FC236}">
                <a16:creationId xmlns:a16="http://schemas.microsoft.com/office/drawing/2014/main" id="{B5AEDA3F-CBD7-41F5-AE34-7D42F8687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594" y="2374644"/>
            <a:ext cx="3232244" cy="4121757"/>
          </a:xfrm>
          <a:prstGeom prst="rect">
            <a:avLst/>
          </a:prstGeom>
        </p:spPr>
      </p:pic>
      <p:pic>
        <p:nvPicPr>
          <p:cNvPr id="9" name="Picture 9" descr="A picture containing toy, doll&#10;&#10;Description generated with high confidence">
            <a:extLst>
              <a:ext uri="{FF2B5EF4-FFF2-40B4-BE49-F238E27FC236}">
                <a16:creationId xmlns:a16="http://schemas.microsoft.com/office/drawing/2014/main" id="{5A31CC3B-AE33-4C27-BA44-CE1AC0626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430" y="2622467"/>
            <a:ext cx="2947916" cy="387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60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4521C-53D7-4F14-9599-F9AFA4C97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/>
                <a:cs typeface="Calibri Light" panose="020F0302020204030204"/>
              </a:rPr>
              <a:t>Who am I?</a:t>
            </a:r>
            <a:endParaRPr lang="en-US" dirty="0">
              <a:cs typeface="Calibri Light" panose="020F0302020204030204"/>
            </a:endParaRPr>
          </a:p>
        </p:txBody>
      </p:sp>
      <p:pic>
        <p:nvPicPr>
          <p:cNvPr id="4" name="Picture 4" descr="A picture containing person, outdoor, holding, baseball&#10;&#10;Description generated with high confidence">
            <a:extLst>
              <a:ext uri="{FF2B5EF4-FFF2-40B4-BE49-F238E27FC236}">
                <a16:creationId xmlns:a16="http://schemas.microsoft.com/office/drawing/2014/main" id="{DAE386B7-05A9-4A1A-A381-7184F4BEB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9503" y="1647002"/>
            <a:ext cx="2638425" cy="4191000"/>
          </a:xfrm>
          <a:prstGeom prst="rect">
            <a:avLst/>
          </a:prstGeom>
        </p:spPr>
      </p:pic>
      <p:pic>
        <p:nvPicPr>
          <p:cNvPr id="6" name="Picture 6" descr="A person wearing a costume&#10;&#10;Description generated with very high confidence">
            <a:extLst>
              <a:ext uri="{FF2B5EF4-FFF2-40B4-BE49-F238E27FC236}">
                <a16:creationId xmlns:a16="http://schemas.microsoft.com/office/drawing/2014/main" id="{BF3AFE4D-D5D4-4998-85E0-4FD548F9E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50" y="1644770"/>
            <a:ext cx="2064281" cy="4114800"/>
          </a:xfrm>
          <a:prstGeom prst="rect">
            <a:avLst/>
          </a:prstGeom>
        </p:spPr>
      </p:pic>
      <p:pic>
        <p:nvPicPr>
          <p:cNvPr id="10" name="Picture 10" descr="A person wearing a costume&#10;&#10;Description generated with high confidence">
            <a:extLst>
              <a:ext uri="{FF2B5EF4-FFF2-40B4-BE49-F238E27FC236}">
                <a16:creationId xmlns:a16="http://schemas.microsoft.com/office/drawing/2014/main" id="{CE24BE7C-C123-4319-9E28-095CFAB30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6918" y="1644770"/>
            <a:ext cx="2720881" cy="4114800"/>
          </a:xfrm>
          <a:prstGeom prst="rect">
            <a:avLst/>
          </a:prstGeom>
        </p:spPr>
      </p:pic>
      <p:pic>
        <p:nvPicPr>
          <p:cNvPr id="12" name="Picture 12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B5FA4DB7-97FC-4DBC-828D-2FCB960A27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6779" y="1757505"/>
            <a:ext cx="259080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17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26432-FBF0-412F-ACBD-440324C8F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0E218-6140-4AF7-AF46-2CF66E877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  <a:hlinkClick r:id="rId2"/>
              </a:rPr>
              <a:t>Part I</a:t>
            </a:r>
            <a:r>
              <a:rPr lang="en-US" dirty="0">
                <a:cs typeface="Calibri"/>
              </a:rPr>
              <a:t> </a:t>
            </a:r>
          </a:p>
          <a:p>
            <a:r>
              <a:rPr lang="en-US" dirty="0">
                <a:cs typeface="Calibri"/>
                <a:hlinkClick r:id="rId3"/>
              </a:rPr>
              <a:t>Part II</a:t>
            </a:r>
            <a:r>
              <a:rPr lang="en-US" dirty="0"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68209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C0037-3FC5-4DAC-A01B-F5844B280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close up of a sign&#10;&#10;Description generated with high confidence">
            <a:extLst>
              <a:ext uri="{FF2B5EF4-FFF2-40B4-BE49-F238E27FC236}">
                <a16:creationId xmlns:a16="http://schemas.microsoft.com/office/drawing/2014/main" id="{FE41A03B-6C68-4919-A94B-888769A277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5113" y="372269"/>
            <a:ext cx="6401698" cy="569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12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9E3EA-AAD1-45F2-A17C-96E24ED99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/>
                <a:cs typeface="Calibri Light" panose="020F0302020204030204"/>
              </a:rPr>
              <a:t>Why would you join?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81639-B558-4388-B79E-251DEAA90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84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CC79C-16EF-44C1-B492-DB28AD7B2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/>
              </a:rPr>
              <a:t>Choosing a place to build</a:t>
            </a:r>
            <a:endParaRPr lang="en-US" dirty="0"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FB12B-1C6F-48D0-ACA1-BC1D299A8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92" y="1911889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mic Sans MS"/>
                <a:cs typeface="Calibri" panose="020F0502020204030204"/>
              </a:rPr>
              <a:t>What do you need to consider?</a:t>
            </a:r>
          </a:p>
          <a:p>
            <a:pPr marL="0" indent="0">
              <a:buNone/>
            </a:pPr>
            <a:endParaRPr lang="en-US" dirty="0">
              <a:latin typeface="Comic Sans MS"/>
              <a:cs typeface="Calibri" panose="020F0502020204030204"/>
            </a:endParaRPr>
          </a:p>
          <a:p>
            <a:pPr lvl="1"/>
            <a:endParaRPr lang="en-US" dirty="0">
              <a:latin typeface="Comic Sans MS"/>
              <a:cs typeface="Calibri" panose="020F0502020204030204"/>
            </a:endParaRPr>
          </a:p>
        </p:txBody>
      </p:sp>
      <p:pic>
        <p:nvPicPr>
          <p:cNvPr id="4" name="Picture 4" descr="A picture containing mountain, sky, grass, outdoor&#10;&#10;Description generated with very high confidence">
            <a:extLst>
              <a:ext uri="{FF2B5EF4-FFF2-40B4-BE49-F238E27FC236}">
                <a16:creationId xmlns:a16="http://schemas.microsoft.com/office/drawing/2014/main" id="{77513BF8-9C45-4C01-A053-E6AEB5FC1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399" y="2200469"/>
            <a:ext cx="4597878" cy="292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63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CC79C-16EF-44C1-B492-DB28AD7B2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/>
              </a:rPr>
              <a:t>Choosing a place to build</a:t>
            </a:r>
            <a:endParaRPr lang="en-US" dirty="0"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FB12B-1C6F-48D0-ACA1-BC1D299A8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92" y="1911889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mic Sans MS"/>
                <a:cs typeface="Calibri" panose="020F0502020204030204"/>
              </a:rPr>
              <a:t>What do you need to consider?</a:t>
            </a:r>
          </a:p>
          <a:p>
            <a:pPr marL="0" indent="0">
              <a:buNone/>
            </a:pPr>
            <a:endParaRPr lang="en-US" dirty="0">
              <a:latin typeface="Comic Sans MS"/>
              <a:cs typeface="Calibri" panose="020F0502020204030204"/>
            </a:endParaRPr>
          </a:p>
          <a:p>
            <a:pPr lvl="1"/>
            <a:r>
              <a:rPr lang="en-US" dirty="0">
                <a:latin typeface="Comic Sans MS"/>
                <a:cs typeface="Calibri" panose="020F0502020204030204"/>
              </a:rPr>
              <a:t>Near a road</a:t>
            </a:r>
          </a:p>
          <a:p>
            <a:pPr lvl="1"/>
            <a:r>
              <a:rPr lang="en-US" dirty="0">
                <a:latin typeface="Comic Sans MS"/>
                <a:cs typeface="Calibri" panose="020F0502020204030204"/>
              </a:rPr>
              <a:t>Near a water supply</a:t>
            </a:r>
          </a:p>
          <a:p>
            <a:pPr lvl="1"/>
            <a:r>
              <a:rPr lang="en-US" dirty="0">
                <a:latin typeface="Comic Sans MS"/>
                <a:cs typeface="Calibri" panose="020F0502020204030204"/>
              </a:rPr>
              <a:t>Food supply/building supply</a:t>
            </a:r>
          </a:p>
          <a:p>
            <a:pPr lvl="1"/>
            <a:r>
              <a:rPr lang="en-US" dirty="0">
                <a:latin typeface="Comic Sans MS"/>
                <a:cs typeface="Calibri" panose="020F0502020204030204"/>
              </a:rPr>
              <a:t>A location that can be defended easily</a:t>
            </a:r>
          </a:p>
          <a:p>
            <a:pPr lvl="1"/>
            <a:endParaRPr lang="en-US" dirty="0">
              <a:latin typeface="Comic Sans MS"/>
              <a:cs typeface="Calibri" panose="020F0502020204030204"/>
            </a:endParaRPr>
          </a:p>
        </p:txBody>
      </p:sp>
      <p:pic>
        <p:nvPicPr>
          <p:cNvPr id="4" name="Picture 4" descr="A picture containing mountain, sky, grass, outdoor&#10;&#10;Description generated with very high confidence">
            <a:extLst>
              <a:ext uri="{FF2B5EF4-FFF2-40B4-BE49-F238E27FC236}">
                <a16:creationId xmlns:a16="http://schemas.microsoft.com/office/drawing/2014/main" id="{77513BF8-9C45-4C01-A053-E6AEB5FC1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399" y="2200469"/>
            <a:ext cx="4597878" cy="292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26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C505C-D899-462D-B5CB-73446EDEF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display in a field&#10;&#10;Description generated with high confidence">
            <a:extLst>
              <a:ext uri="{FF2B5EF4-FFF2-40B4-BE49-F238E27FC236}">
                <a16:creationId xmlns:a16="http://schemas.microsoft.com/office/drawing/2014/main" id="{40D7C933-CED4-4C2F-9C7F-81993D6CC2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4836" y="431022"/>
            <a:ext cx="9026178" cy="607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66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58DB7-AFF1-449B-99AD-A251BC39A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0573"/>
            <a:ext cx="10515600" cy="1325563"/>
          </a:xfrm>
        </p:spPr>
        <p:txBody>
          <a:bodyPr/>
          <a:lstStyle/>
          <a:p>
            <a:pPr algn="ctr"/>
            <a:br>
              <a:rPr lang="en-US" dirty="0">
                <a:latin typeface="Comic Sans MS"/>
                <a:cs typeface="Calibri Light"/>
              </a:rPr>
            </a:br>
            <a:r>
              <a:rPr lang="en-US">
                <a:latin typeface="Comic Sans MS"/>
                <a:cs typeface="Calibri Light" panose="020F0302020204030204"/>
              </a:rPr>
              <a:t>Defences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7FC1D-722B-4676-8EB5-D4A83BF68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omic Sans MS"/>
                <a:cs typeface="Calibri"/>
                <a:hlinkClick r:id="rId2"/>
              </a:rPr>
              <a:t>https://www.youtube.com/watch?v=MTPKUI9zs_o</a:t>
            </a:r>
            <a:r>
              <a:rPr lang="en-US" dirty="0">
                <a:latin typeface="Comic Sans MS"/>
                <a:cs typeface="Calibri"/>
              </a:rPr>
              <a:t> </a:t>
            </a:r>
          </a:p>
          <a:p>
            <a:endParaRPr lang="en-US" dirty="0">
              <a:latin typeface="Comic Sans MS"/>
              <a:cs typeface="Calibri"/>
            </a:endParaRPr>
          </a:p>
          <a:p>
            <a:r>
              <a:rPr lang="en-US">
                <a:latin typeface="Comic Sans MS"/>
                <a:cs typeface="Calibri"/>
              </a:rPr>
              <a:t>Note down what materials are needed for building. </a:t>
            </a:r>
          </a:p>
          <a:p>
            <a:endParaRPr lang="en-US" dirty="0">
              <a:latin typeface="Comic Sans MS"/>
              <a:cs typeface="Calibri"/>
            </a:endParaRPr>
          </a:p>
          <a:p>
            <a:r>
              <a:rPr lang="en-US">
                <a:latin typeface="Comic Sans MS"/>
                <a:cs typeface="Calibri"/>
              </a:rPr>
              <a:t>If you were a local tribes-person in Gaul, what would you think of this structure?</a:t>
            </a:r>
          </a:p>
        </p:txBody>
      </p:sp>
    </p:spTree>
    <p:extLst>
      <p:ext uri="{BB962C8B-B14F-4D97-AF65-F5344CB8AC3E}">
        <p14:creationId xmlns:p14="http://schemas.microsoft.com/office/powerpoint/2010/main" val="1554973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AFBC0-96EF-49AE-999D-EF453BA4F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Comic Sans MS"/>
                <a:cs typeface="Calibri Light" panose="020F0302020204030204"/>
              </a:rPr>
              <a:t>Building the camp </a:t>
            </a:r>
            <a:endParaRPr lang="en-US"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DBFF1-8C6B-450C-94A5-E41AEE248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Comic Sans MS"/>
              </a:rPr>
              <a:t>How would you measure straight lines and right angles without modern tools?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7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AFBC0-96EF-49AE-999D-EF453BA4F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Comic Sans MS"/>
                <a:cs typeface="Calibri Light" panose="020F0302020204030204"/>
              </a:rPr>
              <a:t>Building the camp </a:t>
            </a:r>
            <a:endParaRPr lang="en-US"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DBFF1-8C6B-450C-94A5-E41AEE248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43" y="1696229"/>
            <a:ext cx="544039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Comic Sans MS"/>
              </a:rPr>
              <a:t>How would you measure straight lines and right angles without modern tools?</a:t>
            </a:r>
            <a:endParaRPr lang="en-US" dirty="0">
              <a:latin typeface="Comic Sans MS"/>
              <a:cs typeface="Calibri" panose="020F0502020204030204"/>
            </a:endParaRPr>
          </a:p>
          <a:p>
            <a:endParaRPr lang="en-US" dirty="0">
              <a:latin typeface="Comic Sans MS"/>
              <a:cs typeface="Calibri" panose="020F0502020204030204"/>
            </a:endParaRPr>
          </a:p>
          <a:p>
            <a:r>
              <a:rPr lang="en-US">
                <a:latin typeface="Comic Sans MS"/>
                <a:cs typeface="Calibri"/>
              </a:rPr>
              <a:t>Groma </a:t>
            </a:r>
          </a:p>
          <a:p>
            <a:endParaRPr lang="en-US" dirty="0">
              <a:latin typeface="Comic Sans MS"/>
              <a:cs typeface="Calibri"/>
            </a:endParaRPr>
          </a:p>
          <a:p>
            <a:r>
              <a:rPr lang="en-US">
                <a:latin typeface="Comic Sans MS"/>
                <a:cs typeface="Calibri"/>
              </a:rPr>
              <a:t>Also need: pick axes , mallets, shovels</a:t>
            </a:r>
            <a:endParaRPr lang="en-US" dirty="0">
              <a:latin typeface="Comic Sans MS"/>
              <a:cs typeface="Calibri"/>
            </a:endParaRPr>
          </a:p>
        </p:txBody>
      </p:sp>
      <p:pic>
        <p:nvPicPr>
          <p:cNvPr id="4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FA546AFA-6FAB-4368-9D93-27144869F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627" y="2957767"/>
            <a:ext cx="5072332" cy="3774807"/>
          </a:xfrm>
          <a:prstGeom prst="rect">
            <a:avLst/>
          </a:prstGeom>
        </p:spPr>
      </p:pic>
      <p:pic>
        <p:nvPicPr>
          <p:cNvPr id="6" name="Picture 6" descr="A person standing next to a fence&#10;&#10;Description generated with high confidence">
            <a:extLst>
              <a:ext uri="{FF2B5EF4-FFF2-40B4-BE49-F238E27FC236}">
                <a16:creationId xmlns:a16="http://schemas.microsoft.com/office/drawing/2014/main" id="{7D46C822-396B-4890-AF0D-9904261A3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4696" y="511116"/>
            <a:ext cx="3632080" cy="265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333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55DB5-CB83-49ED-8D31-5B4408689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Comic Sans MS"/>
                <a:cs typeface="Calibri Light" panose="020F0302020204030204"/>
              </a:rPr>
              <a:t>Headquarters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222FA-A57A-4920-A508-8D140906A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484" y="1825625"/>
            <a:ext cx="416080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latin typeface="Comic Sans MS"/>
                <a:cs typeface="Calibri"/>
              </a:rPr>
              <a:t>Principia</a:t>
            </a:r>
          </a:p>
          <a:p>
            <a:r>
              <a:rPr lang="en-US">
                <a:latin typeface="Comic Sans MS"/>
                <a:cs typeface="Calibri"/>
              </a:rPr>
              <a:t>Has a shrine which holds the legion's eagle </a:t>
            </a:r>
          </a:p>
          <a:p>
            <a:r>
              <a:rPr lang="en-US">
                <a:latin typeface="Comic Sans MS"/>
                <a:cs typeface="Calibri"/>
              </a:rPr>
              <a:t>Holds the legion's treasury</a:t>
            </a:r>
          </a:p>
          <a:p>
            <a:r>
              <a:rPr lang="en-US">
                <a:latin typeface="Comic Sans MS"/>
                <a:cs typeface="Calibri"/>
              </a:rPr>
              <a:t>Legate lives nearby, in a luxury villa called a </a:t>
            </a:r>
            <a:r>
              <a:rPr lang="en-US" b="1">
                <a:latin typeface="Comic Sans MS"/>
                <a:cs typeface="Calibri"/>
              </a:rPr>
              <a:t>praetorium</a:t>
            </a:r>
            <a:endParaRPr lang="en-US" dirty="0">
              <a:latin typeface="Comic Sans MS"/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C3BA9D0-5894-4DAA-880C-76B6174A4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641059"/>
            <a:ext cx="6308784" cy="361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68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C505C-D899-462D-B5CB-73446EDEF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display in a field&#10;&#10;Description generated with high confidence">
            <a:extLst>
              <a:ext uri="{FF2B5EF4-FFF2-40B4-BE49-F238E27FC236}">
                <a16:creationId xmlns:a16="http://schemas.microsoft.com/office/drawing/2014/main" id="{40D7C933-CED4-4C2F-9C7F-81993D6CC2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4836" y="431022"/>
            <a:ext cx="9026178" cy="607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006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A88EAFB5-C71C-400F-937B-378DEDA639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7861" y="269655"/>
            <a:ext cx="7513712" cy="666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168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49C8F-90D5-4CD2-A427-1B4D3139F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/>
                <a:cs typeface="Calibri Light"/>
              </a:rPr>
              <a:t>Barracks</a:t>
            </a:r>
            <a:endParaRPr lang="en-US">
              <a:latin typeface="Comic Sans MS"/>
            </a:endParaRPr>
          </a:p>
        </p:txBody>
      </p:sp>
      <p:pic>
        <p:nvPicPr>
          <p:cNvPr id="4" name="Picture 4" descr="A picture containing text, table, indoor, book&#10;&#10;Description generated with high confidence">
            <a:extLst>
              <a:ext uri="{FF2B5EF4-FFF2-40B4-BE49-F238E27FC236}">
                <a16:creationId xmlns:a16="http://schemas.microsoft.com/office/drawing/2014/main" id="{9F06D673-3E2A-48FE-A631-2DEC86066B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87591" y="539675"/>
            <a:ext cx="5527195" cy="5226708"/>
          </a:xfrm>
          <a:prstGeom prst="rect">
            <a:avLst/>
          </a:prstGeom>
        </p:spPr>
      </p:pic>
      <p:pic>
        <p:nvPicPr>
          <p:cNvPr id="6" name="Picture 6" descr="An old brick building&#10;&#10;Description generated with high confidence">
            <a:extLst>
              <a:ext uri="{FF2B5EF4-FFF2-40B4-BE49-F238E27FC236}">
                <a16:creationId xmlns:a16="http://schemas.microsoft.com/office/drawing/2014/main" id="{C2DA652B-BA2A-4A55-A2E8-5F2210209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17" y="2018725"/>
            <a:ext cx="5043577" cy="430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61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9E3EA-AAD1-45F2-A17C-96E24ED99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/>
                <a:cs typeface="Calibri Light" panose="020F0302020204030204"/>
              </a:rPr>
              <a:t>Why would you join?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81639-B558-4388-B79E-251DEAA90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633" y="1700520"/>
            <a:ext cx="663736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omic Sans MS"/>
              </a:rPr>
              <a:t>Food and shelter</a:t>
            </a:r>
          </a:p>
          <a:p>
            <a:r>
              <a:rPr lang="en-US" dirty="0">
                <a:latin typeface="Comic Sans MS"/>
              </a:rPr>
              <a:t>Steady salary (300 denarii), but deductions for equipment and funeral costs</a:t>
            </a:r>
          </a:p>
          <a:p>
            <a:r>
              <a:rPr lang="en-US" dirty="0">
                <a:latin typeface="Comic Sans MS"/>
                <a:cs typeface="Calibri"/>
              </a:rPr>
              <a:t>A way out of debt/poverty</a:t>
            </a:r>
          </a:p>
          <a:p>
            <a:r>
              <a:rPr lang="en-US" dirty="0">
                <a:latin typeface="Comic Sans MS"/>
                <a:cs typeface="Calibri"/>
              </a:rPr>
              <a:t>Adventure and travel</a:t>
            </a:r>
          </a:p>
          <a:p>
            <a:r>
              <a:rPr lang="en-US" dirty="0">
                <a:latin typeface="Comic Sans MS"/>
                <a:cs typeface="Calibri"/>
              </a:rPr>
              <a:t>Personal glory</a:t>
            </a:r>
          </a:p>
          <a:p>
            <a:r>
              <a:rPr lang="en-US" dirty="0">
                <a:latin typeface="Comic Sans MS"/>
                <a:cs typeface="Calibri"/>
              </a:rPr>
              <a:t>Land and a pension in old age</a:t>
            </a:r>
          </a:p>
          <a:p>
            <a:endParaRPr lang="en-US" dirty="0">
              <a:latin typeface="Comic Sans MS"/>
              <a:cs typeface="Calibri"/>
            </a:endParaRPr>
          </a:p>
        </p:txBody>
      </p:sp>
      <p:pic>
        <p:nvPicPr>
          <p:cNvPr id="4" name="Picture 4" descr="A close up of a toy&#10;&#10;Description generated with high confidence">
            <a:extLst>
              <a:ext uri="{FF2B5EF4-FFF2-40B4-BE49-F238E27FC236}">
                <a16:creationId xmlns:a16="http://schemas.microsoft.com/office/drawing/2014/main" id="{E6FDF435-0241-4199-9608-22A9AAA1C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444" y="1572883"/>
            <a:ext cx="2539525" cy="458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59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72E6B-E079-4B65-A926-18AB687BF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9936" y="350748"/>
            <a:ext cx="6662468" cy="1325563"/>
          </a:xfrm>
        </p:spPr>
        <p:txBody>
          <a:bodyPr/>
          <a:lstStyle/>
          <a:p>
            <a:r>
              <a:rPr lang="en-US">
                <a:latin typeface="Comic Sans MS"/>
                <a:cs typeface="Calibri Light"/>
              </a:rPr>
              <a:t>Granary</a:t>
            </a:r>
            <a:endParaRPr lang="en-US">
              <a:latin typeface="Comic Sans MS"/>
            </a:endParaRPr>
          </a:p>
        </p:txBody>
      </p:sp>
      <p:pic>
        <p:nvPicPr>
          <p:cNvPr id="4" name="Picture 4" descr="A picture containing grass, sky, wall, outdoor&#10;&#10;Description generated with very high confidence">
            <a:extLst>
              <a:ext uri="{FF2B5EF4-FFF2-40B4-BE49-F238E27FC236}">
                <a16:creationId xmlns:a16="http://schemas.microsoft.com/office/drawing/2014/main" id="{05245AC6-E97E-4DD5-817E-90054088D1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122" y="1782493"/>
            <a:ext cx="6538398" cy="4351338"/>
          </a:xfrm>
          <a:prstGeom prst="rect">
            <a:avLst/>
          </a:prstGeom>
        </p:spPr>
      </p:pic>
      <p:pic>
        <p:nvPicPr>
          <p:cNvPr id="8" name="Picture 8" descr="A group of people standing in front of a building&#10;&#10;Description generated with very high confidence">
            <a:extLst>
              <a:ext uri="{FF2B5EF4-FFF2-40B4-BE49-F238E27FC236}">
                <a16:creationId xmlns:a16="http://schemas.microsoft.com/office/drawing/2014/main" id="{C3A6B83C-B686-402D-A3BD-F594BD89F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830" y="497198"/>
            <a:ext cx="5092000" cy="353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355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A88EAFB5-C71C-400F-937B-378DEDA639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7861" y="269655"/>
            <a:ext cx="7513712" cy="666374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9DB7717-15BA-4FFF-B7FD-1CCC952F7BBC}"/>
              </a:ext>
            </a:extLst>
          </p:cNvPr>
          <p:cNvSpPr/>
          <p:nvPr/>
        </p:nvSpPr>
        <p:spPr>
          <a:xfrm>
            <a:off x="4560498" y="2224177"/>
            <a:ext cx="1374475" cy="5693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638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text on a white surface&#10;&#10;Description generated with very high confidence">
            <a:extLst>
              <a:ext uri="{FF2B5EF4-FFF2-40B4-BE49-F238E27FC236}">
                <a16:creationId xmlns:a16="http://schemas.microsoft.com/office/drawing/2014/main" id="{66BA7A61-C9C1-43F1-B3C6-ED40506F29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0590" y="643466"/>
            <a:ext cx="7710819" cy="557106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B253D01-4E8C-475F-93A1-F7A9D82E8137}"/>
              </a:ext>
            </a:extLst>
          </p:cNvPr>
          <p:cNvSpPr/>
          <p:nvPr/>
        </p:nvSpPr>
        <p:spPr>
          <a:xfrm>
            <a:off x="5034951" y="3014932"/>
            <a:ext cx="1187569" cy="12163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006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C505C-D899-462D-B5CB-73446EDEF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display in a field&#10;&#10;Description generated with high confidence">
            <a:extLst>
              <a:ext uri="{FF2B5EF4-FFF2-40B4-BE49-F238E27FC236}">
                <a16:creationId xmlns:a16="http://schemas.microsoft.com/office/drawing/2014/main" id="{40D7C933-CED4-4C2F-9C7F-81993D6CC2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4836" y="431022"/>
            <a:ext cx="9026178" cy="607662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F5AE123-6D79-461A-ACC8-049F09FCAC38}"/>
              </a:ext>
            </a:extLst>
          </p:cNvPr>
          <p:cNvSpPr/>
          <p:nvPr/>
        </p:nvSpPr>
        <p:spPr>
          <a:xfrm>
            <a:off x="7333397" y="4427560"/>
            <a:ext cx="3860041" cy="24952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997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0F4CD-6612-4AAC-B6BA-EC692652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088AD-2F24-4067-BA31-79B734CC1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068" y="560418"/>
            <a:ext cx="10515600" cy="48833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Comic Sans MS"/>
                <a:cs typeface="Calibri"/>
              </a:rPr>
              <a:t>Create an </a:t>
            </a:r>
            <a:r>
              <a:rPr lang="en-US" b="1">
                <a:latin typeface="Comic Sans MS"/>
                <a:cs typeface="Calibri"/>
              </a:rPr>
              <a:t>instruction manual</a:t>
            </a:r>
            <a:r>
              <a:rPr lang="en-US">
                <a:latin typeface="Comic Sans MS"/>
                <a:cs typeface="Calibri"/>
              </a:rPr>
              <a:t> on how to build a Roman fort </a:t>
            </a:r>
          </a:p>
          <a:p>
            <a:r>
              <a:rPr lang="en-US">
                <a:latin typeface="Comic Sans MS"/>
                <a:cs typeface="Calibri"/>
              </a:rPr>
              <a:t>Aimed at centurions</a:t>
            </a:r>
            <a:endParaRPr lang="en-US" dirty="0">
              <a:latin typeface="Comic Sans MS"/>
              <a:cs typeface="Calibri"/>
            </a:endParaRPr>
          </a:p>
          <a:p>
            <a:r>
              <a:rPr lang="en-US">
                <a:latin typeface="Comic Sans MS"/>
                <a:cs typeface="Calibri"/>
              </a:rPr>
              <a:t>Must have at least 10 instructions </a:t>
            </a:r>
          </a:p>
          <a:p>
            <a:r>
              <a:rPr lang="en-US">
                <a:latin typeface="Comic Sans MS"/>
                <a:cs typeface="Calibri"/>
              </a:rPr>
              <a:t>The more detail the better! </a:t>
            </a:r>
          </a:p>
        </p:txBody>
      </p:sp>
      <p:pic>
        <p:nvPicPr>
          <p:cNvPr id="5" name="Picture 4" descr="A display in a field&#10;&#10;Description generated with high confidence">
            <a:extLst>
              <a:ext uri="{FF2B5EF4-FFF2-40B4-BE49-F238E27FC236}">
                <a16:creationId xmlns:a16="http://schemas.microsoft.com/office/drawing/2014/main" id="{15C732CE-4ACB-4600-ADB0-20ECA25AA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572" y="2760154"/>
            <a:ext cx="5647498" cy="380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821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9D171-700F-4CEA-BBFD-303D791AF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0A250-5F63-4104-96C2-9617B8269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omic Sans MS"/>
                <a:cs typeface="Calibri"/>
              </a:rPr>
              <a:t>Go to:</a:t>
            </a:r>
          </a:p>
          <a:p>
            <a:r>
              <a:rPr lang="en-US" dirty="0">
                <a:latin typeface="Comic Sans MS"/>
                <a:cs typeface="Calibri"/>
              </a:rPr>
              <a:t> </a:t>
            </a:r>
            <a:r>
              <a:rPr lang="en-US" dirty="0">
                <a:latin typeface="Comic Sans MS"/>
                <a:cs typeface="Calibri"/>
                <a:hlinkClick r:id="rId2"/>
              </a:rPr>
              <a:t>Discover the Romans</a:t>
            </a:r>
            <a:r>
              <a:rPr lang="en-US" dirty="0">
                <a:latin typeface="Comic Sans MS"/>
                <a:cs typeface="Calibri"/>
              </a:rPr>
              <a:t> </a:t>
            </a:r>
          </a:p>
          <a:p>
            <a:endParaRPr lang="en-US" dirty="0">
              <a:latin typeface="Comic Sans MS"/>
              <a:cs typeface="Calibri"/>
            </a:endParaRPr>
          </a:p>
          <a:p>
            <a:r>
              <a:rPr lang="en-US" dirty="0">
                <a:latin typeface="Comic Sans MS"/>
                <a:cs typeface="Calibri"/>
              </a:rPr>
              <a:t>Chapter 3: build a fort (find at least </a:t>
            </a:r>
            <a:r>
              <a:rPr lang="en-US" b="1" dirty="0">
                <a:latin typeface="Comic Sans MS"/>
                <a:cs typeface="Calibri"/>
              </a:rPr>
              <a:t>3 </a:t>
            </a:r>
            <a:r>
              <a:rPr lang="en-US" dirty="0">
                <a:latin typeface="Comic Sans MS"/>
                <a:cs typeface="Calibri"/>
              </a:rPr>
              <a:t>new facts) </a:t>
            </a:r>
          </a:p>
          <a:p>
            <a:r>
              <a:rPr lang="en-US" dirty="0">
                <a:latin typeface="Comic Sans MS"/>
                <a:cs typeface="Calibri"/>
              </a:rPr>
              <a:t>Chapter 2: dress a legionary and auxiliary</a:t>
            </a:r>
          </a:p>
          <a:p>
            <a:endParaRPr lang="en-US" dirty="0">
              <a:latin typeface="Comic Sans MS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2009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DD04D-B366-4B1D-98B5-D834ED9E2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155A0-0172-4807-8471-8DD2AF82F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723" y="1245595"/>
            <a:ext cx="7422107" cy="46470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mic Sans MS"/>
              </a:rPr>
              <a:t>Do you think the army was a tempting career for young men in the ancient Roman empire? Why/why not? (give at least 2 reasons)</a:t>
            </a:r>
            <a:endParaRPr lang="en-US" dirty="0">
              <a:cs typeface="Calibri" panose="020F0502020204030204"/>
            </a:endParaRPr>
          </a:p>
        </p:txBody>
      </p:sp>
      <p:pic>
        <p:nvPicPr>
          <p:cNvPr id="4" name="Picture 4" descr="A picture containing umbrella, accessory&#10;&#10;Description generated with very high confidence">
            <a:extLst>
              <a:ext uri="{FF2B5EF4-FFF2-40B4-BE49-F238E27FC236}">
                <a16:creationId xmlns:a16="http://schemas.microsoft.com/office/drawing/2014/main" id="{A2F33512-0D08-409E-8AA4-D25A1E2F7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3684" y="3104179"/>
            <a:ext cx="1728213" cy="287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48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3131E-54C3-45E6-9D80-8B6917526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/>
                <a:cs typeface="Calibri Light" panose="020F0302020204030204"/>
              </a:rPr>
              <a:t>If you want to join, you must be...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57B5C-F81C-4274-B694-21E4FFDE2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75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3131E-54C3-45E6-9D80-8B6917526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/>
                <a:cs typeface="Calibri Light" panose="020F0302020204030204"/>
              </a:rPr>
              <a:t>If you want to join, you must...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57B5C-F81C-4274-B694-21E4FFDE2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8431" y="1650952"/>
            <a:ext cx="5897034" cy="501097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Wingdings" panose="020B0604020202020204" pitchFamily="34" charset="0"/>
              <a:buChar char="ü"/>
            </a:pPr>
            <a:r>
              <a:rPr lang="en-US" dirty="0">
                <a:latin typeface="Comic Sans MS"/>
              </a:rPr>
              <a:t>Be age 17+ </a:t>
            </a:r>
            <a:endParaRPr lang="en-US" dirty="0">
              <a:latin typeface="Calibri" panose="020F0502020204030204"/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ü"/>
            </a:pPr>
            <a:r>
              <a:rPr lang="en-US" dirty="0">
                <a:latin typeface="Comic Sans MS"/>
              </a:rPr>
              <a:t>Have no serious criminal record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n-US" dirty="0">
                <a:latin typeface="Comic Sans MS"/>
              </a:rPr>
              <a:t>Be male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n-US" dirty="0">
                <a:latin typeface="Comic Sans MS"/>
              </a:rPr>
              <a:t>Be at least 5 foot 7 inches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n-US" dirty="0">
                <a:latin typeface="Comic Sans MS"/>
              </a:rPr>
              <a:t>Be single (or willing to leave your wife)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n-US" dirty="0">
                <a:latin typeface="Comic Sans MS"/>
              </a:rPr>
              <a:t>Be in good physical condition (perfect eyesight)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n-US" dirty="0">
                <a:latin typeface="Comic Sans MS"/>
              </a:rPr>
              <a:t>Have a letter of recommendation 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n-US" dirty="0">
                <a:latin typeface="Comic Sans MS"/>
              </a:rPr>
              <a:t>Do an interview</a:t>
            </a:r>
          </a:p>
        </p:txBody>
      </p:sp>
      <p:pic>
        <p:nvPicPr>
          <p:cNvPr id="4" name="Picture 4" descr="A picture containing text, book&#10;&#10;Description generated with very high confidence">
            <a:extLst>
              <a:ext uri="{FF2B5EF4-FFF2-40B4-BE49-F238E27FC236}">
                <a16:creationId xmlns:a16="http://schemas.microsoft.com/office/drawing/2014/main" id="{2798342A-24F6-4AAB-A88D-175C1CBCA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570" y="1522920"/>
            <a:ext cx="3706483" cy="480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799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03D8B-83EA-4ABE-AE50-4C4604DE9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/>
              </a:rPr>
              <a:t>Compare: </a:t>
            </a:r>
            <a:br>
              <a:rPr lang="en-US" dirty="0">
                <a:latin typeface="Comic Sans MS"/>
              </a:rPr>
            </a:br>
            <a:r>
              <a:rPr lang="en-US" dirty="0">
                <a:latin typeface="Comic Sans MS"/>
              </a:rPr>
              <a:t>to join the Irish army you must...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95BD2-28FE-4CEB-A52B-F51888501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1394" y="1825625"/>
            <a:ext cx="560240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ü"/>
            </a:pPr>
            <a:r>
              <a:rPr lang="en-US" dirty="0">
                <a:latin typeface="Comic Sans MS"/>
                <a:cs typeface="Calibri" panose="020F0502020204030204"/>
              </a:rPr>
              <a:t>Be age 18+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n-US" dirty="0">
                <a:latin typeface="Comic Sans MS"/>
                <a:cs typeface="Calibri" panose="020F0502020204030204"/>
              </a:rPr>
              <a:t>Be an Irish citizen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n-US" dirty="0">
                <a:latin typeface="Comic Sans MS"/>
                <a:cs typeface="Calibri" panose="020F0502020204030204"/>
              </a:rPr>
              <a:t>Be in good physical condition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n-US" dirty="0">
                <a:latin typeface="Comic Sans MS"/>
                <a:cs typeface="Calibri" panose="020F0502020204030204"/>
              </a:rPr>
              <a:t>Be willing to travel abroad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n-US" dirty="0">
                <a:latin typeface="Comic Sans MS"/>
                <a:cs typeface="Calibri" panose="020F0502020204030204"/>
              </a:rPr>
              <a:t>Do an interview 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n-US" dirty="0">
                <a:latin typeface="Comic Sans MS"/>
                <a:cs typeface="Calibri" panose="020F0502020204030204"/>
              </a:rPr>
              <a:t>Have no criminal record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n-US" dirty="0">
                <a:latin typeface="Comic Sans MS"/>
                <a:cs typeface="Calibri" panose="020F0502020204030204"/>
              </a:rPr>
              <a:t>Have 2 letters of recommendation </a:t>
            </a:r>
          </a:p>
          <a:p>
            <a:pPr>
              <a:buFont typeface="Wingdings" panose="020B0604020202020204" pitchFamily="34" charset="0"/>
              <a:buChar char="ü"/>
            </a:pPr>
            <a:endParaRPr lang="en-US" dirty="0"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ü"/>
            </a:pPr>
            <a:endParaRPr lang="en-US" dirty="0"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ü"/>
            </a:pPr>
            <a:endParaRPr lang="en-US" dirty="0">
              <a:cs typeface="Calibri" panose="020F0502020204030204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6C6F54B-F229-4B42-B666-7C0921FED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303" y="2291391"/>
            <a:ext cx="3910642" cy="293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91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0ACBD-C9EF-4BF0-B32C-C5523512D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/>
                <a:cs typeface="Calibri Light" panose="020F0302020204030204"/>
              </a:rPr>
              <a:t>Now that I've joined...</a:t>
            </a:r>
            <a:endParaRPr lang="en-US" dirty="0"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6E818-F9FD-43E7-A156-85D4F891A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588" y="1893863"/>
            <a:ext cx="6989929" cy="415799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latin typeface="Comic Sans MS"/>
                <a:cs typeface="Calibri"/>
              </a:rPr>
              <a:t>After your successful </a:t>
            </a:r>
            <a:r>
              <a:rPr lang="en-US" b="1" i="1" dirty="0" err="1">
                <a:latin typeface="Comic Sans MS"/>
                <a:cs typeface="Calibri"/>
              </a:rPr>
              <a:t>probatio</a:t>
            </a:r>
            <a:r>
              <a:rPr lang="en-US" dirty="0">
                <a:latin typeface="Comic Sans MS"/>
                <a:cs typeface="Calibri"/>
              </a:rPr>
              <a:t> you need to take the </a:t>
            </a:r>
            <a:r>
              <a:rPr lang="en-US" b="1" i="1" dirty="0">
                <a:latin typeface="Comic Sans MS"/>
                <a:cs typeface="Calibri"/>
              </a:rPr>
              <a:t>sacramentum</a:t>
            </a:r>
            <a:r>
              <a:rPr lang="en-US" dirty="0">
                <a:latin typeface="Comic Sans MS"/>
                <a:cs typeface="Calibri"/>
              </a:rPr>
              <a:t> (oath of allegiance) </a:t>
            </a:r>
          </a:p>
          <a:p>
            <a:endParaRPr lang="en-US" dirty="0">
              <a:latin typeface="Comic Sans MS"/>
              <a:cs typeface="Calibri"/>
            </a:endParaRPr>
          </a:p>
          <a:p>
            <a:r>
              <a:rPr lang="en-US" dirty="0">
                <a:latin typeface="Comic Sans MS"/>
                <a:cs typeface="Calibri"/>
              </a:rPr>
              <a:t>You are assigned to your</a:t>
            </a:r>
            <a:r>
              <a:rPr lang="en-US" b="1" dirty="0">
                <a:latin typeface="Comic Sans MS"/>
                <a:cs typeface="Calibri"/>
              </a:rPr>
              <a:t> </a:t>
            </a:r>
            <a:r>
              <a:rPr lang="en-US" b="1" i="1" dirty="0" err="1">
                <a:latin typeface="Comic Sans MS"/>
                <a:cs typeface="Calibri"/>
              </a:rPr>
              <a:t>contubernium</a:t>
            </a:r>
            <a:r>
              <a:rPr lang="en-US" i="1" dirty="0">
                <a:latin typeface="Comic Sans MS"/>
                <a:cs typeface="Calibri"/>
              </a:rPr>
              <a:t> </a:t>
            </a:r>
            <a:r>
              <a:rPr lang="en-US" dirty="0">
                <a:latin typeface="Comic Sans MS"/>
                <a:cs typeface="Calibri"/>
              </a:rPr>
              <a:t>(group of 8 men in your legion)</a:t>
            </a:r>
          </a:p>
          <a:p>
            <a:endParaRPr lang="en-US" dirty="0">
              <a:latin typeface="Comic Sans MS"/>
              <a:cs typeface="Calibri"/>
            </a:endParaRPr>
          </a:p>
          <a:p>
            <a:r>
              <a:rPr lang="en-US" dirty="0">
                <a:latin typeface="Comic Sans MS"/>
                <a:ea typeface="+mn-lt"/>
                <a:cs typeface="+mn-lt"/>
              </a:rPr>
              <a:t>You must serve for 20-25 years</a:t>
            </a:r>
          </a:p>
          <a:p>
            <a:endParaRPr lang="en-US" dirty="0">
              <a:latin typeface="Comic Sans MS"/>
              <a:ea typeface="+mn-lt"/>
              <a:cs typeface="+mn-lt"/>
            </a:endParaRPr>
          </a:p>
          <a:p>
            <a:r>
              <a:rPr lang="en-US" dirty="0">
                <a:latin typeface="Comic Sans MS"/>
                <a:ea typeface="+mn-lt"/>
                <a:cs typeface="+mn-lt"/>
              </a:rPr>
              <a:t>Try to survive!</a:t>
            </a:r>
          </a:p>
        </p:txBody>
      </p:sp>
      <p:pic>
        <p:nvPicPr>
          <p:cNvPr id="4" name="Picture 4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98E45E8E-8111-4B36-8BA6-1EBF326B7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277" y="2159585"/>
            <a:ext cx="2494931" cy="377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81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F2D12-9142-48D2-B712-3C70B6616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408" y="464927"/>
            <a:ext cx="10515600" cy="60004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>
                <a:latin typeface="Comic Sans MS"/>
              </a:rPr>
              <a:t>Task: Create a recruitment brochure or poster to tempt young </a:t>
            </a:r>
            <a:r>
              <a:rPr lang="en-US" sz="3200" dirty="0">
                <a:latin typeface="Comic Sans MS"/>
              </a:rPr>
              <a:t>men into joining the army.</a:t>
            </a:r>
            <a:endParaRPr lang="en-US" dirty="0">
              <a:latin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en-US" sz="3200" dirty="0">
                <a:latin typeface="Comic Sans MS"/>
                <a:cs typeface="Calibri" panose="020F0502020204030204"/>
              </a:rPr>
              <a:t>Include as much info as possible.</a:t>
            </a:r>
          </a:p>
          <a:p>
            <a:pPr marL="0" indent="0">
              <a:buNone/>
            </a:pPr>
            <a:endParaRPr lang="en-US" sz="3200" dirty="0"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US" sz="3200" dirty="0">
              <a:latin typeface="Comic Sans MS"/>
              <a:cs typeface="Calibri" panose="020F0502020204030204"/>
            </a:endParaRPr>
          </a:p>
        </p:txBody>
      </p:sp>
      <p:pic>
        <p:nvPicPr>
          <p:cNvPr id="4" name="Picture 4" descr="A picture containing text, book, photo, holding&#10;&#10;Description generated with very high confidence">
            <a:extLst>
              <a:ext uri="{FF2B5EF4-FFF2-40B4-BE49-F238E27FC236}">
                <a16:creationId xmlns:a16="http://schemas.microsoft.com/office/drawing/2014/main" id="{41B7EB20-0804-44B0-9A51-2F98A174A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806" y="2429086"/>
            <a:ext cx="2871103" cy="4333679"/>
          </a:xfrm>
          <a:prstGeom prst="rect">
            <a:avLst/>
          </a:prstGeom>
        </p:spPr>
      </p:pic>
      <p:pic>
        <p:nvPicPr>
          <p:cNvPr id="8" name="Picture 8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2BF0F79B-DD03-4E19-A77D-29B591BBB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702" y="2493609"/>
            <a:ext cx="6265652" cy="358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01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575</Words>
  <Application>Microsoft Office PowerPoint</Application>
  <PresentationFormat>Widescreen</PresentationFormat>
  <Paragraphs>119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Comic Sans MS</vt:lpstr>
      <vt:lpstr>Wingdings</vt:lpstr>
      <vt:lpstr>Office Theme</vt:lpstr>
      <vt:lpstr>Roman Army</vt:lpstr>
      <vt:lpstr>Why would you join?</vt:lpstr>
      <vt:lpstr>Why would you join?</vt:lpstr>
      <vt:lpstr>PowerPoint Presentation</vt:lpstr>
      <vt:lpstr>If you want to join, you must be...</vt:lpstr>
      <vt:lpstr>If you want to join, you must...</vt:lpstr>
      <vt:lpstr>Compare:  to join the Irish army you must...</vt:lpstr>
      <vt:lpstr>Now that I've joined...</vt:lpstr>
      <vt:lpstr>PowerPoint Presentation</vt:lpstr>
      <vt:lpstr>The Structure of the Army </vt:lpstr>
      <vt:lpstr>PowerPoint Presentation</vt:lpstr>
      <vt:lpstr>PowerPoint Presentation</vt:lpstr>
      <vt:lpstr>Standard-bearers</vt:lpstr>
      <vt:lpstr>Standard-bearers</vt:lpstr>
      <vt:lpstr>  Aquilifer</vt:lpstr>
      <vt:lpstr>    Imagnifier                 Signifier</vt:lpstr>
      <vt:lpstr>Who am I?</vt:lpstr>
      <vt:lpstr>PowerPoint Presentation</vt:lpstr>
      <vt:lpstr>PowerPoint Presentation</vt:lpstr>
      <vt:lpstr>Choosing a place to build</vt:lpstr>
      <vt:lpstr>Choosing a place to build</vt:lpstr>
      <vt:lpstr>PowerPoint Presentation</vt:lpstr>
      <vt:lpstr> Defences</vt:lpstr>
      <vt:lpstr>Building the camp </vt:lpstr>
      <vt:lpstr>Building the camp </vt:lpstr>
      <vt:lpstr>Headquarters</vt:lpstr>
      <vt:lpstr>PowerPoint Presentation</vt:lpstr>
      <vt:lpstr>PowerPoint Presentation</vt:lpstr>
      <vt:lpstr>Barracks</vt:lpstr>
      <vt:lpstr>Granary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Athena </dc:title>
  <dc:creator>aimee wyer</dc:creator>
  <cp:lastModifiedBy>Seamus O'Sullivan</cp:lastModifiedBy>
  <cp:revision>759</cp:revision>
  <dcterms:created xsi:type="dcterms:W3CDTF">2018-09-05T13:42:15Z</dcterms:created>
  <dcterms:modified xsi:type="dcterms:W3CDTF">2021-02-19T15:42:26Z</dcterms:modified>
</cp:coreProperties>
</file>