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58"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60" r:id="rId22"/>
    <p:sldId id="261" r:id="rId23"/>
    <p:sldId id="262" r:id="rId24"/>
    <p:sldId id="264" r:id="rId25"/>
    <p:sldId id="263" r:id="rId26"/>
    <p:sldId id="265" r:id="rId27"/>
    <p:sldId id="266" r:id="rId28"/>
    <p:sldId id="281" r:id="rId29"/>
    <p:sldId id="28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ducation and Daily life: Roman Girls and Boys" id="{D3EADC62-231D-4519-BAEA-E0AF12DBE771}">
          <p14:sldIdLst>
            <p14:sldId id="256"/>
            <p14:sldId id="257"/>
            <p14:sldId id="259"/>
          </p14:sldIdLst>
        </p14:section>
        <p14:section name="Roman Domus and Insulae" id="{AE51F5FA-B6EB-49B7-BC82-0BCE5FBA0ACE}">
          <p14:sldIdLst>
            <p14:sldId id="258"/>
            <p14:sldId id="268"/>
            <p14:sldId id="269"/>
            <p14:sldId id="270"/>
            <p14:sldId id="271"/>
            <p14:sldId id="272"/>
            <p14:sldId id="273"/>
            <p14:sldId id="274"/>
            <p14:sldId id="275"/>
            <p14:sldId id="276"/>
            <p14:sldId id="277"/>
            <p14:sldId id="278"/>
          </p14:sldIdLst>
        </p14:section>
        <p14:section name="Roman Family" id="{219DEE98-334B-42DF-AABB-A8F6116F73D9}">
          <p14:sldIdLst>
            <p14:sldId id="279"/>
            <p14:sldId id="280"/>
          </p14:sldIdLst>
        </p14:section>
        <p14:section name="Roman Clothing" id="{5EAEDC6D-6CE1-45AF-89C6-BED7810E6ECF}">
          <p14:sldIdLst>
            <p14:sldId id="260"/>
            <p14:sldId id="261"/>
          </p14:sldIdLst>
        </p14:section>
        <p14:section name="Roman Food" id="{EB909DD1-C167-4495-AA76-F4D03318707A}">
          <p14:sldIdLst>
            <p14:sldId id="262"/>
            <p14:sldId id="264"/>
            <p14:sldId id="263"/>
            <p14:sldId id="265"/>
            <p14:sldId id="266"/>
          </p14:sldIdLst>
        </p14:section>
        <p14:section name="Roman Slavery" id="{7DFE77DC-9B26-43EE-A24A-486FA84636A7}">
          <p14:sldIdLst>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3E14C-CD20-41B4-B6BA-8A4623792ADC}" v="70" dt="2021-02-19T14:34:18.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0681F-44BC-4906-9810-7E1215BF06B2}" type="doc">
      <dgm:prSet loTypeId="urn:microsoft.com/office/officeart/2005/8/layout/process1" loCatId="process" qsTypeId="urn:microsoft.com/office/officeart/2005/8/quickstyle/simple1" qsCatId="simple" csTypeId="urn:microsoft.com/office/officeart/2005/8/colors/accent1_2" csCatId="accent1" phldr="1"/>
      <dgm:spPr/>
    </dgm:pt>
    <dgm:pt modelId="{117704DE-2FA3-476C-8078-B86A6D8BB9BD}">
      <dgm:prSet phldrT="[Text]"/>
      <dgm:spPr/>
      <dgm:t>
        <a:bodyPr/>
        <a:lstStyle/>
        <a:p>
          <a:r>
            <a:rPr lang="en-GB" dirty="0"/>
            <a:t>Outline the daily life of a young Roman girl</a:t>
          </a:r>
          <a:endParaRPr lang="en-US" dirty="0"/>
        </a:p>
      </dgm:t>
    </dgm:pt>
    <dgm:pt modelId="{A45D3E38-FF9F-4CC0-BCF9-F8CFB20B1073}" type="parTrans" cxnId="{298B504B-404A-4B91-A83F-D1AA8AC281DB}">
      <dgm:prSet/>
      <dgm:spPr/>
      <dgm:t>
        <a:bodyPr/>
        <a:lstStyle/>
        <a:p>
          <a:endParaRPr lang="en-US"/>
        </a:p>
      </dgm:t>
    </dgm:pt>
    <dgm:pt modelId="{E93EA6D0-190F-4096-82F9-6C1DE927F518}" type="sibTrans" cxnId="{298B504B-404A-4B91-A83F-D1AA8AC281DB}">
      <dgm:prSet/>
      <dgm:spPr/>
      <dgm:t>
        <a:bodyPr/>
        <a:lstStyle/>
        <a:p>
          <a:endParaRPr lang="en-US"/>
        </a:p>
      </dgm:t>
    </dgm:pt>
    <dgm:pt modelId="{A382F77D-BFFD-4E41-AD05-BF7673292459}">
      <dgm:prSet phldrT="[Text]"/>
      <dgm:spPr/>
      <dgm:t>
        <a:bodyPr/>
        <a:lstStyle/>
        <a:p>
          <a:r>
            <a:rPr lang="en-US" dirty="0"/>
            <a:t>What can Roman women/girls </a:t>
          </a:r>
          <a:r>
            <a:rPr lang="en-US" b="1" dirty="0"/>
            <a:t>not</a:t>
          </a:r>
          <a:r>
            <a:rPr lang="en-US" b="0" dirty="0"/>
            <a:t> do?</a:t>
          </a:r>
          <a:endParaRPr lang="en-US" dirty="0"/>
        </a:p>
      </dgm:t>
    </dgm:pt>
    <dgm:pt modelId="{BA4CDEE8-B88C-4BF5-B52D-9CC050B996F9}" type="parTrans" cxnId="{5D955E95-F4C0-46CB-BC5C-18A31017B485}">
      <dgm:prSet/>
      <dgm:spPr/>
      <dgm:t>
        <a:bodyPr/>
        <a:lstStyle/>
        <a:p>
          <a:endParaRPr lang="en-US"/>
        </a:p>
      </dgm:t>
    </dgm:pt>
    <dgm:pt modelId="{26DB4D92-2030-4D15-A72E-A249A8A2C202}" type="sibTrans" cxnId="{5D955E95-F4C0-46CB-BC5C-18A31017B485}">
      <dgm:prSet/>
      <dgm:spPr/>
      <dgm:t>
        <a:bodyPr/>
        <a:lstStyle/>
        <a:p>
          <a:endParaRPr lang="en-US"/>
        </a:p>
      </dgm:t>
    </dgm:pt>
    <dgm:pt modelId="{5D08D0B2-D2FA-4889-85EC-37F4832791A4}">
      <dgm:prSet phldrT="[Text]"/>
      <dgm:spPr/>
      <dgm:t>
        <a:bodyPr/>
        <a:lstStyle/>
        <a:p>
          <a:r>
            <a:rPr lang="en-US" dirty="0"/>
            <a:t>What </a:t>
          </a:r>
          <a:r>
            <a:rPr lang="en-US" b="1" dirty="0"/>
            <a:t>can</a:t>
          </a:r>
          <a:r>
            <a:rPr lang="en-US" b="0" dirty="0"/>
            <a:t> the Roman men do?</a:t>
          </a:r>
          <a:endParaRPr lang="en-US" dirty="0"/>
        </a:p>
      </dgm:t>
    </dgm:pt>
    <dgm:pt modelId="{720D752D-0C55-46B2-91FC-15923F839DA2}" type="parTrans" cxnId="{C5D0CD03-26F5-479D-824C-36AC0302B9A7}">
      <dgm:prSet/>
      <dgm:spPr/>
      <dgm:t>
        <a:bodyPr/>
        <a:lstStyle/>
        <a:p>
          <a:endParaRPr lang="en-US"/>
        </a:p>
      </dgm:t>
    </dgm:pt>
    <dgm:pt modelId="{9101EDB9-038E-4384-916E-EC5E2264974E}" type="sibTrans" cxnId="{C5D0CD03-26F5-479D-824C-36AC0302B9A7}">
      <dgm:prSet/>
      <dgm:spPr/>
      <dgm:t>
        <a:bodyPr/>
        <a:lstStyle/>
        <a:p>
          <a:endParaRPr lang="en-US"/>
        </a:p>
      </dgm:t>
    </dgm:pt>
    <dgm:pt modelId="{6DC88C57-9A3D-4913-A069-42F2D35158C6}" type="pres">
      <dgm:prSet presAssocID="{1450681F-44BC-4906-9810-7E1215BF06B2}" presName="Name0" presStyleCnt="0">
        <dgm:presLayoutVars>
          <dgm:dir/>
          <dgm:resizeHandles val="exact"/>
        </dgm:presLayoutVars>
      </dgm:prSet>
      <dgm:spPr/>
    </dgm:pt>
    <dgm:pt modelId="{1D7E5D82-4882-4ADD-BD8E-D267926DC8BF}" type="pres">
      <dgm:prSet presAssocID="{117704DE-2FA3-476C-8078-B86A6D8BB9BD}" presName="node" presStyleLbl="node1" presStyleIdx="0" presStyleCnt="3">
        <dgm:presLayoutVars>
          <dgm:bulletEnabled val="1"/>
        </dgm:presLayoutVars>
      </dgm:prSet>
      <dgm:spPr/>
    </dgm:pt>
    <dgm:pt modelId="{60C0202D-5E85-45A2-BD59-FC2B194BD054}" type="pres">
      <dgm:prSet presAssocID="{E93EA6D0-190F-4096-82F9-6C1DE927F518}" presName="sibTrans" presStyleLbl="sibTrans2D1" presStyleIdx="0" presStyleCnt="2"/>
      <dgm:spPr/>
    </dgm:pt>
    <dgm:pt modelId="{274A645B-9590-4FAE-B235-7A2B669D4AB0}" type="pres">
      <dgm:prSet presAssocID="{E93EA6D0-190F-4096-82F9-6C1DE927F518}" presName="connectorText" presStyleLbl="sibTrans2D1" presStyleIdx="0" presStyleCnt="2"/>
      <dgm:spPr/>
    </dgm:pt>
    <dgm:pt modelId="{5290F732-D9D4-4EEE-8952-40E895EB0BA9}" type="pres">
      <dgm:prSet presAssocID="{A382F77D-BFFD-4E41-AD05-BF7673292459}" presName="node" presStyleLbl="node1" presStyleIdx="1" presStyleCnt="3">
        <dgm:presLayoutVars>
          <dgm:bulletEnabled val="1"/>
        </dgm:presLayoutVars>
      </dgm:prSet>
      <dgm:spPr/>
    </dgm:pt>
    <dgm:pt modelId="{FD4124B2-6006-475A-9629-69476B394D36}" type="pres">
      <dgm:prSet presAssocID="{26DB4D92-2030-4D15-A72E-A249A8A2C202}" presName="sibTrans" presStyleLbl="sibTrans2D1" presStyleIdx="1" presStyleCnt="2"/>
      <dgm:spPr/>
    </dgm:pt>
    <dgm:pt modelId="{9E14746D-9393-49D8-8EE5-3C902731E3DD}" type="pres">
      <dgm:prSet presAssocID="{26DB4D92-2030-4D15-A72E-A249A8A2C202}" presName="connectorText" presStyleLbl="sibTrans2D1" presStyleIdx="1" presStyleCnt="2"/>
      <dgm:spPr/>
    </dgm:pt>
    <dgm:pt modelId="{DC20153F-944B-49DE-8AD4-551DB7F24EE7}" type="pres">
      <dgm:prSet presAssocID="{5D08D0B2-D2FA-4889-85EC-37F4832791A4}" presName="node" presStyleLbl="node1" presStyleIdx="2" presStyleCnt="3">
        <dgm:presLayoutVars>
          <dgm:bulletEnabled val="1"/>
        </dgm:presLayoutVars>
      </dgm:prSet>
      <dgm:spPr/>
    </dgm:pt>
  </dgm:ptLst>
  <dgm:cxnLst>
    <dgm:cxn modelId="{C5D0CD03-26F5-479D-824C-36AC0302B9A7}" srcId="{1450681F-44BC-4906-9810-7E1215BF06B2}" destId="{5D08D0B2-D2FA-4889-85EC-37F4832791A4}" srcOrd="2" destOrd="0" parTransId="{720D752D-0C55-46B2-91FC-15923F839DA2}" sibTransId="{9101EDB9-038E-4384-916E-EC5E2264974E}"/>
    <dgm:cxn modelId="{38B6C70D-8256-436A-94FE-1237710A79B4}" type="presOf" srcId="{26DB4D92-2030-4D15-A72E-A249A8A2C202}" destId="{9E14746D-9393-49D8-8EE5-3C902731E3DD}" srcOrd="1" destOrd="0" presId="urn:microsoft.com/office/officeart/2005/8/layout/process1"/>
    <dgm:cxn modelId="{E55F8114-1290-433C-A3AF-A6D2BEF15352}" type="presOf" srcId="{E93EA6D0-190F-4096-82F9-6C1DE927F518}" destId="{60C0202D-5E85-45A2-BD59-FC2B194BD054}" srcOrd="0" destOrd="0" presId="urn:microsoft.com/office/officeart/2005/8/layout/process1"/>
    <dgm:cxn modelId="{BDD98B28-7C5C-400C-AA5E-3CE9E73E4AD2}" type="presOf" srcId="{26DB4D92-2030-4D15-A72E-A249A8A2C202}" destId="{FD4124B2-6006-475A-9629-69476B394D36}" srcOrd="0" destOrd="0" presId="urn:microsoft.com/office/officeart/2005/8/layout/process1"/>
    <dgm:cxn modelId="{52EF8F3E-E3BC-42AD-BBC7-2371DCA0B3A6}" type="presOf" srcId="{E93EA6D0-190F-4096-82F9-6C1DE927F518}" destId="{274A645B-9590-4FAE-B235-7A2B669D4AB0}" srcOrd="1" destOrd="0" presId="urn:microsoft.com/office/officeart/2005/8/layout/process1"/>
    <dgm:cxn modelId="{298B504B-404A-4B91-A83F-D1AA8AC281DB}" srcId="{1450681F-44BC-4906-9810-7E1215BF06B2}" destId="{117704DE-2FA3-476C-8078-B86A6D8BB9BD}" srcOrd="0" destOrd="0" parTransId="{A45D3E38-FF9F-4CC0-BCF9-F8CFB20B1073}" sibTransId="{E93EA6D0-190F-4096-82F9-6C1DE927F518}"/>
    <dgm:cxn modelId="{D907A653-B0E3-48E5-BC93-463054589FDC}" type="presOf" srcId="{117704DE-2FA3-476C-8078-B86A6D8BB9BD}" destId="{1D7E5D82-4882-4ADD-BD8E-D267926DC8BF}" srcOrd="0" destOrd="0" presId="urn:microsoft.com/office/officeart/2005/8/layout/process1"/>
    <dgm:cxn modelId="{D6CCFD78-2E6C-48D5-A9B6-F7F7F9F367FB}" type="presOf" srcId="{5D08D0B2-D2FA-4889-85EC-37F4832791A4}" destId="{DC20153F-944B-49DE-8AD4-551DB7F24EE7}" srcOrd="0" destOrd="0" presId="urn:microsoft.com/office/officeart/2005/8/layout/process1"/>
    <dgm:cxn modelId="{5D955E95-F4C0-46CB-BC5C-18A31017B485}" srcId="{1450681F-44BC-4906-9810-7E1215BF06B2}" destId="{A382F77D-BFFD-4E41-AD05-BF7673292459}" srcOrd="1" destOrd="0" parTransId="{BA4CDEE8-B88C-4BF5-B52D-9CC050B996F9}" sibTransId="{26DB4D92-2030-4D15-A72E-A249A8A2C202}"/>
    <dgm:cxn modelId="{32210CE5-7067-41CE-A5BC-6EFDEF026122}" type="presOf" srcId="{1450681F-44BC-4906-9810-7E1215BF06B2}" destId="{6DC88C57-9A3D-4913-A069-42F2D35158C6}" srcOrd="0" destOrd="0" presId="urn:microsoft.com/office/officeart/2005/8/layout/process1"/>
    <dgm:cxn modelId="{7B5781FF-DE24-455C-8513-68DA5B954ADC}" type="presOf" srcId="{A382F77D-BFFD-4E41-AD05-BF7673292459}" destId="{5290F732-D9D4-4EEE-8952-40E895EB0BA9}" srcOrd="0" destOrd="0" presId="urn:microsoft.com/office/officeart/2005/8/layout/process1"/>
    <dgm:cxn modelId="{B16056C0-930B-4704-B8F7-FCF4BAF47FCA}" type="presParOf" srcId="{6DC88C57-9A3D-4913-A069-42F2D35158C6}" destId="{1D7E5D82-4882-4ADD-BD8E-D267926DC8BF}" srcOrd="0" destOrd="0" presId="urn:microsoft.com/office/officeart/2005/8/layout/process1"/>
    <dgm:cxn modelId="{5114116D-F27C-4295-9AA0-223C5EE902EF}" type="presParOf" srcId="{6DC88C57-9A3D-4913-A069-42F2D35158C6}" destId="{60C0202D-5E85-45A2-BD59-FC2B194BD054}" srcOrd="1" destOrd="0" presId="urn:microsoft.com/office/officeart/2005/8/layout/process1"/>
    <dgm:cxn modelId="{340F3461-EABF-4D18-B0CE-61EB59F0D588}" type="presParOf" srcId="{60C0202D-5E85-45A2-BD59-FC2B194BD054}" destId="{274A645B-9590-4FAE-B235-7A2B669D4AB0}" srcOrd="0" destOrd="0" presId="urn:microsoft.com/office/officeart/2005/8/layout/process1"/>
    <dgm:cxn modelId="{32C04990-9F97-44B7-8861-79E0ACDACEFB}" type="presParOf" srcId="{6DC88C57-9A3D-4913-A069-42F2D35158C6}" destId="{5290F732-D9D4-4EEE-8952-40E895EB0BA9}" srcOrd="2" destOrd="0" presId="urn:microsoft.com/office/officeart/2005/8/layout/process1"/>
    <dgm:cxn modelId="{A63E6078-8173-4447-BEFC-7806778FF3AE}" type="presParOf" srcId="{6DC88C57-9A3D-4913-A069-42F2D35158C6}" destId="{FD4124B2-6006-475A-9629-69476B394D36}" srcOrd="3" destOrd="0" presId="urn:microsoft.com/office/officeart/2005/8/layout/process1"/>
    <dgm:cxn modelId="{8D6E2754-95F9-400E-A042-26A56BE83E68}" type="presParOf" srcId="{FD4124B2-6006-475A-9629-69476B394D36}" destId="{9E14746D-9393-49D8-8EE5-3C902731E3DD}" srcOrd="0" destOrd="0" presId="urn:microsoft.com/office/officeart/2005/8/layout/process1"/>
    <dgm:cxn modelId="{7C472230-B35B-42B9-9370-602B0A948F51}" type="presParOf" srcId="{6DC88C57-9A3D-4913-A069-42F2D35158C6}" destId="{DC20153F-944B-49DE-8AD4-551DB7F24EE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2131C-17DD-47E4-B131-88D1B9E5B8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EFA24E-6029-4ABE-BB4A-0167F8CB89FA}">
      <dgm:prSet phldrT="[Text]">
        <dgm:style>
          <a:lnRef idx="1">
            <a:schemeClr val="accent5"/>
          </a:lnRef>
          <a:fillRef idx="3">
            <a:schemeClr val="accent5"/>
          </a:fillRef>
          <a:effectRef idx="2">
            <a:schemeClr val="accent5"/>
          </a:effectRef>
          <a:fontRef idx="minor">
            <a:schemeClr val="lt1"/>
          </a:fontRef>
        </dgm:style>
      </dgm:prSet>
      <dgm:spPr/>
      <dgm:t>
        <a:bodyPr/>
        <a:lstStyle/>
        <a:p>
          <a:r>
            <a:rPr lang="en-US" dirty="0"/>
            <a:t>What jobs do each of the slaves do? </a:t>
          </a:r>
        </a:p>
      </dgm:t>
    </dgm:pt>
    <dgm:pt modelId="{5AD0A779-4AE3-4830-9233-21D2C13F998D}" type="parTrans" cxnId="{0E8A9568-3BE5-48C9-8C73-7A8CD8FD41AF}">
      <dgm:prSet/>
      <dgm:spPr/>
      <dgm:t>
        <a:bodyPr/>
        <a:lstStyle/>
        <a:p>
          <a:endParaRPr lang="en-US"/>
        </a:p>
      </dgm:t>
    </dgm:pt>
    <dgm:pt modelId="{D4A6FF3D-5195-45E8-B91F-462B08E09DC7}" type="sibTrans" cxnId="{0E8A9568-3BE5-48C9-8C73-7A8CD8FD41AF}">
      <dgm:prSet/>
      <dgm:spPr/>
      <dgm:t>
        <a:bodyPr/>
        <a:lstStyle/>
        <a:p>
          <a:endParaRPr lang="en-US"/>
        </a:p>
      </dgm:t>
    </dgm:pt>
    <dgm:pt modelId="{F047CEDC-D123-462A-B35D-1890AD93AC5F}">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a:t>Were they happy with their job?</a:t>
          </a:r>
        </a:p>
      </dgm:t>
    </dgm:pt>
    <dgm:pt modelId="{3BD19526-C2F7-4607-8523-69EBBE562051}" type="parTrans" cxnId="{D8BBEAAC-10C3-460C-A6D0-A03E545E88C9}">
      <dgm:prSet/>
      <dgm:spPr/>
      <dgm:t>
        <a:bodyPr/>
        <a:lstStyle/>
        <a:p>
          <a:endParaRPr lang="en-US"/>
        </a:p>
      </dgm:t>
    </dgm:pt>
    <dgm:pt modelId="{5F51FF82-569A-4445-8DE8-EBAF872C7457}" type="sibTrans" cxnId="{D8BBEAAC-10C3-460C-A6D0-A03E545E88C9}">
      <dgm:prSet/>
      <dgm:spPr/>
      <dgm:t>
        <a:bodyPr/>
        <a:lstStyle/>
        <a:p>
          <a:endParaRPr lang="en-US"/>
        </a:p>
      </dgm:t>
    </dgm:pt>
    <dgm:pt modelId="{A71CEA6B-DBB6-4A78-9DEF-F967937D1BC9}">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Do they have any hope for the future?</a:t>
          </a:r>
        </a:p>
      </dgm:t>
    </dgm:pt>
    <dgm:pt modelId="{3444CE3C-C807-46F9-9A85-F8E95C9FEED6}" type="parTrans" cxnId="{90FF9C24-9D54-4096-A482-588A5D795B37}">
      <dgm:prSet/>
      <dgm:spPr/>
      <dgm:t>
        <a:bodyPr/>
        <a:lstStyle/>
        <a:p>
          <a:endParaRPr lang="en-US"/>
        </a:p>
      </dgm:t>
    </dgm:pt>
    <dgm:pt modelId="{73469F39-D166-4296-A785-2BF5B2B99EA8}" type="sibTrans" cxnId="{90FF9C24-9D54-4096-A482-588A5D795B37}">
      <dgm:prSet/>
      <dgm:spPr/>
      <dgm:t>
        <a:bodyPr/>
        <a:lstStyle/>
        <a:p>
          <a:endParaRPr lang="en-US"/>
        </a:p>
      </dgm:t>
    </dgm:pt>
    <dgm:pt modelId="{C7082A49-5440-4980-B2E3-8E6268525D4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What is the worst thing they experience as a slave?</a:t>
          </a:r>
        </a:p>
      </dgm:t>
    </dgm:pt>
    <dgm:pt modelId="{A3A3CF5C-3C26-45B5-9AF1-B5F7F4503862}" type="parTrans" cxnId="{98404C8F-F354-40AD-8215-927B6EFF2F4D}">
      <dgm:prSet/>
      <dgm:spPr/>
      <dgm:t>
        <a:bodyPr/>
        <a:lstStyle/>
        <a:p>
          <a:endParaRPr lang="en-US"/>
        </a:p>
      </dgm:t>
    </dgm:pt>
    <dgm:pt modelId="{25AA185C-67CA-4D85-8EDC-4826164E8A05}" type="sibTrans" cxnId="{98404C8F-F354-40AD-8215-927B6EFF2F4D}">
      <dgm:prSet/>
      <dgm:spPr/>
      <dgm:t>
        <a:bodyPr/>
        <a:lstStyle/>
        <a:p>
          <a:endParaRPr lang="en-US"/>
        </a:p>
      </dgm:t>
    </dgm:pt>
    <dgm:pt modelId="{E456AE84-E62D-4AAD-8F26-2BCCAB446EA4}">
      <dgm:prSet phldrT="[Text]"/>
      <dgm:spPr/>
      <dgm:t>
        <a:bodyPr/>
        <a:lstStyle/>
        <a:p>
          <a:r>
            <a:rPr lang="en-US" dirty="0"/>
            <a:t>What is the best thing they experience as a slave?</a:t>
          </a:r>
        </a:p>
      </dgm:t>
    </dgm:pt>
    <dgm:pt modelId="{0485D729-B396-4E94-8837-D36ECB02E40C}" type="parTrans" cxnId="{071E1075-D61B-4415-953B-2D31557B76D1}">
      <dgm:prSet/>
      <dgm:spPr/>
      <dgm:t>
        <a:bodyPr/>
        <a:lstStyle/>
        <a:p>
          <a:endParaRPr lang="en-US"/>
        </a:p>
      </dgm:t>
    </dgm:pt>
    <dgm:pt modelId="{3B40C5E3-B274-4757-A605-1E9A40C473C0}" type="sibTrans" cxnId="{071E1075-D61B-4415-953B-2D31557B76D1}">
      <dgm:prSet/>
      <dgm:spPr/>
      <dgm:t>
        <a:bodyPr/>
        <a:lstStyle/>
        <a:p>
          <a:endParaRPr lang="en-US"/>
        </a:p>
      </dgm:t>
    </dgm:pt>
    <dgm:pt modelId="{FB453C69-98EE-478A-9645-40D1AC7C7F78}" type="pres">
      <dgm:prSet presAssocID="{0B92131C-17DD-47E4-B131-88D1B9E5B8EB}" presName="diagram" presStyleCnt="0">
        <dgm:presLayoutVars>
          <dgm:dir/>
          <dgm:resizeHandles val="exact"/>
        </dgm:presLayoutVars>
      </dgm:prSet>
      <dgm:spPr/>
    </dgm:pt>
    <dgm:pt modelId="{222817BA-46B2-4064-B928-5A755723344F}" type="pres">
      <dgm:prSet presAssocID="{BFEFA24E-6029-4ABE-BB4A-0167F8CB89FA}" presName="node" presStyleLbl="node1" presStyleIdx="0" presStyleCnt="5">
        <dgm:presLayoutVars>
          <dgm:bulletEnabled val="1"/>
        </dgm:presLayoutVars>
      </dgm:prSet>
      <dgm:spPr>
        <a:prstGeom prst="roundRect">
          <a:avLst/>
        </a:prstGeom>
      </dgm:spPr>
    </dgm:pt>
    <dgm:pt modelId="{25688018-A11B-4AB5-870A-A19D600B2914}" type="pres">
      <dgm:prSet presAssocID="{D4A6FF3D-5195-45E8-B91F-462B08E09DC7}" presName="sibTrans" presStyleCnt="0"/>
      <dgm:spPr/>
    </dgm:pt>
    <dgm:pt modelId="{D61687C9-39D8-4251-86B9-13FEE2DE1901}" type="pres">
      <dgm:prSet presAssocID="{F047CEDC-D123-462A-B35D-1890AD93AC5F}" presName="node" presStyleLbl="node1" presStyleIdx="1" presStyleCnt="5">
        <dgm:presLayoutVars>
          <dgm:bulletEnabled val="1"/>
        </dgm:presLayoutVars>
      </dgm:prSet>
      <dgm:spPr>
        <a:prstGeom prst="roundRect">
          <a:avLst/>
        </a:prstGeom>
      </dgm:spPr>
    </dgm:pt>
    <dgm:pt modelId="{6D223AEC-B926-4DE8-A0AB-9A6F365844C3}" type="pres">
      <dgm:prSet presAssocID="{5F51FF82-569A-4445-8DE8-EBAF872C7457}" presName="sibTrans" presStyleCnt="0"/>
      <dgm:spPr/>
    </dgm:pt>
    <dgm:pt modelId="{ADDCC70F-CE35-4E30-B21E-9CB5C8A9D366}" type="pres">
      <dgm:prSet presAssocID="{A71CEA6B-DBB6-4A78-9DEF-F967937D1BC9}" presName="node" presStyleLbl="node1" presStyleIdx="2" presStyleCnt="5">
        <dgm:presLayoutVars>
          <dgm:bulletEnabled val="1"/>
        </dgm:presLayoutVars>
      </dgm:prSet>
      <dgm:spPr>
        <a:prstGeom prst="roundRect">
          <a:avLst/>
        </a:prstGeom>
      </dgm:spPr>
    </dgm:pt>
    <dgm:pt modelId="{E50E7FEC-0A03-4769-8561-15BD7D97DD5D}" type="pres">
      <dgm:prSet presAssocID="{73469F39-D166-4296-A785-2BF5B2B99EA8}" presName="sibTrans" presStyleCnt="0"/>
      <dgm:spPr/>
    </dgm:pt>
    <dgm:pt modelId="{245B0290-4929-48C1-9F36-B0D1B8A56CB3}" type="pres">
      <dgm:prSet presAssocID="{C7082A49-5440-4980-B2E3-8E6268525D47}" presName="node" presStyleLbl="node1" presStyleIdx="3" presStyleCnt="5">
        <dgm:presLayoutVars>
          <dgm:bulletEnabled val="1"/>
        </dgm:presLayoutVars>
      </dgm:prSet>
      <dgm:spPr>
        <a:prstGeom prst="roundRect">
          <a:avLst/>
        </a:prstGeom>
      </dgm:spPr>
    </dgm:pt>
    <dgm:pt modelId="{9AD7EBA0-0F21-4C9B-AA07-C1FEE00D649F}" type="pres">
      <dgm:prSet presAssocID="{25AA185C-67CA-4D85-8EDC-4826164E8A05}" presName="sibTrans" presStyleCnt="0"/>
      <dgm:spPr/>
    </dgm:pt>
    <dgm:pt modelId="{980900B0-5689-45AB-9DC2-185CAFF80A08}" type="pres">
      <dgm:prSet presAssocID="{E456AE84-E62D-4AAD-8F26-2BCCAB446EA4}" presName="node" presStyleLbl="node1" presStyleIdx="4" presStyleCnt="5">
        <dgm:presLayoutVars>
          <dgm:bulletEnabled val="1"/>
        </dgm:presLayoutVars>
      </dgm:prSet>
      <dgm:spPr>
        <a:prstGeom prst="roundRect">
          <a:avLst/>
        </a:prstGeom>
      </dgm:spPr>
    </dgm:pt>
  </dgm:ptLst>
  <dgm:cxnLst>
    <dgm:cxn modelId="{9E946E1A-0961-4F6D-BE6B-1F41734F1ECF}" type="presOf" srcId="{BFEFA24E-6029-4ABE-BB4A-0167F8CB89FA}" destId="{222817BA-46B2-4064-B928-5A755723344F}" srcOrd="0" destOrd="0" presId="urn:microsoft.com/office/officeart/2005/8/layout/default"/>
    <dgm:cxn modelId="{90FF9C24-9D54-4096-A482-588A5D795B37}" srcId="{0B92131C-17DD-47E4-B131-88D1B9E5B8EB}" destId="{A71CEA6B-DBB6-4A78-9DEF-F967937D1BC9}" srcOrd="2" destOrd="0" parTransId="{3444CE3C-C807-46F9-9A85-F8E95C9FEED6}" sibTransId="{73469F39-D166-4296-A785-2BF5B2B99EA8}"/>
    <dgm:cxn modelId="{B7E46F2E-9B80-481D-9B6C-87A803C531AC}" type="presOf" srcId="{E456AE84-E62D-4AAD-8F26-2BCCAB446EA4}" destId="{980900B0-5689-45AB-9DC2-185CAFF80A08}" srcOrd="0" destOrd="0" presId="urn:microsoft.com/office/officeart/2005/8/layout/default"/>
    <dgm:cxn modelId="{6BA69E62-DE30-4862-A173-6160BE300055}" type="presOf" srcId="{F047CEDC-D123-462A-B35D-1890AD93AC5F}" destId="{D61687C9-39D8-4251-86B9-13FEE2DE1901}" srcOrd="0" destOrd="0" presId="urn:microsoft.com/office/officeart/2005/8/layout/default"/>
    <dgm:cxn modelId="{0E8A9568-3BE5-48C9-8C73-7A8CD8FD41AF}" srcId="{0B92131C-17DD-47E4-B131-88D1B9E5B8EB}" destId="{BFEFA24E-6029-4ABE-BB4A-0167F8CB89FA}" srcOrd="0" destOrd="0" parTransId="{5AD0A779-4AE3-4830-9233-21D2C13F998D}" sibTransId="{D4A6FF3D-5195-45E8-B91F-462B08E09DC7}"/>
    <dgm:cxn modelId="{071E1075-D61B-4415-953B-2D31557B76D1}" srcId="{0B92131C-17DD-47E4-B131-88D1B9E5B8EB}" destId="{E456AE84-E62D-4AAD-8F26-2BCCAB446EA4}" srcOrd="4" destOrd="0" parTransId="{0485D729-B396-4E94-8837-D36ECB02E40C}" sibTransId="{3B40C5E3-B274-4757-A605-1E9A40C473C0}"/>
    <dgm:cxn modelId="{98404C8F-F354-40AD-8215-927B6EFF2F4D}" srcId="{0B92131C-17DD-47E4-B131-88D1B9E5B8EB}" destId="{C7082A49-5440-4980-B2E3-8E6268525D47}" srcOrd="3" destOrd="0" parTransId="{A3A3CF5C-3C26-45B5-9AF1-B5F7F4503862}" sibTransId="{25AA185C-67CA-4D85-8EDC-4826164E8A05}"/>
    <dgm:cxn modelId="{6F1A2B9A-2A23-4607-BA45-A8EF770975E1}" type="presOf" srcId="{0B92131C-17DD-47E4-B131-88D1B9E5B8EB}" destId="{FB453C69-98EE-478A-9645-40D1AC7C7F78}" srcOrd="0" destOrd="0" presId="urn:microsoft.com/office/officeart/2005/8/layout/default"/>
    <dgm:cxn modelId="{35585A9E-5F57-4B3E-8BAD-93D01F1074AA}" type="presOf" srcId="{C7082A49-5440-4980-B2E3-8E6268525D47}" destId="{245B0290-4929-48C1-9F36-B0D1B8A56CB3}" srcOrd="0" destOrd="0" presId="urn:microsoft.com/office/officeart/2005/8/layout/default"/>
    <dgm:cxn modelId="{D8BBEAAC-10C3-460C-A6D0-A03E545E88C9}" srcId="{0B92131C-17DD-47E4-B131-88D1B9E5B8EB}" destId="{F047CEDC-D123-462A-B35D-1890AD93AC5F}" srcOrd="1" destOrd="0" parTransId="{3BD19526-C2F7-4607-8523-69EBBE562051}" sibTransId="{5F51FF82-569A-4445-8DE8-EBAF872C7457}"/>
    <dgm:cxn modelId="{104840F5-CDD1-4479-A861-A029B608A332}" type="presOf" srcId="{A71CEA6B-DBB6-4A78-9DEF-F967937D1BC9}" destId="{ADDCC70F-CE35-4E30-B21E-9CB5C8A9D366}" srcOrd="0" destOrd="0" presId="urn:microsoft.com/office/officeart/2005/8/layout/default"/>
    <dgm:cxn modelId="{8B23387A-A43A-4257-AB77-2C2D3236865E}" type="presParOf" srcId="{FB453C69-98EE-478A-9645-40D1AC7C7F78}" destId="{222817BA-46B2-4064-B928-5A755723344F}" srcOrd="0" destOrd="0" presId="urn:microsoft.com/office/officeart/2005/8/layout/default"/>
    <dgm:cxn modelId="{11B9214F-93FE-475C-A9FA-1D607E02F6E5}" type="presParOf" srcId="{FB453C69-98EE-478A-9645-40D1AC7C7F78}" destId="{25688018-A11B-4AB5-870A-A19D600B2914}" srcOrd="1" destOrd="0" presId="urn:microsoft.com/office/officeart/2005/8/layout/default"/>
    <dgm:cxn modelId="{EAF725AA-A97A-459E-8121-AA426B7C2741}" type="presParOf" srcId="{FB453C69-98EE-478A-9645-40D1AC7C7F78}" destId="{D61687C9-39D8-4251-86B9-13FEE2DE1901}" srcOrd="2" destOrd="0" presId="urn:microsoft.com/office/officeart/2005/8/layout/default"/>
    <dgm:cxn modelId="{CD252FC1-9911-420B-8396-A55EBAA34155}" type="presParOf" srcId="{FB453C69-98EE-478A-9645-40D1AC7C7F78}" destId="{6D223AEC-B926-4DE8-A0AB-9A6F365844C3}" srcOrd="3" destOrd="0" presId="urn:microsoft.com/office/officeart/2005/8/layout/default"/>
    <dgm:cxn modelId="{5AC03CC3-89DB-41F8-B6F3-5F886B94059F}" type="presParOf" srcId="{FB453C69-98EE-478A-9645-40D1AC7C7F78}" destId="{ADDCC70F-CE35-4E30-B21E-9CB5C8A9D366}" srcOrd="4" destOrd="0" presId="urn:microsoft.com/office/officeart/2005/8/layout/default"/>
    <dgm:cxn modelId="{F2F45688-9548-43C3-B427-42E8D654724F}" type="presParOf" srcId="{FB453C69-98EE-478A-9645-40D1AC7C7F78}" destId="{E50E7FEC-0A03-4769-8561-15BD7D97DD5D}" srcOrd="5" destOrd="0" presId="urn:microsoft.com/office/officeart/2005/8/layout/default"/>
    <dgm:cxn modelId="{7185BCF7-07D1-4D15-9035-CE766C38A4D4}" type="presParOf" srcId="{FB453C69-98EE-478A-9645-40D1AC7C7F78}" destId="{245B0290-4929-48C1-9F36-B0D1B8A56CB3}" srcOrd="6" destOrd="0" presId="urn:microsoft.com/office/officeart/2005/8/layout/default"/>
    <dgm:cxn modelId="{C50E6298-6F21-4E04-8167-C647E19DC54E}" type="presParOf" srcId="{FB453C69-98EE-478A-9645-40D1AC7C7F78}" destId="{9AD7EBA0-0F21-4C9B-AA07-C1FEE00D649F}" srcOrd="7" destOrd="0" presId="urn:microsoft.com/office/officeart/2005/8/layout/default"/>
    <dgm:cxn modelId="{DE3DFA53-C37E-4C77-8EF3-005F455D043B}" type="presParOf" srcId="{FB453C69-98EE-478A-9645-40D1AC7C7F78}" destId="{980900B0-5689-45AB-9DC2-185CAFF80A08}" srcOrd="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E5D82-4882-4ADD-BD8E-D267926DC8BF}">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Outline the daily life of a young Roman girl</a:t>
          </a:r>
          <a:endParaRPr lang="en-US" sz="2100" kern="1200" dirty="0"/>
        </a:p>
      </dsp:txBody>
      <dsp:txXfrm>
        <a:off x="44665" y="2106299"/>
        <a:ext cx="2060143" cy="1206068"/>
      </dsp:txXfrm>
    </dsp:sp>
    <dsp:sp modelId="{60C0202D-5E85-45A2-BD59-FC2B194BD054}">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55850" y="2550475"/>
        <a:ext cx="316861" cy="317716"/>
      </dsp:txXfrm>
    </dsp:sp>
    <dsp:sp modelId="{5290F732-D9D4-4EEE-8952-40E895EB0BA9}">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can Roman women/girls </a:t>
          </a:r>
          <a:r>
            <a:rPr lang="en-US" sz="2100" b="1" kern="1200" dirty="0"/>
            <a:t>not</a:t>
          </a:r>
          <a:r>
            <a:rPr lang="en-US" sz="2100" b="0" kern="1200" dirty="0"/>
            <a:t> do?</a:t>
          </a:r>
          <a:endParaRPr lang="en-US" sz="2100" kern="1200" dirty="0"/>
        </a:p>
      </dsp:txBody>
      <dsp:txXfrm>
        <a:off x="3033928" y="2106299"/>
        <a:ext cx="2060143" cy="1206068"/>
      </dsp:txXfrm>
    </dsp:sp>
    <dsp:sp modelId="{FD4124B2-6006-475A-9629-69476B394D36}">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45112" y="2550475"/>
        <a:ext cx="316861" cy="317716"/>
      </dsp:txXfrm>
    </dsp:sp>
    <dsp:sp modelId="{DC20153F-944B-49DE-8AD4-551DB7F24EE7}">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What </a:t>
          </a:r>
          <a:r>
            <a:rPr lang="en-US" sz="2100" b="1" kern="1200" dirty="0"/>
            <a:t>can</a:t>
          </a:r>
          <a:r>
            <a:rPr lang="en-US" sz="2100" b="0" kern="1200" dirty="0"/>
            <a:t> the Roman men do?</a:t>
          </a:r>
          <a:endParaRPr lang="en-US" sz="2100" kern="1200" dirty="0"/>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817BA-46B2-4064-B928-5A755723344F}">
      <dsp:nvSpPr>
        <dsp:cNvPr id="0" name=""/>
        <dsp:cNvSpPr/>
      </dsp:nvSpPr>
      <dsp:spPr>
        <a:xfrm>
          <a:off x="1221978" y="2645"/>
          <a:ext cx="2706687" cy="1624012"/>
        </a:xfrm>
        <a:prstGeom prst="roundRect">
          <a:avLst/>
        </a:prstGeom>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w="9525" cap="flat" cmpd="sng" algn="ctr">
          <a:solidFill>
            <a:schemeClr val="accent5"/>
          </a:solidFill>
          <a:prstDash val="solid"/>
        </a:ln>
        <a:effectLst>
          <a:outerShdw blurRad="50800" dist="12700" dir="5400000" algn="ctr" rotWithShape="0">
            <a:srgbClr val="000000">
              <a:alpha val="50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jobs do each of the slaves do? </a:t>
          </a:r>
        </a:p>
      </dsp:txBody>
      <dsp:txXfrm>
        <a:off x="1301256" y="81923"/>
        <a:ext cx="2548131" cy="1465456"/>
      </dsp:txXfrm>
    </dsp:sp>
    <dsp:sp modelId="{D61687C9-39D8-4251-86B9-13FEE2DE1901}">
      <dsp:nvSpPr>
        <dsp:cNvPr id="0" name=""/>
        <dsp:cNvSpPr/>
      </dsp:nvSpPr>
      <dsp:spPr>
        <a:xfrm>
          <a:off x="4199334" y="2645"/>
          <a:ext cx="2706687" cy="1624012"/>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w="9525" cap="flat" cmpd="sng" algn="ctr">
          <a:solidFill>
            <a:schemeClr val="accent6"/>
          </a:solidFill>
          <a:prstDash val="solid"/>
        </a:ln>
        <a:effectLst>
          <a:outerShdw blurRad="50800" dist="12700" dir="5400000" algn="ctr" rotWithShape="0">
            <a:srgbClr val="000000">
              <a:alpha val="50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Were they happy with their job?</a:t>
          </a:r>
        </a:p>
      </dsp:txBody>
      <dsp:txXfrm>
        <a:off x="4278612" y="81923"/>
        <a:ext cx="2548131" cy="1465456"/>
      </dsp:txXfrm>
    </dsp:sp>
    <dsp:sp modelId="{ADDCC70F-CE35-4E30-B21E-9CB5C8A9D366}">
      <dsp:nvSpPr>
        <dsp:cNvPr id="0" name=""/>
        <dsp:cNvSpPr/>
      </dsp:nvSpPr>
      <dsp:spPr>
        <a:xfrm>
          <a:off x="1221978" y="1897327"/>
          <a:ext cx="2706687" cy="1624012"/>
        </a:xfrm>
        <a:prstGeom prst="roundRect">
          <a:avLst/>
        </a:prstGeom>
        <a:gradFill rotWithShape="1">
          <a:gsLst>
            <a:gs pos="0">
              <a:schemeClr val="accent2">
                <a:tint val="100000"/>
                <a:shade val="85000"/>
                <a:satMod val="100000"/>
                <a:lumMod val="100000"/>
              </a:schemeClr>
            </a:gs>
            <a:gs pos="100000">
              <a:schemeClr val="accent2">
                <a:tint val="90000"/>
                <a:shade val="100000"/>
                <a:satMod val="150000"/>
                <a:lumMod val="100000"/>
              </a:schemeClr>
            </a:gs>
          </a:gsLst>
          <a:path path="circle">
            <a:fillToRect l="100000" t="100000" r="100000" b="100000"/>
          </a:path>
        </a:gradFill>
        <a:ln w="9525" cap="flat" cmpd="sng" algn="ctr">
          <a:solidFill>
            <a:schemeClr val="accent2"/>
          </a:solidFill>
          <a:prstDash val="solid"/>
        </a:ln>
        <a:effectLst>
          <a:outerShdw blurRad="50800" dist="12700" dir="5400000" algn="ctr" rotWithShape="0">
            <a:srgbClr val="000000">
              <a:alpha val="5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Do they have any hope for the future?</a:t>
          </a:r>
        </a:p>
      </dsp:txBody>
      <dsp:txXfrm>
        <a:off x="1301256" y="1976605"/>
        <a:ext cx="2548131" cy="1465456"/>
      </dsp:txXfrm>
    </dsp:sp>
    <dsp:sp modelId="{245B0290-4929-48C1-9F36-B0D1B8A56CB3}">
      <dsp:nvSpPr>
        <dsp:cNvPr id="0" name=""/>
        <dsp:cNvSpPr/>
      </dsp:nvSpPr>
      <dsp:spPr>
        <a:xfrm>
          <a:off x="4199334" y="1897327"/>
          <a:ext cx="2706687" cy="1624012"/>
        </a:xfrm>
        <a:prstGeom prst="roundRect">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is the worst thing they experience as a slave?</a:t>
          </a:r>
        </a:p>
      </dsp:txBody>
      <dsp:txXfrm>
        <a:off x="4278612" y="1976605"/>
        <a:ext cx="2548131" cy="1465456"/>
      </dsp:txXfrm>
    </dsp:sp>
    <dsp:sp modelId="{980900B0-5689-45AB-9DC2-185CAFF80A08}">
      <dsp:nvSpPr>
        <dsp:cNvPr id="0" name=""/>
        <dsp:cNvSpPr/>
      </dsp:nvSpPr>
      <dsp:spPr>
        <a:xfrm>
          <a:off x="2710656" y="3792008"/>
          <a:ext cx="2706687" cy="1624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What is the best thing they experience as a slave?</a:t>
          </a:r>
        </a:p>
      </dsp:txBody>
      <dsp:txXfrm>
        <a:off x="2789934" y="3871286"/>
        <a:ext cx="2548131" cy="1465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A446213-5040-4D7E-AC9C-965FAA3FCDC7}"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2F1F8-D276-45A5-AFB4-816F18AA300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29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46213-5040-4D7E-AC9C-965FAA3FCDC7}"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161160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46213-5040-4D7E-AC9C-965FAA3FCDC7}"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2F1F8-D276-45A5-AFB4-816F18AA300A}"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26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46213-5040-4D7E-AC9C-965FAA3FCDC7}"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31915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446213-5040-4D7E-AC9C-965FAA3FCDC7}"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42F1F8-D276-45A5-AFB4-816F18AA300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96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46213-5040-4D7E-AC9C-965FAA3FCDC7}"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345396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46213-5040-4D7E-AC9C-965FAA3FCDC7}"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1699688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46213-5040-4D7E-AC9C-965FAA3FCDC7}"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93999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46213-5040-4D7E-AC9C-965FAA3FCDC7}"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1911911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446213-5040-4D7E-AC9C-965FAA3FCDC7}"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2F1F8-D276-45A5-AFB4-816F18AA300A}" type="slidenum">
              <a:rPr lang="en-GB" smtClean="0"/>
              <a:t>‹#›</a:t>
            </a:fld>
            <a:endParaRPr lang="en-GB"/>
          </a:p>
        </p:txBody>
      </p:sp>
    </p:spTree>
    <p:extLst>
      <p:ext uri="{BB962C8B-B14F-4D97-AF65-F5344CB8AC3E}">
        <p14:creationId xmlns:p14="http://schemas.microsoft.com/office/powerpoint/2010/main" val="132006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446213-5040-4D7E-AC9C-965FAA3FCDC7}"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42F1F8-D276-45A5-AFB4-816F18AA300A}"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45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A446213-5040-4D7E-AC9C-965FAA3FCDC7}" type="datetimeFigureOut">
              <a:rPr lang="en-GB" smtClean="0"/>
              <a:t>19/02/2021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42F1F8-D276-45A5-AFB4-816F18AA300A}"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83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youtu.be/9JFw8M4PBUI?t=265"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youtu.be/RQMgLxVxsrw"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s://youtu.be/ExOuP2QBxA0?list=PLDP58nenCzbTaNAlt68iOLDTsvbzjUlBB" TargetMode="External"/><Relationship Id="rId7" Type="http://schemas.openxmlformats.org/officeDocument/2006/relationships/diagramLayout" Target="../diagrams/layout2.xml"/><Relationship Id="rId2" Type="http://schemas.openxmlformats.org/officeDocument/2006/relationships/hyperlink" Target="https://youtu.be/Yfee2qu-i9Y?list=PLDP58nenCzbTaNAlt68iOLDTsvbzjUlBB" TargetMode="Externa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hyperlink" Target="https://youtu.be/Xl_x948UA1s?list=PLDP58nenCzbTaNAlt68iOLDTsvbzjUlBB" TargetMode="External"/><Relationship Id="rId10" Type="http://schemas.microsoft.com/office/2007/relationships/diagramDrawing" Target="../diagrams/drawing2.xml"/><Relationship Id="rId4" Type="http://schemas.openxmlformats.org/officeDocument/2006/relationships/hyperlink" Target="https://youtu.be/1YQk9yENVxo?list=PLDP58nenCzbTaNAlt68iOLDTsvbzjUlBB" TargetMode="External"/><Relationship Id="rId9" Type="http://schemas.openxmlformats.org/officeDocument/2006/relationships/diagramColors" Target="../diagrams/colors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juWYhMoDTN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6821" y="4544519"/>
            <a:ext cx="2482204" cy="2387600"/>
          </a:xfrm>
        </p:spPr>
        <p:txBody>
          <a:bodyPr>
            <a:normAutofit fontScale="90000"/>
          </a:bodyPr>
          <a:lstStyle/>
          <a:p>
            <a:r>
              <a:rPr lang="en-GB" dirty="0"/>
              <a:t>Women Clothing&amp; Food </a:t>
            </a:r>
            <a:br>
              <a:rPr lang="en-GB" dirty="0"/>
            </a:br>
            <a:r>
              <a:rPr lang="en-GB" sz="4400" dirty="0"/>
              <a:t>in Pompeii</a:t>
            </a:r>
            <a:endParaRPr lang="en-GB" dirty="0"/>
          </a:p>
        </p:txBody>
      </p:sp>
      <p:pic>
        <p:nvPicPr>
          <p:cNvPr id="1028" name="Picture 4" descr="Fashion in Ancient Rome: Togas, Underwear, and Wedding Dr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0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An Ancient Roman insula and the bustling neighborhood that surrounds it.  Most of Rome's citizens lived in large apartment buildings such as this. :  paperfolks"/>
          <p:cNvPicPr>
            <a:picLocks noChangeAspect="1" noChangeArrowheads="1"/>
          </p:cNvPicPr>
          <p:nvPr/>
        </p:nvPicPr>
        <p:blipFill rotWithShape="1">
          <a:blip r:embed="rId2">
            <a:extLst>
              <a:ext uri="{28A0092B-C50C-407E-A947-70E740481C1C}">
                <a14:useLocalDpi xmlns:a14="http://schemas.microsoft.com/office/drawing/2010/main" val="0"/>
              </a:ext>
            </a:extLst>
          </a:blip>
          <a:srcRect t="7026" b="26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6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5673" y="585216"/>
            <a:ext cx="4866794" cy="1499616"/>
          </a:xfrm>
        </p:spPr>
        <p:txBody>
          <a:bodyPr>
            <a:normAutofit/>
          </a:bodyPr>
          <a:lstStyle/>
          <a:p>
            <a:r>
              <a:rPr lang="en-GB" dirty="0" err="1"/>
              <a:t>Insulae</a:t>
            </a:r>
            <a:endParaRPr lang="en-GB" dirty="0"/>
          </a:p>
        </p:txBody>
      </p:sp>
      <p:pic>
        <p:nvPicPr>
          <p:cNvPr id="9224" name="Picture 8" descr="Insula (building) - Wikipedia"/>
          <p:cNvPicPr>
            <a:picLocks noChangeAspect="1" noChangeArrowheads="1"/>
          </p:cNvPicPr>
          <p:nvPr/>
        </p:nvPicPr>
        <p:blipFill rotWithShape="1">
          <a:blip r:embed="rId2">
            <a:extLst>
              <a:ext uri="{28A0092B-C50C-407E-A947-70E740481C1C}">
                <a14:useLocalDpi xmlns:a14="http://schemas.microsoft.com/office/drawing/2010/main" val="0"/>
              </a:ext>
            </a:extLst>
          </a:blip>
          <a:srcRect l="24705" r="8918" b="-2"/>
          <a:stretch/>
        </p:blipFill>
        <p:spPr bwMode="auto">
          <a:xfrm>
            <a:off x="1" y="10"/>
            <a:ext cx="2934472" cy="33157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ome | Insula VI.1 Pompeii"/>
          <p:cNvPicPr>
            <a:picLocks noChangeAspect="1" noChangeArrowheads="1"/>
          </p:cNvPicPr>
          <p:nvPr/>
        </p:nvPicPr>
        <p:blipFill rotWithShape="1">
          <a:blip r:embed="rId3">
            <a:extLst>
              <a:ext uri="{28A0092B-C50C-407E-A947-70E740481C1C}">
                <a14:useLocalDpi xmlns:a14="http://schemas.microsoft.com/office/drawing/2010/main" val="0"/>
              </a:ext>
            </a:extLst>
          </a:blip>
          <a:srcRect l="18313" r="21315" b="4"/>
          <a:stretch/>
        </p:blipFill>
        <p:spPr bwMode="auto">
          <a:xfrm>
            <a:off x="3095339" y="10"/>
            <a:ext cx="2999073" cy="331574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20FB216-68C6-4BA4-BE3A-D150792A2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825673" y="2286000"/>
            <a:ext cx="4866794" cy="4023360"/>
          </a:xfrm>
        </p:spPr>
        <p:txBody>
          <a:bodyPr>
            <a:normAutofit fontScale="85000" lnSpcReduction="10000"/>
          </a:bodyPr>
          <a:lstStyle/>
          <a:p>
            <a:r>
              <a:rPr lang="en-GB" sz="1800" dirty="0"/>
              <a:t>Most Romans lived in </a:t>
            </a:r>
            <a:r>
              <a:rPr lang="en-GB" sz="1800" i="1" dirty="0"/>
              <a:t>flats</a:t>
            </a:r>
            <a:r>
              <a:rPr lang="en-GB" sz="1800" dirty="0"/>
              <a:t>…</a:t>
            </a:r>
          </a:p>
          <a:p>
            <a:r>
              <a:rPr lang="en-GB" sz="1800" dirty="0"/>
              <a:t>These could be 5 or 6 stores high.</a:t>
            </a:r>
          </a:p>
          <a:p>
            <a:r>
              <a:rPr lang="en-GB" sz="1800" dirty="0"/>
              <a:t>The ground floor hosted shops, bakeries, food stores etc.</a:t>
            </a:r>
          </a:p>
          <a:p>
            <a:r>
              <a:rPr lang="en-GB" sz="1800" dirty="0"/>
              <a:t>The 1</a:t>
            </a:r>
            <a:r>
              <a:rPr lang="en-GB" sz="1800" baseline="30000" dirty="0"/>
              <a:t>st</a:t>
            </a:r>
            <a:r>
              <a:rPr lang="en-GB" sz="1800" dirty="0"/>
              <a:t> floor was the wealthier apartments – not quite as wealth as the villa owners, but somebody around middle class.</a:t>
            </a:r>
          </a:p>
          <a:p>
            <a:r>
              <a:rPr lang="en-GB" sz="1800" dirty="0"/>
              <a:t>The other stores got worse and worse as they rose higher – small rooms, no kitchen (</a:t>
            </a:r>
            <a:r>
              <a:rPr lang="en-GB" sz="1800" i="1" dirty="0" err="1"/>
              <a:t>culina</a:t>
            </a:r>
            <a:r>
              <a:rPr lang="en-GB" sz="1800" dirty="0"/>
              <a:t>), no windows: they were sleeping places (sometimes for whole families)</a:t>
            </a:r>
          </a:p>
          <a:p>
            <a:r>
              <a:rPr lang="en-GB" sz="1800" dirty="0"/>
              <a:t>Tenement Flats in Dublin would have been of similar quality</a:t>
            </a:r>
          </a:p>
          <a:p>
            <a:r>
              <a:rPr lang="en-GB" sz="1800" dirty="0"/>
              <a:t>The </a:t>
            </a:r>
            <a:r>
              <a:rPr lang="en-GB" sz="1800" i="1" dirty="0"/>
              <a:t>insulae</a:t>
            </a:r>
            <a:r>
              <a:rPr lang="en-GB" sz="1800" dirty="0"/>
              <a:t> were </a:t>
            </a:r>
            <a:r>
              <a:rPr lang="en-GB" sz="1800" b="1" dirty="0"/>
              <a:t>extreme</a:t>
            </a:r>
            <a:r>
              <a:rPr lang="en-GB" sz="1800" dirty="0"/>
              <a:t> fire-hazards because they were mostly made from wood (at least eh upper stores), and the streets of Roman towns were </a:t>
            </a:r>
            <a:r>
              <a:rPr lang="en-GB" sz="1800" i="1" dirty="0"/>
              <a:t>very</a:t>
            </a:r>
            <a:r>
              <a:rPr lang="en-GB" sz="1800" dirty="0"/>
              <a:t> narrow.</a:t>
            </a:r>
          </a:p>
          <a:p>
            <a:endParaRPr lang="en-GB" sz="1400" dirty="0"/>
          </a:p>
        </p:txBody>
      </p:sp>
      <p:pic>
        <p:nvPicPr>
          <p:cNvPr id="9226" name="Picture 10" descr="INSULAE"/>
          <p:cNvPicPr>
            <a:picLocks noChangeAspect="1" noChangeArrowheads="1"/>
          </p:cNvPicPr>
          <p:nvPr/>
        </p:nvPicPr>
        <p:blipFill rotWithShape="1">
          <a:blip r:embed="rId4">
            <a:extLst>
              <a:ext uri="{28A0092B-C50C-407E-A947-70E740481C1C}">
                <a14:useLocalDpi xmlns:a14="http://schemas.microsoft.com/office/drawing/2010/main" val="0"/>
              </a:ext>
            </a:extLst>
          </a:blip>
          <a:srcRect t="5157"/>
          <a:stretch/>
        </p:blipFill>
        <p:spPr bwMode="auto">
          <a:xfrm>
            <a:off x="20" y="3476625"/>
            <a:ext cx="6094392"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8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AE2C40EC-C993-4407-B972-D2188E1EC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4738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4583083" cy="1499616"/>
          </a:xfrm>
        </p:spPr>
        <p:txBody>
          <a:bodyPr>
            <a:normAutofit/>
          </a:bodyPr>
          <a:lstStyle/>
          <a:p>
            <a:r>
              <a:rPr lang="en-GB" sz="4800"/>
              <a:t>Insulae… continued</a:t>
            </a:r>
          </a:p>
        </p:txBody>
      </p:sp>
      <p:cxnSp>
        <p:nvCxnSpPr>
          <p:cNvPr id="83" name="Straight Connector 82">
            <a:extLst>
              <a:ext uri="{FF2B5EF4-FFF2-40B4-BE49-F238E27FC236}">
                <a16:creationId xmlns:a16="http://schemas.microsoft.com/office/drawing/2014/main" id="{DA49FA38-C8C8-4E54-9C34-E12E2529A9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30" y="2286000"/>
            <a:ext cx="4583082" cy="4023360"/>
          </a:xfrm>
        </p:spPr>
        <p:txBody>
          <a:bodyPr>
            <a:normAutofit/>
          </a:bodyPr>
          <a:lstStyle/>
          <a:p>
            <a:r>
              <a:rPr lang="en-GB" sz="2000"/>
              <a:t>The residents of the </a:t>
            </a:r>
            <a:r>
              <a:rPr lang="en-GB" sz="2000" i="1"/>
              <a:t>insulae</a:t>
            </a:r>
            <a:r>
              <a:rPr lang="en-GB" sz="2000"/>
              <a:t> (excluding the better off living on the 1</a:t>
            </a:r>
            <a:r>
              <a:rPr lang="en-GB" sz="2000" baseline="30000"/>
              <a:t>st</a:t>
            </a:r>
            <a:r>
              <a:rPr lang="en-GB" sz="2000"/>
              <a:t> floor) would have no access to water, food, and toilets in their apartments.</a:t>
            </a:r>
          </a:p>
          <a:p>
            <a:r>
              <a:rPr lang="en-GB" sz="2000"/>
              <a:t>This is why Romans had so many public fountains, baths, public toilets, and fast food restaurants.</a:t>
            </a:r>
          </a:p>
          <a:p>
            <a:endParaRPr lang="en-GB" sz="2000"/>
          </a:p>
        </p:txBody>
      </p:sp>
      <p:pic>
        <p:nvPicPr>
          <p:cNvPr id="12300" name="Picture 12" descr="Were there restaurants in Ancient Rome and Athens? - Quora"/>
          <p:cNvPicPr>
            <a:picLocks noChangeAspect="1" noChangeArrowheads="1"/>
          </p:cNvPicPr>
          <p:nvPr/>
        </p:nvPicPr>
        <p:blipFill rotWithShape="1">
          <a:blip r:embed="rId2">
            <a:extLst>
              <a:ext uri="{28A0092B-C50C-407E-A947-70E740481C1C}">
                <a14:useLocalDpi xmlns:a14="http://schemas.microsoft.com/office/drawing/2010/main" val="0"/>
              </a:ext>
            </a:extLst>
          </a:blip>
          <a:srcRect l="23389" r="8603" b="2"/>
          <a:stretch/>
        </p:blipFill>
        <p:spPr bwMode="auto">
          <a:xfrm>
            <a:off x="8431698" y="3264090"/>
            <a:ext cx="3760302" cy="359391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oman Aqueducts: The Dawn of Plumbing - Kids Discover"/>
          <p:cNvPicPr>
            <a:picLocks noChangeAspect="1" noChangeArrowheads="1"/>
          </p:cNvPicPr>
          <p:nvPr/>
        </p:nvPicPr>
        <p:blipFill rotWithShape="1">
          <a:blip r:embed="rId3">
            <a:extLst>
              <a:ext uri="{28A0092B-C50C-407E-A947-70E740481C1C}">
                <a14:useLocalDpi xmlns:a14="http://schemas.microsoft.com/office/drawing/2010/main" val="0"/>
              </a:ext>
            </a:extLst>
          </a:blip>
          <a:srcRect l="1698" r="33325" b="2"/>
          <a:stretch/>
        </p:blipFill>
        <p:spPr bwMode="auto">
          <a:xfrm>
            <a:off x="6108251" y="10"/>
            <a:ext cx="3816014" cy="3920034"/>
          </a:xfrm>
          <a:custGeom>
            <a:avLst/>
            <a:gdLst/>
            <a:ahLst/>
            <a:cxnLst/>
            <a:rect l="l" t="t" r="r" b="b"/>
            <a:pathLst>
              <a:path w="3816014" h="3920044">
                <a:moveTo>
                  <a:pt x="0" y="0"/>
                </a:moveTo>
                <a:lnTo>
                  <a:pt x="3816014" y="0"/>
                </a:lnTo>
                <a:lnTo>
                  <a:pt x="3816014"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pic>
        <p:nvPicPr>
          <p:cNvPr id="12296" name="Picture 8" descr="Who Invented Toilet Paper—and What Came Before - HISTO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3" r="30547" b="4"/>
          <a:stretch/>
        </p:blipFill>
        <p:spPr bwMode="auto">
          <a:xfrm>
            <a:off x="10088880" y="10"/>
            <a:ext cx="2103120" cy="311466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100+ Best roman art images | roman art, roman, ancient rome"/>
          <p:cNvPicPr>
            <a:picLocks noChangeAspect="1" noChangeArrowheads="1"/>
          </p:cNvPicPr>
          <p:nvPr/>
        </p:nvPicPr>
        <p:blipFill rotWithShape="1">
          <a:blip r:embed="rId5">
            <a:extLst>
              <a:ext uri="{28A0092B-C50C-407E-A947-70E740481C1C}">
                <a14:useLocalDpi xmlns:a14="http://schemas.microsoft.com/office/drawing/2010/main" val="0"/>
              </a:ext>
            </a:extLst>
          </a:blip>
          <a:srcRect t="2727" r="4" b="12072"/>
          <a:stretch/>
        </p:blipFill>
        <p:spPr bwMode="auto">
          <a:xfrm>
            <a:off x="6108252" y="4076701"/>
            <a:ext cx="216258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9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266" name="Picture 2" descr="Dublin tenement life: 'I was born right there in 1939'"/>
          <p:cNvPicPr>
            <a:picLocks noChangeAspect="1" noChangeArrowheads="1"/>
          </p:cNvPicPr>
          <p:nvPr/>
        </p:nvPicPr>
        <p:blipFill rotWithShape="1">
          <a:blip r:embed="rId2">
            <a:extLst>
              <a:ext uri="{28A0092B-C50C-407E-A947-70E740481C1C}">
                <a14:useLocalDpi xmlns:a14="http://schemas.microsoft.com/office/drawing/2010/main" val="0"/>
              </a:ext>
            </a:extLst>
          </a:blip>
          <a:srcRect t="2983" r="-2" b="-2"/>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ome Truths: Is our housing crisis helping to spread Covid-19? -  Independent.ie"/>
          <p:cNvPicPr>
            <a:picLocks noChangeAspect="1" noChangeArrowheads="1"/>
          </p:cNvPicPr>
          <p:nvPr/>
        </p:nvPicPr>
        <p:blipFill rotWithShape="1">
          <a:blip r:embed="rId3">
            <a:extLst>
              <a:ext uri="{28A0092B-C50C-407E-A947-70E740481C1C}">
                <a14:useLocalDpi xmlns:a14="http://schemas.microsoft.com/office/drawing/2010/main" val="0"/>
              </a:ext>
            </a:extLst>
          </a:blip>
          <a:srcRect t="3308" r="2" b="2"/>
          <a:stretch/>
        </p:blipFill>
        <p:spPr bwMode="auto">
          <a:xfrm>
            <a:off x="6195373" y="171717"/>
            <a:ext cx="5797883" cy="3167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Why Indians return to the slums after government gives them better housing  on fringes of city — Quartz Indi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545" r="-2" b="-2"/>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ublin Tenement Experience | Living the Lockout | Page 5"/>
          <p:cNvPicPr>
            <a:picLocks noChangeAspect="1" noChangeArrowheads="1"/>
          </p:cNvPicPr>
          <p:nvPr/>
        </p:nvPicPr>
        <p:blipFill rotWithShape="1">
          <a:blip r:embed="rId5">
            <a:extLst>
              <a:ext uri="{28A0092B-C50C-407E-A947-70E740481C1C}">
                <a14:useLocalDpi xmlns:a14="http://schemas.microsoft.com/office/drawing/2010/main" val="0"/>
              </a:ext>
            </a:extLst>
          </a:blip>
          <a:srcRect t="8446" r="2" b="18921"/>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0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D2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4256" y="4767072"/>
            <a:ext cx="6594189" cy="162521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rgbClr val="FFFFFF"/>
                </a:solidFill>
                <a:latin typeface="+mj-lt"/>
                <a:ea typeface="+mj-ea"/>
                <a:cs typeface="+mj-cs"/>
                <a:hlinkClick r:id="rId2"/>
              </a:rPr>
              <a:t>Ordinary Romans: Life in an Insula</a:t>
            </a:r>
            <a:endParaRPr lang="en-US" sz="5000" cap="all" spc="100">
              <a:solidFill>
                <a:srgbClr val="FFFFFF"/>
              </a:solidFill>
              <a:latin typeface="+mj-lt"/>
              <a:ea typeface="+mj-ea"/>
              <a:cs typeface="+mj-cs"/>
            </a:endParaRPr>
          </a:p>
        </p:txBody>
      </p:sp>
      <p:pic>
        <p:nvPicPr>
          <p:cNvPr id="1026" name="Picture 2" descr="Meet the Romans with Mary Beard 2/3 - H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29319" y="917725"/>
            <a:ext cx="3424739"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a:solidFill>
                  <a:srgbClr val="FFFFFF"/>
                </a:solidFill>
              </a:rPr>
              <a:t>As you watch this documentary with Mary Beard, ask yourself the following (write an answer):</a:t>
            </a:r>
          </a:p>
          <a:p>
            <a:pPr defTabSz="914400">
              <a:lnSpc>
                <a:spcPct val="90000"/>
              </a:lnSpc>
              <a:spcAft>
                <a:spcPts val="600"/>
              </a:spcAft>
              <a:buClr>
                <a:schemeClr val="accent1"/>
              </a:buClr>
            </a:pPr>
            <a:endParaRPr lang="en-US">
              <a:solidFill>
                <a:srgbClr val="FFFFFF"/>
              </a:solidFill>
            </a:endParaRPr>
          </a:p>
          <a:p>
            <a:pPr marL="342900" indent="-342900" defTabSz="914400">
              <a:lnSpc>
                <a:spcPct val="90000"/>
              </a:lnSpc>
              <a:spcAft>
                <a:spcPts val="600"/>
              </a:spcAft>
              <a:buClr>
                <a:schemeClr val="accent1"/>
              </a:buClr>
              <a:buFont typeface="+mj-lt"/>
              <a:buAutoNum type="arabicPeriod"/>
            </a:pPr>
            <a:r>
              <a:rPr lang="en-US">
                <a:solidFill>
                  <a:srgbClr val="FFFFFF"/>
                </a:solidFill>
              </a:rPr>
              <a:t>What were the conditions of the Ancient Roman like?</a:t>
            </a:r>
          </a:p>
          <a:p>
            <a:pPr marL="342900" indent="-342900" defTabSz="914400">
              <a:lnSpc>
                <a:spcPct val="90000"/>
              </a:lnSpc>
              <a:spcAft>
                <a:spcPts val="600"/>
              </a:spcAft>
              <a:buClr>
                <a:schemeClr val="accent1"/>
              </a:buClr>
              <a:buFont typeface="+mj-lt"/>
              <a:buAutoNum type="arabicPeriod"/>
            </a:pPr>
            <a:r>
              <a:rPr lang="en-US">
                <a:solidFill>
                  <a:srgbClr val="FFFFFF"/>
                </a:solidFill>
              </a:rPr>
              <a:t>Do you think living in Pompeii would have been any better? Why?</a:t>
            </a:r>
          </a:p>
          <a:p>
            <a:pPr marL="342900" indent="-342900" defTabSz="914400">
              <a:lnSpc>
                <a:spcPct val="90000"/>
              </a:lnSpc>
              <a:spcAft>
                <a:spcPts val="600"/>
              </a:spcAft>
              <a:buClr>
                <a:schemeClr val="accent1"/>
              </a:buClr>
              <a:buFont typeface="+mj-lt"/>
              <a:buAutoNum type="arabicPeriod"/>
            </a:pPr>
            <a:r>
              <a:rPr lang="en-US">
                <a:solidFill>
                  <a:srgbClr val="FFFFFF"/>
                </a:solidFill>
              </a:rPr>
              <a:t>How similar or different is their life to ours today?</a:t>
            </a:r>
          </a:p>
          <a:p>
            <a:pPr marL="342900" indent="-342900" defTabSz="914400">
              <a:lnSpc>
                <a:spcPct val="90000"/>
              </a:lnSpc>
              <a:spcAft>
                <a:spcPts val="600"/>
              </a:spcAft>
              <a:buClr>
                <a:schemeClr val="accent1"/>
              </a:buClr>
              <a:buFont typeface="+mj-lt"/>
              <a:buAutoNum type="arabicPeriod"/>
            </a:pPr>
            <a:endParaRPr lang="en-US">
              <a:solidFill>
                <a:srgbClr val="FFFFFF"/>
              </a:solidFill>
            </a:endParaRPr>
          </a:p>
        </p:txBody>
      </p:sp>
    </p:spTree>
    <p:extLst>
      <p:ext uri="{BB962C8B-B14F-4D97-AF65-F5344CB8AC3E}">
        <p14:creationId xmlns:p14="http://schemas.microsoft.com/office/powerpoint/2010/main" val="17041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Comparison Task: how did the Pompeiians home-lives compare to ours?</a:t>
            </a:r>
          </a:p>
        </p:txBody>
      </p:sp>
      <p:sp>
        <p:nvSpPr>
          <p:cNvPr id="3" name="Text Placeholder 2"/>
          <p:cNvSpPr>
            <a:spLocks noGrp="1"/>
          </p:cNvSpPr>
          <p:nvPr>
            <p:ph type="body" idx="1"/>
          </p:nvPr>
        </p:nvSpPr>
        <p:spPr/>
        <p:txBody>
          <a:bodyPr/>
          <a:lstStyle/>
          <a:p>
            <a:r>
              <a:rPr lang="en-GB" b="1" dirty="0"/>
              <a:t>Pompeii:</a:t>
            </a:r>
          </a:p>
        </p:txBody>
      </p:sp>
      <p:sp>
        <p:nvSpPr>
          <p:cNvPr id="5" name="Text Placeholder 4"/>
          <p:cNvSpPr>
            <a:spLocks noGrp="1"/>
          </p:cNvSpPr>
          <p:nvPr>
            <p:ph type="body" sz="quarter" idx="3"/>
          </p:nvPr>
        </p:nvSpPr>
        <p:spPr/>
        <p:txBody>
          <a:bodyPr/>
          <a:lstStyle/>
          <a:p>
            <a:r>
              <a:rPr lang="en-GB" b="1" dirty="0"/>
              <a:t>Today:</a:t>
            </a:r>
          </a:p>
        </p:txBody>
      </p:sp>
    </p:spTree>
    <p:extLst>
      <p:ext uri="{BB962C8B-B14F-4D97-AF65-F5344CB8AC3E}">
        <p14:creationId xmlns:p14="http://schemas.microsoft.com/office/powerpoint/2010/main" val="162497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374209"/>
            <a:ext cx="10058400" cy="3566160"/>
          </a:xfrm>
        </p:spPr>
        <p:txBody>
          <a:bodyPr/>
          <a:lstStyle/>
          <a:p>
            <a:r>
              <a:rPr lang="en-GB" dirty="0"/>
              <a:t>Ancient Roman Family</a:t>
            </a:r>
          </a:p>
        </p:txBody>
      </p:sp>
      <p:sp>
        <p:nvSpPr>
          <p:cNvPr id="8" name="Text Placeholder 7"/>
          <p:cNvSpPr>
            <a:spLocks noGrp="1"/>
          </p:cNvSpPr>
          <p:nvPr>
            <p:ph type="body" idx="1"/>
          </p:nvPr>
        </p:nvSpPr>
        <p:spPr/>
        <p:txBody>
          <a:bodyPr/>
          <a:lstStyle/>
          <a:p>
            <a:r>
              <a:rPr lang="en-GB" dirty="0"/>
              <a:t>Pages 63-65 (Roman history, Social Life, and Civilisation</a:t>
            </a:r>
          </a:p>
        </p:txBody>
      </p:sp>
      <p:pic>
        <p:nvPicPr>
          <p:cNvPr id="2050" name="Picture 2" descr="FAMILY LIFE IN ANCIENT ROME | Facts and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372" y="172067"/>
            <a:ext cx="3324225"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2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Ancient Roman Family: Compare Ancient Family to Modern Family</a:t>
            </a:r>
          </a:p>
        </p:txBody>
      </p:sp>
      <p:sp>
        <p:nvSpPr>
          <p:cNvPr id="3" name="Text Placeholder 2"/>
          <p:cNvSpPr>
            <a:spLocks noGrp="1"/>
          </p:cNvSpPr>
          <p:nvPr>
            <p:ph type="body" idx="1"/>
          </p:nvPr>
        </p:nvSpPr>
        <p:spPr/>
        <p:txBody>
          <a:bodyPr/>
          <a:lstStyle/>
          <a:p>
            <a:r>
              <a:rPr lang="en-GB" dirty="0"/>
              <a:t>Ancient Roman Family</a:t>
            </a:r>
          </a:p>
        </p:txBody>
      </p:sp>
      <p:sp>
        <p:nvSpPr>
          <p:cNvPr id="5" name="Text Placeholder 4"/>
          <p:cNvSpPr>
            <a:spLocks noGrp="1"/>
          </p:cNvSpPr>
          <p:nvPr>
            <p:ph type="body" sz="quarter" idx="3"/>
          </p:nvPr>
        </p:nvSpPr>
        <p:spPr/>
        <p:txBody>
          <a:bodyPr/>
          <a:lstStyle/>
          <a:p>
            <a:r>
              <a:rPr lang="en-GB" dirty="0"/>
              <a:t>Modern Family</a:t>
            </a:r>
          </a:p>
        </p:txBody>
      </p:sp>
    </p:spTree>
    <p:extLst>
      <p:ext uri="{BB962C8B-B14F-4D97-AF65-F5344CB8AC3E}">
        <p14:creationId xmlns:p14="http://schemas.microsoft.com/office/powerpoint/2010/main" val="135670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79977" y="0"/>
            <a:ext cx="7912023" cy="3134130"/>
          </a:xfrm>
          <a:prstGeom prst="rect">
            <a:avLst/>
          </a:prstGeom>
        </p:spPr>
      </p:pic>
      <p:sp>
        <p:nvSpPr>
          <p:cNvPr id="2" name="Title 1"/>
          <p:cNvSpPr>
            <a:spLocks noGrp="1"/>
          </p:cNvSpPr>
          <p:nvPr>
            <p:ph type="title"/>
          </p:nvPr>
        </p:nvSpPr>
        <p:spPr>
          <a:xfrm>
            <a:off x="1024128" y="585216"/>
            <a:ext cx="3148164" cy="1499616"/>
          </a:xfrm>
        </p:spPr>
        <p:txBody>
          <a:bodyPr>
            <a:normAutofit fontScale="90000"/>
          </a:bodyPr>
          <a:lstStyle/>
          <a:p>
            <a:r>
              <a:rPr lang="en-GB" dirty="0"/>
              <a:t>Roman Clothing: Men</a:t>
            </a:r>
          </a:p>
        </p:txBody>
      </p:sp>
      <p:pic>
        <p:nvPicPr>
          <p:cNvPr id="5" name="Picture 4"/>
          <p:cNvPicPr>
            <a:picLocks noChangeAspect="1"/>
          </p:cNvPicPr>
          <p:nvPr/>
        </p:nvPicPr>
        <p:blipFill>
          <a:blip r:embed="rId3"/>
          <a:stretch>
            <a:fillRect/>
          </a:stretch>
        </p:blipFill>
        <p:spPr>
          <a:xfrm>
            <a:off x="7864312" y="3559944"/>
            <a:ext cx="1971675" cy="2876550"/>
          </a:xfrm>
          <a:prstGeom prst="rect">
            <a:avLst/>
          </a:prstGeom>
        </p:spPr>
      </p:pic>
      <p:sp>
        <p:nvSpPr>
          <p:cNvPr id="6" name="TextBox 5"/>
          <p:cNvSpPr txBox="1"/>
          <p:nvPr/>
        </p:nvSpPr>
        <p:spPr>
          <a:xfrm>
            <a:off x="739186" y="3397620"/>
            <a:ext cx="6784081" cy="2585323"/>
          </a:xfrm>
          <a:prstGeom prst="rect">
            <a:avLst/>
          </a:prstGeom>
          <a:noFill/>
        </p:spPr>
        <p:txBody>
          <a:bodyPr wrap="square" rtlCol="0">
            <a:spAutoFit/>
          </a:bodyPr>
          <a:lstStyle/>
          <a:p>
            <a:pPr marL="285750" indent="-285750">
              <a:buFont typeface="Arial" panose="020B0604020202020204" pitchFamily="34" charset="0"/>
              <a:buChar char="•"/>
            </a:pPr>
            <a:r>
              <a:rPr lang="en-GB" b="1" dirty="0"/>
              <a:t>Tunic</a:t>
            </a:r>
            <a:r>
              <a:rPr lang="en-GB" dirty="0"/>
              <a:t>: Undergarment.</a:t>
            </a:r>
          </a:p>
          <a:p>
            <a:pPr marL="285750" indent="-285750">
              <a:buFont typeface="Arial" panose="020B0604020202020204" pitchFamily="34" charset="0"/>
              <a:buChar char="•"/>
            </a:pPr>
            <a:r>
              <a:rPr lang="en-GB" b="1" dirty="0"/>
              <a:t>Senators Tunic</a:t>
            </a:r>
            <a:r>
              <a:rPr lang="en-GB" dirty="0"/>
              <a:t>: Purple Stripes at the front.</a:t>
            </a:r>
          </a:p>
          <a:p>
            <a:pPr marL="285750" indent="-285750">
              <a:buFont typeface="Arial" panose="020B0604020202020204" pitchFamily="34" charset="0"/>
              <a:buChar char="•"/>
            </a:pPr>
            <a:r>
              <a:rPr lang="en-GB" b="1" dirty="0"/>
              <a:t>Equites</a:t>
            </a:r>
            <a:r>
              <a:rPr lang="en-GB" dirty="0"/>
              <a:t> </a:t>
            </a:r>
            <a:r>
              <a:rPr lang="en-GB" b="1" dirty="0"/>
              <a:t>Tunic:</a:t>
            </a:r>
            <a:r>
              <a:rPr lang="en-GB" dirty="0"/>
              <a:t> two narrow stripes.</a:t>
            </a:r>
          </a:p>
          <a:p>
            <a:pPr marL="285750" indent="-285750">
              <a:buFont typeface="Arial" panose="020B0604020202020204" pitchFamily="34" charset="0"/>
              <a:buChar char="•"/>
            </a:pPr>
            <a:r>
              <a:rPr lang="en-GB" b="1" dirty="0"/>
              <a:t>Toga</a:t>
            </a:r>
            <a:r>
              <a:rPr lang="en-GB" dirty="0"/>
              <a:t>: long cloak wrapped round body over Tunic.</a:t>
            </a:r>
          </a:p>
          <a:p>
            <a:pPr marL="285750" indent="-285750">
              <a:buFont typeface="Arial" panose="020B0604020202020204" pitchFamily="34" charset="0"/>
              <a:buChar char="•"/>
            </a:pPr>
            <a:r>
              <a:rPr lang="en-GB" b="1" dirty="0"/>
              <a:t>Consul’s Toga</a:t>
            </a:r>
            <a:r>
              <a:rPr lang="en-GB" dirty="0"/>
              <a:t>: had a purple band along one of the long sides.</a:t>
            </a:r>
          </a:p>
          <a:p>
            <a:pPr marL="285750" indent="-285750">
              <a:buFont typeface="Arial" panose="020B0604020202020204" pitchFamily="34" charset="0"/>
              <a:buChar char="•"/>
            </a:pPr>
            <a:r>
              <a:rPr lang="en-GB" b="1" dirty="0"/>
              <a:t>Emperor’s Toga:</a:t>
            </a:r>
            <a:r>
              <a:rPr lang="en-GB" dirty="0"/>
              <a:t> was completely Purple.</a:t>
            </a:r>
          </a:p>
          <a:p>
            <a:pPr marL="285750" indent="-285750">
              <a:buFont typeface="Arial" panose="020B0604020202020204" pitchFamily="34" charset="0"/>
              <a:buChar char="•"/>
            </a:pPr>
            <a:r>
              <a:rPr lang="en-GB" b="1" dirty="0"/>
              <a:t>Boys Younger than 16:</a:t>
            </a:r>
            <a:r>
              <a:rPr lang="en-GB" dirty="0"/>
              <a:t> wore a </a:t>
            </a:r>
            <a:r>
              <a:rPr lang="en-GB" b="1" dirty="0"/>
              <a:t>Toga Praetexta</a:t>
            </a:r>
            <a:r>
              <a:rPr lang="en-GB" dirty="0"/>
              <a:t>: plan white woollen garment </a:t>
            </a:r>
            <a:r>
              <a:rPr lang="en-GB" b="1" dirty="0"/>
              <a:t>with a broad purple band</a:t>
            </a:r>
            <a:r>
              <a:rPr lang="en-GB" dirty="0"/>
              <a:t>.</a:t>
            </a:r>
          </a:p>
          <a:p>
            <a:pPr marL="285750" indent="-285750">
              <a:buFont typeface="Arial" panose="020B0604020202020204" pitchFamily="34" charset="0"/>
              <a:buChar char="•"/>
            </a:pPr>
            <a:r>
              <a:rPr lang="en-GB" b="1" dirty="0"/>
              <a:t>Boy older than 16</a:t>
            </a:r>
            <a:r>
              <a:rPr lang="en-GB" dirty="0"/>
              <a:t>: wore a </a:t>
            </a:r>
            <a:r>
              <a:rPr lang="en-GB" b="1" dirty="0"/>
              <a:t>Toga </a:t>
            </a:r>
            <a:r>
              <a:rPr lang="en-GB" b="1" dirty="0" err="1"/>
              <a:t>Virilis</a:t>
            </a:r>
            <a:r>
              <a:rPr lang="en-GB" dirty="0"/>
              <a:t>. Plain white.</a:t>
            </a:r>
            <a:endParaRPr lang="en-GB" b="1" dirty="0"/>
          </a:p>
        </p:txBody>
      </p:sp>
    </p:spTree>
    <p:extLst>
      <p:ext uri="{BB962C8B-B14F-4D97-AF65-F5344CB8AC3E}">
        <p14:creationId xmlns:p14="http://schemas.microsoft.com/office/powerpoint/2010/main" val="4248859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027048" cy="1499616"/>
          </a:xfrm>
        </p:spPr>
        <p:txBody>
          <a:bodyPr vert="horz" lIns="91440" tIns="45720" rIns="91440" bIns="45720" rtlCol="0" anchor="ctr">
            <a:normAutofit/>
          </a:bodyPr>
          <a:lstStyle/>
          <a:p>
            <a:r>
              <a:rPr lang="en-US"/>
              <a:t>Roman Clothing: Women</a:t>
            </a:r>
          </a:p>
        </p:txBody>
      </p:sp>
      <p:sp>
        <p:nvSpPr>
          <p:cNvPr id="5" name="TextBox 4"/>
          <p:cNvSpPr txBox="1"/>
          <p:nvPr/>
        </p:nvSpPr>
        <p:spPr>
          <a:xfrm>
            <a:off x="1024129" y="2286000"/>
            <a:ext cx="5027048"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t>Women also wore a short-sleeved knee-length </a:t>
            </a:r>
            <a:r>
              <a:rPr lang="en-US" b="1"/>
              <a:t>tunic</a:t>
            </a:r>
            <a:r>
              <a:rPr lang="en-US"/>
              <a:t>. </a:t>
            </a:r>
          </a:p>
          <a:p>
            <a:pPr marL="285750" indent="-285750" defTabSz="914400">
              <a:lnSpc>
                <a:spcPct val="90000"/>
              </a:lnSpc>
              <a:spcAft>
                <a:spcPts val="600"/>
              </a:spcAft>
              <a:buClr>
                <a:schemeClr val="accent1"/>
              </a:buClr>
              <a:buFont typeface="Arial" panose="020B0604020202020204" pitchFamily="34" charset="0"/>
              <a:buChar char="•"/>
            </a:pPr>
            <a:r>
              <a:rPr lang="en-US" b="1"/>
              <a:t>Unmarried women </a:t>
            </a:r>
            <a:r>
              <a:rPr lang="en-US"/>
              <a:t>wore a longer </a:t>
            </a:r>
            <a:r>
              <a:rPr lang="en-US" b="1"/>
              <a:t>Tunic</a:t>
            </a:r>
            <a:r>
              <a:rPr lang="en-US"/>
              <a:t> as well over this.</a:t>
            </a:r>
            <a:endParaRPr lang="en-US" b="1"/>
          </a:p>
          <a:p>
            <a:pPr marL="285750" indent="-285750" defTabSz="914400">
              <a:lnSpc>
                <a:spcPct val="90000"/>
              </a:lnSpc>
              <a:spcAft>
                <a:spcPts val="600"/>
              </a:spcAft>
              <a:buClr>
                <a:schemeClr val="accent1"/>
              </a:buClr>
              <a:buFont typeface="Arial" panose="020B0604020202020204" pitchFamily="34" charset="0"/>
              <a:buChar char="•"/>
            </a:pPr>
            <a:r>
              <a:rPr lang="en-US" b="1"/>
              <a:t>Married women</a:t>
            </a:r>
            <a:r>
              <a:rPr lang="en-US"/>
              <a:t> wore a long robe called a </a:t>
            </a:r>
            <a:r>
              <a:rPr lang="en-US" b="1"/>
              <a:t>stola</a:t>
            </a:r>
            <a:r>
              <a:rPr lang="en-US"/>
              <a:t> – which reached to the ankles and had a wide flounce attached to the hem.</a:t>
            </a:r>
          </a:p>
          <a:p>
            <a:pPr marL="285750" indent="-285750" defTabSz="914400">
              <a:lnSpc>
                <a:spcPct val="90000"/>
              </a:lnSpc>
              <a:spcAft>
                <a:spcPts val="600"/>
              </a:spcAft>
              <a:buClr>
                <a:schemeClr val="accent1"/>
              </a:buClr>
              <a:buFont typeface="Arial" panose="020B0604020202020204" pitchFamily="34" charset="0"/>
              <a:buChar char="•"/>
            </a:pPr>
            <a:r>
              <a:rPr lang="en-US"/>
              <a:t>Women also wore a rectangular shawl, known as a </a:t>
            </a:r>
            <a:r>
              <a:rPr lang="en-US" b="1"/>
              <a:t>palla</a:t>
            </a:r>
            <a:r>
              <a:rPr lang="en-US"/>
              <a:t>. It was either draped around their shoulders or looped over the head like a hood.</a:t>
            </a:r>
          </a:p>
        </p:txBody>
      </p:sp>
      <p:pic>
        <p:nvPicPr>
          <p:cNvPr id="2050" name="Picture 2" descr="Women in ancient Rome - Wikiped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 b="3246"/>
          <a:stretch/>
        </p:blipFill>
        <p:spPr bwMode="auto">
          <a:xfrm>
            <a:off x="6408277" y="481264"/>
            <a:ext cx="2213811" cy="2855799"/>
          </a:xfrm>
          <a:prstGeom prst="rect">
            <a:avLst/>
          </a:prstGeom>
          <a:noFill/>
          <a:extLst>
            <a:ext uri="{909E8E84-426E-40DD-AFC4-6F175D3DCCD1}">
              <a14:hiddenFill xmlns:a14="http://schemas.microsoft.com/office/drawing/2010/main">
                <a:solidFill>
                  <a:srgbClr val="FFFFFF"/>
                </a:solidFill>
              </a14:hiddenFill>
            </a:ext>
          </a:extLst>
        </p:spPr>
      </p:pic>
      <p:sp>
        <p:nvSpPr>
          <p:cNvPr id="2052" name="Rectangle 70">
            <a:extLst>
              <a:ext uri="{FF2B5EF4-FFF2-40B4-BE49-F238E27FC236}">
                <a16:creationId xmlns:a16="http://schemas.microsoft.com/office/drawing/2014/main" id="{F2F5D6BE-C38C-4A7F-9D39-638E45C82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E53BCA64-8A4A-4B39-A64D-DBA0F97E4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3"/>
          <a:srcRect r="1" b="35508"/>
          <a:stretch/>
        </p:blipFill>
        <p:spPr>
          <a:xfrm>
            <a:off x="8776091" y="2503727"/>
            <a:ext cx="2931277" cy="3897073"/>
          </a:xfrm>
          <a:prstGeom prst="rect">
            <a:avLst/>
          </a:prstGeom>
        </p:spPr>
      </p:pic>
    </p:spTree>
    <p:extLst>
      <p:ext uri="{BB962C8B-B14F-4D97-AF65-F5344CB8AC3E}">
        <p14:creationId xmlns:p14="http://schemas.microsoft.com/office/powerpoint/2010/main" val="31537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Women in Ancient Pompeii:</a:t>
            </a:r>
            <a:br>
              <a:rPr lang="en-GB" dirty="0"/>
            </a:br>
            <a:r>
              <a:rPr lang="en-IE" dirty="0">
                <a:hlinkClick r:id="rId2"/>
              </a:rPr>
              <a:t>Ted-Ed: Four Sister's in Ancient Rome</a:t>
            </a:r>
            <a:endParaRPr lang="en-GB" dirty="0"/>
          </a:p>
        </p:txBody>
      </p:sp>
      <p:graphicFrame>
        <p:nvGraphicFramePr>
          <p:cNvPr id="4" name="Diagram 3"/>
          <p:cNvGraphicFramePr/>
          <p:nvPr>
            <p:extLst>
              <p:ext uri="{D42A27DB-BD31-4B8C-83A1-F6EECF244321}">
                <p14:modId xmlns:p14="http://schemas.microsoft.com/office/powerpoint/2010/main" val="3842240067"/>
              </p:ext>
            </p:extLst>
          </p:nvPr>
        </p:nvGraphicFramePr>
        <p:xfrm>
          <a:off x="1528259" y="122340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24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066818" cy="1499616"/>
          </a:xfrm>
        </p:spPr>
        <p:txBody>
          <a:bodyPr>
            <a:normAutofit/>
          </a:bodyPr>
          <a:lstStyle/>
          <a:p>
            <a:r>
              <a:rPr lang="en-GB"/>
              <a:t>Roman Food</a:t>
            </a:r>
            <a:endParaRPr lang="en-GB" dirty="0"/>
          </a:p>
        </p:txBody>
      </p:sp>
      <p:sp>
        <p:nvSpPr>
          <p:cNvPr id="3" name="Content Placeholder 2"/>
          <p:cNvSpPr>
            <a:spLocks noGrp="1"/>
          </p:cNvSpPr>
          <p:nvPr>
            <p:ph idx="1"/>
          </p:nvPr>
        </p:nvSpPr>
        <p:spPr>
          <a:xfrm>
            <a:off x="1024128" y="1788160"/>
            <a:ext cx="6066818" cy="4521200"/>
          </a:xfrm>
        </p:spPr>
        <p:txBody>
          <a:bodyPr>
            <a:normAutofit lnSpcReduction="10000"/>
          </a:bodyPr>
          <a:lstStyle/>
          <a:p>
            <a:pPr>
              <a:buFont typeface="Arial" panose="020B0604020202020204" pitchFamily="34" charset="0"/>
              <a:buChar char="•"/>
            </a:pPr>
            <a:r>
              <a:rPr lang="en-GB" sz="1800" dirty="0"/>
              <a:t> As we already saw, there are lots of different types of Romans from different classes. Some poorer Romans would only get some grain and water – and make simple bread for themselves (see picture).</a:t>
            </a:r>
          </a:p>
          <a:p>
            <a:pPr>
              <a:buFont typeface="Arial" panose="020B0604020202020204" pitchFamily="34" charset="0"/>
              <a:buChar char="•"/>
            </a:pPr>
            <a:r>
              <a:rPr lang="en-GB" sz="1800" dirty="0"/>
              <a:t>However, there was also </a:t>
            </a:r>
            <a:r>
              <a:rPr lang="en-GB" sz="1800" b="1" dirty="0"/>
              <a:t>fast food</a:t>
            </a:r>
            <a:r>
              <a:rPr lang="en-GB" sz="1800" dirty="0"/>
              <a:t> and there was less difference between the rich people and poor people diets than you might have expected.</a:t>
            </a:r>
          </a:p>
          <a:p>
            <a:pPr>
              <a:buFont typeface="Arial" panose="020B0604020202020204" pitchFamily="34" charset="0"/>
              <a:buChar char="•"/>
            </a:pPr>
            <a:r>
              <a:rPr lang="en-GB" sz="1800" dirty="0"/>
              <a:t>They had three meals:</a:t>
            </a:r>
          </a:p>
          <a:p>
            <a:pPr marL="457200" indent="-457200">
              <a:buFont typeface="+mj-lt"/>
              <a:buAutoNum type="arabicPeriod"/>
            </a:pPr>
            <a:r>
              <a:rPr lang="en-GB" sz="1800" b="1" dirty="0" err="1"/>
              <a:t>Ientaculum</a:t>
            </a:r>
            <a:r>
              <a:rPr lang="en-GB" sz="1800" b="1" dirty="0"/>
              <a:t>:</a:t>
            </a:r>
            <a:r>
              <a:rPr lang="en-GB" sz="1800" dirty="0"/>
              <a:t> Breakfast. A drink of water or wine. Piece of bread or wheat biscuits sweetened with honey.</a:t>
            </a:r>
            <a:endParaRPr lang="en-GB" sz="1800" b="1" dirty="0"/>
          </a:p>
          <a:p>
            <a:pPr marL="457200" indent="-457200">
              <a:buFont typeface="+mj-lt"/>
              <a:buAutoNum type="arabicPeriod"/>
            </a:pPr>
            <a:r>
              <a:rPr lang="en-GB" sz="1800" b="1" dirty="0" err="1"/>
              <a:t>Prandium</a:t>
            </a:r>
            <a:r>
              <a:rPr lang="en-GB" sz="1800" b="1" dirty="0"/>
              <a:t>:</a:t>
            </a:r>
            <a:r>
              <a:rPr lang="en-GB" sz="1800" dirty="0"/>
              <a:t> Lunch. Eaten at midday. Consisting of eggs, cheese, cold </a:t>
            </a:r>
            <a:r>
              <a:rPr lang="en-GB" sz="1800" dirty="0" err="1"/>
              <a:t>emat</a:t>
            </a:r>
            <a:r>
              <a:rPr lang="en-GB" sz="1800" dirty="0"/>
              <a:t> and fruit.</a:t>
            </a:r>
          </a:p>
          <a:p>
            <a:pPr marL="457200" indent="-457200">
              <a:buFont typeface="+mj-lt"/>
              <a:buAutoNum type="arabicPeriod"/>
            </a:pPr>
            <a:r>
              <a:rPr lang="en-GB" sz="1800" b="1" dirty="0"/>
              <a:t>Cena</a:t>
            </a:r>
            <a:r>
              <a:rPr lang="en-GB" sz="1800" dirty="0"/>
              <a:t>: Eaten in the afternoon. In the republic it was a simple meal – wheat eaten as porridge with sauces and vegetables. This improved to include poultry or fish. Poorer Romans would have bread, porridge and stew.</a:t>
            </a:r>
            <a:endParaRPr lang="en-GB" sz="1800" b="1" dirty="0"/>
          </a:p>
          <a:p>
            <a:pPr>
              <a:buFont typeface="Arial" panose="020B0604020202020204" pitchFamily="34" charset="0"/>
              <a:buChar char="•"/>
            </a:pPr>
            <a:endParaRPr lang="en-GB" sz="1800" dirty="0"/>
          </a:p>
        </p:txBody>
      </p:sp>
      <p:pic>
        <p:nvPicPr>
          <p:cNvPr id="3076" name="Picture 4" descr="Recreating The 2,000-year-old Bread from Pompeii | Ancient roman food,  Pompeii, Bread recipes"/>
          <p:cNvPicPr>
            <a:picLocks noChangeAspect="1" noChangeArrowheads="1"/>
          </p:cNvPicPr>
          <p:nvPr/>
        </p:nvPicPr>
        <p:blipFill rotWithShape="1">
          <a:blip r:embed="rId2">
            <a:extLst>
              <a:ext uri="{28A0092B-C50C-407E-A947-70E740481C1C}">
                <a14:useLocalDpi xmlns:a14="http://schemas.microsoft.com/office/drawing/2010/main" val="0"/>
              </a:ext>
            </a:extLst>
          </a:blip>
          <a:srcRect l="21742" r="26334"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17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4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72">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tuffed Dormouse and Fish Gut Sauce: The Flavors of Pompeii - The New York  Tim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0852" y="643467"/>
            <a:ext cx="567029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81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D4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GB">
                <a:solidFill>
                  <a:srgbClr val="FFFFFF"/>
                </a:solidFill>
              </a:rPr>
              <a:t>Wine and Water</a:t>
            </a:r>
          </a:p>
        </p:txBody>
      </p:sp>
      <p:pic>
        <p:nvPicPr>
          <p:cNvPr id="4102" name="Picture 6" descr="The Drinking Contest of Dionysos and Heracles | Worcester Art Museum"/>
          <p:cNvPicPr>
            <a:picLocks noChangeAspect="1" noChangeArrowheads="1"/>
          </p:cNvPicPr>
          <p:nvPr/>
        </p:nvPicPr>
        <p:blipFill rotWithShape="1">
          <a:blip r:embed="rId2">
            <a:extLst>
              <a:ext uri="{28A0092B-C50C-407E-A947-70E740481C1C}">
                <a14:useLocalDpi xmlns:a14="http://schemas.microsoft.com/office/drawing/2010/main" val="0"/>
              </a:ext>
            </a:extLst>
          </a:blip>
          <a:srcRect t="16012" r="1" b="24910"/>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29319" y="917725"/>
            <a:ext cx="3424739" cy="4852362"/>
          </a:xfrm>
        </p:spPr>
        <p:txBody>
          <a:bodyPr anchor="ctr">
            <a:normAutofit/>
          </a:bodyPr>
          <a:lstStyle/>
          <a:p>
            <a:pPr>
              <a:buFont typeface="Arial" panose="020B0604020202020204" pitchFamily="34" charset="0"/>
              <a:buChar char="•"/>
            </a:pPr>
            <a:r>
              <a:rPr lang="en-GB" sz="1900">
                <a:solidFill>
                  <a:srgbClr val="FFFFFF"/>
                </a:solidFill>
              </a:rPr>
              <a:t>The Romans drank </a:t>
            </a:r>
            <a:r>
              <a:rPr lang="en-GB" sz="1900" i="1">
                <a:solidFill>
                  <a:srgbClr val="FFFFFF"/>
                </a:solidFill>
              </a:rPr>
              <a:t>lots</a:t>
            </a:r>
            <a:r>
              <a:rPr lang="en-GB" sz="1900">
                <a:solidFill>
                  <a:srgbClr val="FFFFFF"/>
                </a:solidFill>
              </a:rPr>
              <a:t> of wine and they could choose from around 200 types. Wine was often spiced, sweetened with honey, and usually diluted with water. – it was usually considered disrespectful or unwise to drink unmixed. Alcohol content in Ancient wine was much higher than today.</a:t>
            </a:r>
          </a:p>
          <a:p>
            <a:pPr>
              <a:buFont typeface="Arial" panose="020B0604020202020204" pitchFamily="34" charset="0"/>
              <a:buChar char="•"/>
            </a:pPr>
            <a:r>
              <a:rPr lang="en-GB" sz="1900">
                <a:solidFill>
                  <a:srgbClr val="FFFFFF"/>
                </a:solidFill>
              </a:rPr>
              <a:t>Romans would also drink grape juice and goats milk – or they could drink from public fountains.</a:t>
            </a:r>
          </a:p>
          <a:p>
            <a:pPr>
              <a:buFont typeface="Arial" panose="020B0604020202020204" pitchFamily="34" charset="0"/>
              <a:buChar char="•"/>
            </a:pPr>
            <a:r>
              <a:rPr lang="en-GB" sz="1900">
                <a:solidFill>
                  <a:srgbClr val="FFFFFF"/>
                </a:solidFill>
              </a:rPr>
              <a:t>However, they drank water less often – as water was rarely clean.</a:t>
            </a:r>
          </a:p>
        </p:txBody>
      </p:sp>
    </p:spTree>
    <p:extLst>
      <p:ext uri="{BB962C8B-B14F-4D97-AF65-F5344CB8AC3E}">
        <p14:creationId xmlns:p14="http://schemas.microsoft.com/office/powerpoint/2010/main" val="307091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37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GB">
                <a:solidFill>
                  <a:srgbClr val="FFFFFF"/>
                </a:solidFill>
              </a:rPr>
              <a:t>Roman Sauces</a:t>
            </a:r>
          </a:p>
        </p:txBody>
      </p:sp>
      <p:pic>
        <p:nvPicPr>
          <p:cNvPr id="6148" name="Picture 4" descr="Homemade Ketchup in Just 5 Minutes! - The Petite Coo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68" r="13564" b="-5"/>
          <a:stretch/>
        </p:blipFill>
        <p:spPr bwMode="auto">
          <a:xfrm>
            <a:off x="327547" y="321733"/>
            <a:ext cx="3448718" cy="41073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tendiendo a los textos de la antigüedad que hacen referencia a las  distiintas salsas de pescado, podemos clasificar… | Recipes, Medieval  recipes, Authentic recipes"/>
          <p:cNvPicPr>
            <a:picLocks noChangeAspect="1" noChangeArrowheads="1"/>
          </p:cNvPicPr>
          <p:nvPr/>
        </p:nvPicPr>
        <p:blipFill rotWithShape="1">
          <a:blip r:embed="rId3">
            <a:extLst>
              <a:ext uri="{28A0092B-C50C-407E-A947-70E740481C1C}">
                <a14:useLocalDpi xmlns:a14="http://schemas.microsoft.com/office/drawing/2010/main" val="0"/>
              </a:ext>
            </a:extLst>
          </a:blip>
          <a:srcRect l="19163" r="17849" b="3"/>
          <a:stretch/>
        </p:blipFill>
        <p:spPr bwMode="auto">
          <a:xfrm>
            <a:off x="3925067" y="321732"/>
            <a:ext cx="3448718" cy="4106284"/>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
            </a:pPr>
            <a:r>
              <a:rPr lang="en-GB">
                <a:solidFill>
                  <a:srgbClr val="FFFFFF"/>
                </a:solidFill>
              </a:rPr>
              <a:t>Romans loved spicing up their food with special sauces.</a:t>
            </a:r>
          </a:p>
          <a:p>
            <a:pPr>
              <a:buFont typeface="Wingdings" panose="05000000000000000000" pitchFamily="2" charset="2"/>
              <a:buChar char="§"/>
            </a:pPr>
            <a:r>
              <a:rPr lang="en-GB">
                <a:solidFill>
                  <a:srgbClr val="FFFFFF"/>
                </a:solidFill>
              </a:rPr>
              <a:t>This most popular sauce was called </a:t>
            </a:r>
            <a:r>
              <a:rPr lang="en-GB" b="1">
                <a:solidFill>
                  <a:srgbClr val="FFFFFF"/>
                </a:solidFill>
              </a:rPr>
              <a:t>Garum</a:t>
            </a:r>
            <a:r>
              <a:rPr lang="en-GB">
                <a:solidFill>
                  <a:srgbClr val="FFFFFF"/>
                </a:solidFill>
              </a:rPr>
              <a:t>. It was thick, salty, and made from pickled fish.</a:t>
            </a:r>
          </a:p>
          <a:p>
            <a:pPr>
              <a:buFont typeface="Wingdings" panose="05000000000000000000" pitchFamily="2" charset="2"/>
              <a:buChar char="§"/>
            </a:pPr>
            <a:r>
              <a:rPr lang="en-GB">
                <a:solidFill>
                  <a:srgbClr val="FFFFFF"/>
                </a:solidFill>
              </a:rPr>
              <a:t>They would put this sauce on </a:t>
            </a:r>
            <a:r>
              <a:rPr lang="en-GB" b="1">
                <a:solidFill>
                  <a:srgbClr val="FFFFFF"/>
                </a:solidFill>
              </a:rPr>
              <a:t>everything</a:t>
            </a:r>
            <a:r>
              <a:rPr lang="en-GB">
                <a:solidFill>
                  <a:srgbClr val="FFFFFF"/>
                </a:solidFill>
              </a:rPr>
              <a:t> – the true Ancient Ketchup.</a:t>
            </a:r>
          </a:p>
          <a:p>
            <a:pPr>
              <a:buFont typeface="Wingdings" panose="05000000000000000000" pitchFamily="2" charset="2"/>
              <a:buChar char="§"/>
            </a:pPr>
            <a:r>
              <a:rPr lang="en-GB">
                <a:solidFill>
                  <a:srgbClr val="FFFFFF"/>
                </a:solidFill>
              </a:rPr>
              <a:t>There are attempts to replicate it today.</a:t>
            </a:r>
          </a:p>
        </p:txBody>
      </p:sp>
    </p:spTree>
    <p:extLst>
      <p:ext uri="{BB962C8B-B14F-4D97-AF65-F5344CB8AC3E}">
        <p14:creationId xmlns:p14="http://schemas.microsoft.com/office/powerpoint/2010/main" val="114907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C9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4256" y="4767072"/>
            <a:ext cx="6594189" cy="1625210"/>
          </a:xfrm>
        </p:spPr>
        <p:txBody>
          <a:bodyPr>
            <a:normAutofit/>
          </a:bodyPr>
          <a:lstStyle/>
          <a:p>
            <a:pPr algn="r"/>
            <a:r>
              <a:rPr lang="en-GB">
                <a:solidFill>
                  <a:srgbClr val="FFFFFF"/>
                </a:solidFill>
              </a:rPr>
              <a:t>Cooking and Dining</a:t>
            </a:r>
          </a:p>
        </p:txBody>
      </p:sp>
      <p:pic>
        <p:nvPicPr>
          <p:cNvPr id="7170" name="Picture 2" descr="The triclinium seems to me a very uncomfortable way to eat. Why did wealthy  ancient Greeks and Romans choose this discomfort? - Quora"/>
          <p:cNvPicPr>
            <a:picLocks noChangeAspect="1" noChangeArrowheads="1"/>
          </p:cNvPicPr>
          <p:nvPr/>
        </p:nvPicPr>
        <p:blipFill rotWithShape="1">
          <a:blip r:embed="rId2">
            <a:extLst>
              <a:ext uri="{28A0092B-C50C-407E-A947-70E740481C1C}">
                <a14:useLocalDpi xmlns:a14="http://schemas.microsoft.com/office/drawing/2010/main" val="0"/>
              </a:ext>
            </a:extLst>
          </a:blip>
          <a:srcRect t="13086" r="1" b="1254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582563" y="321732"/>
            <a:ext cx="4281890" cy="6214534"/>
          </a:xfrm>
        </p:spPr>
        <p:txBody>
          <a:bodyPr anchor="ctr">
            <a:normAutofit/>
          </a:bodyPr>
          <a:lstStyle/>
          <a:p>
            <a:pPr>
              <a:buFont typeface="Wingdings" panose="05000000000000000000" pitchFamily="2" charset="2"/>
              <a:buChar char="§"/>
            </a:pPr>
            <a:r>
              <a:rPr lang="en-GB" sz="1800" dirty="0">
                <a:solidFill>
                  <a:srgbClr val="FFFFFF"/>
                </a:solidFill>
              </a:rPr>
              <a:t>Poor Romans would eat out – at fast food or restaurants.</a:t>
            </a:r>
          </a:p>
          <a:p>
            <a:pPr>
              <a:buFont typeface="Wingdings" panose="05000000000000000000" pitchFamily="2" charset="2"/>
              <a:buChar char="§"/>
            </a:pPr>
            <a:r>
              <a:rPr lang="en-GB" sz="1800" dirty="0">
                <a:solidFill>
                  <a:srgbClr val="FFFFFF"/>
                </a:solidFill>
              </a:rPr>
              <a:t>Richer Romans would have their slaves cook food in the </a:t>
            </a:r>
            <a:r>
              <a:rPr lang="en-GB" sz="1800" b="1" dirty="0" err="1">
                <a:solidFill>
                  <a:srgbClr val="FFFFFF"/>
                </a:solidFill>
              </a:rPr>
              <a:t>culina</a:t>
            </a:r>
            <a:r>
              <a:rPr lang="en-GB" sz="1800" dirty="0">
                <a:solidFill>
                  <a:srgbClr val="FFFFFF"/>
                </a:solidFill>
              </a:rPr>
              <a:t> and serve them in the </a:t>
            </a:r>
            <a:r>
              <a:rPr lang="en-GB" sz="1800" b="1" dirty="0">
                <a:solidFill>
                  <a:srgbClr val="FFFFFF"/>
                </a:solidFill>
              </a:rPr>
              <a:t>triclinium</a:t>
            </a:r>
            <a:r>
              <a:rPr lang="en-GB" sz="1800" dirty="0">
                <a:solidFill>
                  <a:srgbClr val="FFFFFF"/>
                </a:solidFill>
              </a:rPr>
              <a:t> – or in the </a:t>
            </a:r>
            <a:r>
              <a:rPr lang="en-GB" sz="1800" b="1" dirty="0">
                <a:solidFill>
                  <a:srgbClr val="FFFFFF"/>
                </a:solidFill>
              </a:rPr>
              <a:t>exedra</a:t>
            </a:r>
            <a:r>
              <a:rPr lang="en-GB" sz="1800" dirty="0">
                <a:solidFill>
                  <a:srgbClr val="FFFFFF"/>
                </a:solidFill>
              </a:rPr>
              <a:t> if the weather was warm.</a:t>
            </a:r>
          </a:p>
          <a:p>
            <a:pPr>
              <a:buFont typeface="Wingdings" panose="05000000000000000000" pitchFamily="2" charset="2"/>
              <a:buChar char="§"/>
            </a:pPr>
            <a:r>
              <a:rPr lang="en-GB" sz="1800" dirty="0">
                <a:solidFill>
                  <a:srgbClr val="FFFFFF"/>
                </a:solidFill>
              </a:rPr>
              <a:t>Sometimes they would have dinner parties:</a:t>
            </a:r>
          </a:p>
          <a:p>
            <a:pPr marL="630936" lvl="1" indent="-457200">
              <a:buFont typeface="+mj-lt"/>
              <a:buAutoNum type="arabicPeriod"/>
            </a:pPr>
            <a:r>
              <a:rPr lang="en-GB" b="1" dirty="0">
                <a:solidFill>
                  <a:srgbClr val="FFFFFF"/>
                </a:solidFill>
              </a:rPr>
              <a:t>Starters</a:t>
            </a:r>
            <a:r>
              <a:rPr lang="en-GB" dirty="0">
                <a:solidFill>
                  <a:srgbClr val="FFFFFF"/>
                </a:solidFill>
              </a:rPr>
              <a:t>: radishes, mushrooms, shellfish, sardines, and eggs – followed by a drink of </a:t>
            </a:r>
            <a:r>
              <a:rPr lang="en-GB" dirty="0" err="1">
                <a:solidFill>
                  <a:srgbClr val="FFFFFF"/>
                </a:solidFill>
              </a:rPr>
              <a:t>mulsum</a:t>
            </a:r>
            <a:r>
              <a:rPr lang="en-GB" dirty="0">
                <a:solidFill>
                  <a:srgbClr val="FFFFFF"/>
                </a:solidFill>
              </a:rPr>
              <a:t> (wine sweetened with honey).</a:t>
            </a:r>
          </a:p>
          <a:p>
            <a:pPr marL="630936" lvl="1" indent="-457200">
              <a:buFont typeface="+mj-lt"/>
              <a:buAutoNum type="arabicPeriod"/>
            </a:pPr>
            <a:r>
              <a:rPr lang="en-GB" b="1" dirty="0">
                <a:solidFill>
                  <a:srgbClr val="FFFFFF"/>
                </a:solidFill>
              </a:rPr>
              <a:t>Main course:</a:t>
            </a:r>
            <a:r>
              <a:rPr lang="en-GB" dirty="0">
                <a:solidFill>
                  <a:srgbClr val="FFFFFF"/>
                </a:solidFill>
              </a:rPr>
              <a:t> fish, game (wild animal meat), poultry, pork. Served with vegetables – beans, beetroot, garlic, marrows, and onions – and sauces.</a:t>
            </a:r>
          </a:p>
          <a:p>
            <a:pPr marL="630936" lvl="1" indent="-457200">
              <a:buFont typeface="+mj-lt"/>
              <a:buAutoNum type="arabicPeriod"/>
            </a:pPr>
            <a:r>
              <a:rPr lang="en-GB" b="1" dirty="0">
                <a:solidFill>
                  <a:srgbClr val="FFFFFF"/>
                </a:solidFill>
              </a:rPr>
              <a:t>Dessert:</a:t>
            </a:r>
            <a:r>
              <a:rPr lang="en-GB" dirty="0">
                <a:solidFill>
                  <a:srgbClr val="FFFFFF"/>
                </a:solidFill>
              </a:rPr>
              <a:t> honey cakes, stuffed dates, nuts and fruits – grapes figs.</a:t>
            </a:r>
          </a:p>
          <a:p>
            <a:pPr>
              <a:buFont typeface="Wingdings" panose="05000000000000000000" pitchFamily="2" charset="2"/>
              <a:buChar char="§"/>
            </a:pPr>
            <a:r>
              <a:rPr lang="en-GB" sz="1800" dirty="0">
                <a:solidFill>
                  <a:srgbClr val="FFFFFF"/>
                </a:solidFill>
              </a:rPr>
              <a:t>Lavish dinners could include delicacies such as dormice in honey, pig stuffed with blood puddings and sausages, flamingo’s tongues, even elephant trunks.</a:t>
            </a:r>
          </a:p>
        </p:txBody>
      </p:sp>
    </p:spTree>
    <p:extLst>
      <p:ext uri="{BB962C8B-B14F-4D97-AF65-F5344CB8AC3E}">
        <p14:creationId xmlns:p14="http://schemas.microsoft.com/office/powerpoint/2010/main" val="433193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E9E3A5-F4E8-47A7-BB85-6CF927184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0D974B-B1F0-4DE6-B6B2-A9E28BB3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4276" y="640080"/>
            <a:ext cx="4208656" cy="3942498"/>
          </a:xfrm>
        </p:spPr>
        <p:txBody>
          <a:bodyPr anchor="b">
            <a:normAutofit/>
          </a:bodyPr>
          <a:lstStyle/>
          <a:p>
            <a:r>
              <a:rPr lang="en-GB" sz="4000">
                <a:solidFill>
                  <a:srgbClr val="FFFFFF"/>
                </a:solidFill>
              </a:rPr>
              <a:t>Slavery</a:t>
            </a:r>
          </a:p>
        </p:txBody>
      </p:sp>
      <p:sp>
        <p:nvSpPr>
          <p:cNvPr id="3" name="Subtitle 2"/>
          <p:cNvSpPr>
            <a:spLocks noGrp="1"/>
          </p:cNvSpPr>
          <p:nvPr>
            <p:ph type="subTitle" idx="1"/>
          </p:nvPr>
        </p:nvSpPr>
        <p:spPr>
          <a:xfrm>
            <a:off x="638921" y="4834385"/>
            <a:ext cx="4204012" cy="1384511"/>
          </a:xfrm>
        </p:spPr>
        <p:txBody>
          <a:bodyPr anchor="t">
            <a:normAutofit/>
          </a:bodyPr>
          <a:lstStyle/>
          <a:p>
            <a:pPr algn="r"/>
            <a:r>
              <a:rPr lang="en-GB" sz="1600">
                <a:solidFill>
                  <a:srgbClr val="FFFFFF"/>
                </a:solidFill>
              </a:rPr>
              <a:t>Pompeii</a:t>
            </a:r>
          </a:p>
        </p:txBody>
      </p:sp>
      <p:cxnSp>
        <p:nvCxnSpPr>
          <p:cNvPr id="14" name="Straight Connector 13">
            <a:extLst>
              <a:ext uri="{FF2B5EF4-FFF2-40B4-BE49-F238E27FC236}">
                <a16:creationId xmlns:a16="http://schemas.microsoft.com/office/drawing/2014/main" id="{685A41E9-862B-4839-AD43-1EEC52D9A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66040" y="4708047"/>
            <a:ext cx="3200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painting&#10;&#10;Description automatically generated">
            <a:extLst>
              <a:ext uri="{FF2B5EF4-FFF2-40B4-BE49-F238E27FC236}">
                <a16:creationId xmlns:a16="http://schemas.microsoft.com/office/drawing/2014/main" id="{31B605A8-51D9-4865-975A-16A3AFCD4B74}"/>
              </a:ext>
            </a:extLst>
          </p:cNvPr>
          <p:cNvPicPr>
            <a:picLocks noChangeAspect="1"/>
          </p:cNvPicPr>
          <p:nvPr/>
        </p:nvPicPr>
        <p:blipFill rotWithShape="1">
          <a:blip r:embed="rId2">
            <a:extLst>
              <a:ext uri="{28A0092B-C50C-407E-A947-70E740481C1C}">
                <a14:useLocalDpi xmlns:a14="http://schemas.microsoft.com/office/drawing/2010/main" val="0"/>
              </a:ext>
            </a:extLst>
          </a:blip>
          <a:srcRect t="10332"/>
          <a:stretch/>
        </p:blipFill>
        <p:spPr>
          <a:xfrm>
            <a:off x="6096000" y="640080"/>
            <a:ext cx="5459470" cy="5578816"/>
          </a:xfrm>
          <a:prstGeom prst="rect">
            <a:avLst/>
          </a:prstGeom>
        </p:spPr>
      </p:pic>
    </p:spTree>
    <p:extLst>
      <p:ext uri="{BB962C8B-B14F-4D97-AF65-F5344CB8AC3E}">
        <p14:creationId xmlns:p14="http://schemas.microsoft.com/office/powerpoint/2010/main" val="346166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3288225" cy="1905000"/>
          </a:xfrm>
        </p:spPr>
        <p:txBody>
          <a:bodyPr/>
          <a:lstStyle/>
          <a:p>
            <a:r>
              <a:rPr lang="en-GB" dirty="0"/>
              <a:t>Slavery Task:</a:t>
            </a:r>
          </a:p>
        </p:txBody>
      </p:sp>
      <p:sp>
        <p:nvSpPr>
          <p:cNvPr id="3" name="Content Placeholder 2"/>
          <p:cNvSpPr>
            <a:spLocks noGrp="1"/>
          </p:cNvSpPr>
          <p:nvPr>
            <p:ph idx="1"/>
          </p:nvPr>
        </p:nvSpPr>
        <p:spPr>
          <a:xfrm>
            <a:off x="1141412" y="2666999"/>
            <a:ext cx="2706687" cy="3124201"/>
          </a:xfrm>
        </p:spPr>
        <p:txBody>
          <a:bodyPr/>
          <a:lstStyle/>
          <a:p>
            <a:pPr marL="514350" indent="-514350">
              <a:buFont typeface="+mj-lt"/>
              <a:buAutoNum type="romanUcPeriod"/>
            </a:pPr>
            <a:r>
              <a:rPr lang="en-GB" dirty="0">
                <a:hlinkClick r:id="rId2"/>
              </a:rPr>
              <a:t>Slave 1: Flavius</a:t>
            </a:r>
            <a:endParaRPr lang="en-GB" dirty="0"/>
          </a:p>
          <a:p>
            <a:pPr marL="514350" indent="-514350">
              <a:buFont typeface="+mj-lt"/>
              <a:buAutoNum type="romanUcPeriod"/>
            </a:pPr>
            <a:r>
              <a:rPr lang="en-GB" dirty="0">
                <a:hlinkClick r:id="rId3"/>
              </a:rPr>
              <a:t>Slave 2: </a:t>
            </a:r>
            <a:r>
              <a:rPr lang="en-GB" dirty="0" err="1">
                <a:hlinkClick r:id="rId3"/>
              </a:rPr>
              <a:t>Myrtilla</a:t>
            </a:r>
            <a:endParaRPr lang="en-GB" dirty="0"/>
          </a:p>
          <a:p>
            <a:pPr marL="514350" indent="-514350">
              <a:buFont typeface="+mj-lt"/>
              <a:buAutoNum type="romanUcPeriod"/>
            </a:pPr>
            <a:r>
              <a:rPr lang="en-GB" dirty="0">
                <a:hlinkClick r:id="rId4"/>
              </a:rPr>
              <a:t>Slave 3: </a:t>
            </a:r>
            <a:r>
              <a:rPr lang="en-GB" dirty="0" err="1">
                <a:hlinkClick r:id="rId4"/>
              </a:rPr>
              <a:t>Panos</a:t>
            </a:r>
            <a:endParaRPr lang="en-GB" dirty="0"/>
          </a:p>
          <a:p>
            <a:pPr marL="514350" indent="-514350">
              <a:buFont typeface="+mj-lt"/>
              <a:buAutoNum type="romanUcPeriod"/>
            </a:pPr>
            <a:r>
              <a:rPr lang="en-GB" dirty="0">
                <a:hlinkClick r:id="rId5"/>
              </a:rPr>
              <a:t>Slave 4: No Name</a:t>
            </a:r>
            <a:endParaRPr lang="en-GB" dirty="0"/>
          </a:p>
        </p:txBody>
      </p:sp>
      <p:graphicFrame>
        <p:nvGraphicFramePr>
          <p:cNvPr id="4" name="Diagram 3"/>
          <p:cNvGraphicFramePr/>
          <p:nvPr>
            <p:extLst>
              <p:ext uri="{D42A27DB-BD31-4B8C-83A1-F6EECF244321}">
                <p14:modId xmlns:p14="http://schemas.microsoft.com/office/powerpoint/2010/main" val="3818435417"/>
              </p:ext>
            </p:extLst>
          </p:nvPr>
        </p:nvGraphicFramePr>
        <p:xfrm>
          <a:off x="3685586" y="998914"/>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100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8018272" cy="1499616"/>
          </a:xfrm>
        </p:spPr>
        <p:txBody>
          <a:bodyPr vert="horz" lIns="91440" tIns="45720" rIns="91440" bIns="45720" rtlCol="0" anchor="ctr">
            <a:normAutofit/>
          </a:bodyPr>
          <a:lstStyle/>
          <a:p>
            <a:r>
              <a:rPr lang="en-US" sz="3500" dirty="0"/>
              <a:t>Daily Life a Teenage Boy:</a:t>
            </a:r>
            <a:br>
              <a:rPr lang="en-US" sz="3500" dirty="0"/>
            </a:br>
            <a:r>
              <a:rPr lang="en-US" sz="3500" dirty="0">
                <a:hlinkClick r:id="rId2"/>
              </a:rPr>
              <a:t>Ted-Ed: A Glimpse at a teenage life in Ancient Rome</a:t>
            </a:r>
            <a:endParaRPr lang="en-US" sz="3500" dirty="0"/>
          </a:p>
        </p:txBody>
      </p:sp>
      <p:sp>
        <p:nvSpPr>
          <p:cNvPr id="3" name="TextBox 2">
            <a:extLst>
              <a:ext uri="{FF2B5EF4-FFF2-40B4-BE49-F238E27FC236}">
                <a16:creationId xmlns:a16="http://schemas.microsoft.com/office/drawing/2014/main" id="{6582635F-C8BC-4217-A620-7B5AE5D680FD}"/>
              </a:ext>
            </a:extLst>
          </p:cNvPr>
          <p:cNvSpPr txBox="1"/>
          <p:nvPr/>
        </p:nvSpPr>
        <p:spPr>
          <a:xfrm>
            <a:off x="1024128" y="2286000"/>
            <a:ext cx="8018271" cy="4023360"/>
          </a:xfrm>
          <a:prstGeom prst="rect">
            <a:avLst/>
          </a:prstGeom>
        </p:spPr>
        <p:txBody>
          <a:bodyPr vert="horz" lIns="45720" tIns="45720" rIns="45720" bIns="45720" rtlCol="0">
            <a:normAutofit/>
          </a:bodyPr>
          <a:lstStyle/>
          <a:p>
            <a:pPr marL="400050" indent="-400050" defTabSz="914400">
              <a:lnSpc>
                <a:spcPct val="90000"/>
              </a:lnSpc>
              <a:spcAft>
                <a:spcPts val="600"/>
              </a:spcAft>
              <a:buClr>
                <a:schemeClr val="accent1"/>
              </a:buClr>
              <a:buFont typeface="+mj-lt"/>
              <a:buAutoNum type="romanUcPeriod"/>
            </a:pPr>
            <a:r>
              <a:rPr lang="en-US" sz="2400" dirty="0" err="1"/>
              <a:t>Summarise</a:t>
            </a:r>
            <a:r>
              <a:rPr lang="en-US" sz="2400" dirty="0"/>
              <a:t> the daily life of the teenage boy</a:t>
            </a:r>
          </a:p>
          <a:p>
            <a:pPr marL="400050" indent="-400050" defTabSz="914400">
              <a:lnSpc>
                <a:spcPct val="90000"/>
              </a:lnSpc>
              <a:spcAft>
                <a:spcPts val="600"/>
              </a:spcAft>
              <a:buClr>
                <a:schemeClr val="accent1"/>
              </a:buClr>
              <a:buFont typeface="+mj-lt"/>
              <a:buAutoNum type="romanUcPeriod"/>
            </a:pPr>
            <a:r>
              <a:rPr lang="en-US" sz="2400" dirty="0"/>
              <a:t>List at least </a:t>
            </a:r>
            <a:r>
              <a:rPr lang="en-US" sz="2400" b="1" dirty="0"/>
              <a:t>5 </a:t>
            </a:r>
            <a:r>
              <a:rPr lang="en-US" sz="2400" dirty="0"/>
              <a:t>differences between the daily life of a young boy and the daily life of a young girl in Ancient Rome.</a:t>
            </a:r>
          </a:p>
          <a:p>
            <a:pPr marL="400050" indent="-400050" defTabSz="914400">
              <a:lnSpc>
                <a:spcPct val="90000"/>
              </a:lnSpc>
              <a:spcAft>
                <a:spcPts val="600"/>
              </a:spcAft>
              <a:buClr>
                <a:schemeClr val="accent1"/>
              </a:buClr>
              <a:buFont typeface="+mj-lt"/>
              <a:buAutoNum type="romanUcPeriod"/>
            </a:pPr>
            <a:r>
              <a:rPr lang="en-US" sz="2400" dirty="0"/>
              <a:t>List at least </a:t>
            </a:r>
            <a:r>
              <a:rPr lang="en-US" sz="2400" b="1" dirty="0"/>
              <a:t>5 </a:t>
            </a:r>
            <a:r>
              <a:rPr lang="en-US" sz="2400" dirty="0"/>
              <a:t>similarities between the daily life of a young boy and the daily life of a young girl in Ancient Rome.</a:t>
            </a:r>
          </a:p>
          <a:p>
            <a:pPr marL="400050" indent="-400050" defTabSz="914400">
              <a:lnSpc>
                <a:spcPct val="90000"/>
              </a:lnSpc>
              <a:spcAft>
                <a:spcPts val="600"/>
              </a:spcAft>
              <a:buClr>
                <a:schemeClr val="accent1"/>
              </a:buClr>
              <a:buFont typeface="+mj-lt"/>
              <a:buAutoNum type="romanUcPeriod"/>
            </a:pPr>
            <a:r>
              <a:rPr lang="en-US" sz="2400" dirty="0"/>
              <a:t>Contrast the daily life of a </a:t>
            </a:r>
            <a:r>
              <a:rPr lang="en-US" sz="2400" i="1" dirty="0"/>
              <a:t>typical</a:t>
            </a:r>
            <a:r>
              <a:rPr lang="en-US" sz="2400" dirty="0"/>
              <a:t> Roman with life today.</a:t>
            </a:r>
          </a:p>
        </p:txBody>
      </p:sp>
      <p:sp>
        <p:nvSpPr>
          <p:cNvPr id="16"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0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30203" cy="1325562"/>
          </a:xfrm>
        </p:spPr>
        <p:txBody>
          <a:bodyPr/>
          <a:lstStyle/>
          <a:p>
            <a:r>
              <a:rPr lang="en-GB" dirty="0"/>
              <a:t>Life of Pompeii: Town Plan</a:t>
            </a:r>
          </a:p>
        </p:txBody>
      </p:sp>
      <p:pic>
        <p:nvPicPr>
          <p:cNvPr id="3076" name="Picture 4" descr="Pompeii, an introduction (article) | Pompeii | Khan Acade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570" y="1325562"/>
            <a:ext cx="6332645" cy="553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9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of Pompeii: Houses and Homes</a:t>
            </a:r>
          </a:p>
        </p:txBody>
      </p:sp>
      <p:pic>
        <p:nvPicPr>
          <p:cNvPr id="4098" name="Picture 2" descr="Ancient Roman House Layout Ideas - Home ... | Roman house, Ancient roman  houses, Roman bath hous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235"/>
          <a:stretch/>
        </p:blipFill>
        <p:spPr bwMode="auto">
          <a:xfrm>
            <a:off x="520431" y="1955183"/>
            <a:ext cx="486614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cient Roman House Layout Ideas - Home ... | Roman house, Ancient roman  houses, Roman bath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578" y="1955183"/>
            <a:ext cx="6381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2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4FF57890-95DF-44E6-AF9F-51E850497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24129" y="2286000"/>
            <a:ext cx="4656236"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sz="2000" b="1"/>
              <a:t>Mosaics:</a:t>
            </a:r>
          </a:p>
          <a:p>
            <a:pPr defTabSz="914400">
              <a:lnSpc>
                <a:spcPct val="90000"/>
              </a:lnSpc>
              <a:spcAft>
                <a:spcPts val="600"/>
              </a:spcAft>
              <a:buClr>
                <a:schemeClr val="accent1"/>
              </a:buClr>
            </a:pPr>
            <a:endParaRPr lang="en-US" sz="2000" b="1"/>
          </a:p>
          <a:p>
            <a:pPr marL="285750" indent="-285750" defTabSz="914400">
              <a:lnSpc>
                <a:spcPct val="90000"/>
              </a:lnSpc>
              <a:spcAft>
                <a:spcPts val="600"/>
              </a:spcAft>
              <a:buClr>
                <a:schemeClr val="accent1"/>
              </a:buClr>
              <a:buFont typeface="Arial" panose="020B0604020202020204" pitchFamily="34" charset="0"/>
              <a:buChar char="•"/>
            </a:pPr>
            <a:r>
              <a:rPr lang="en-US" sz="2000"/>
              <a:t>Mosaics are pictures that are created from 100s of cut pieces of tile placed on a floor or wall surfaces, and stuck together with mortar.</a:t>
            </a:r>
          </a:p>
          <a:p>
            <a:pPr marL="285750" indent="-285750" defTabSz="914400">
              <a:lnSpc>
                <a:spcPct val="90000"/>
              </a:lnSpc>
              <a:spcAft>
                <a:spcPts val="600"/>
              </a:spcAft>
              <a:buClr>
                <a:schemeClr val="accent1"/>
              </a:buClr>
              <a:buFont typeface="Arial" panose="020B0604020202020204" pitchFamily="34" charset="0"/>
              <a:buChar char="•"/>
            </a:pPr>
            <a:r>
              <a:rPr lang="en-US" sz="2000"/>
              <a:t>Most wealth Romans would decorate their homes with these elaborate pieces of art – usually depicting all sorts of subjects…</a:t>
            </a:r>
          </a:p>
        </p:txBody>
      </p:sp>
      <p:sp>
        <p:nvSpPr>
          <p:cNvPr id="79" name="Rectangle 78">
            <a:extLst>
              <a:ext uri="{FF2B5EF4-FFF2-40B4-BE49-F238E27FC236}">
                <a16:creationId xmlns:a16="http://schemas.microsoft.com/office/drawing/2014/main" id="{04C9EC4B-7AC1-4C30-9582-FCF185FE5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B5A972B-FA62-4B8A-86FD-875DF2CF5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10" y="321731"/>
            <a:ext cx="3278619"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Last Supper in Pompeii | Apollo Magazin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755609" y="484068"/>
            <a:ext cx="2586609" cy="333756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4F997AEE-DE0C-47D0-A517-19D27A60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513" y="311970"/>
            <a:ext cx="2028821" cy="118036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BB555EB-E3FE-40A3-9789-7F044DF13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72" y="1665817"/>
            <a:ext cx="2014462" cy="2318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piso de mosaico in situ, Pompeya baño de la casa. | Azulejos de mosaico,  Mosaicos, Pompeya"/>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03265" y="1804306"/>
            <a:ext cx="1512992" cy="201732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BC9053C4-E873-4D52-ADC6-FDFBBB2BB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872E7A1-BA9F-4D76-A51D-1823A754E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ompeii Homes and Houses - Ancient City of Pompeii Ruin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51147" y="4321464"/>
            <a:ext cx="2645664" cy="198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7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48" name="Straight Connector 70">
            <a:extLst>
              <a:ext uri="{FF2B5EF4-FFF2-40B4-BE49-F238E27FC236}">
                <a16:creationId xmlns:a16="http://schemas.microsoft.com/office/drawing/2014/main" id="{C30962D2-9C5F-4C2F-9D75-5047CCE94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146" name="Picture 2" descr="Frescoes in Pompeii's Lavish Villas Reveal the Fabulous Lives of Ancient  Romans - Arts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620" r="2" b="2"/>
          <a:stretch/>
        </p:blipFill>
        <p:spPr bwMode="auto">
          <a:xfrm>
            <a:off x="484635" y="484632"/>
            <a:ext cx="3248521" cy="3511948"/>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72">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50" name="Straight Connector 74">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6" descr="Pompeii and its frescos guided tour - frescos in pompeii - two-hour tour of  Pompei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8" r="9719" b="3"/>
          <a:stretch/>
        </p:blipFill>
        <p:spPr bwMode="auto">
          <a:xfrm>
            <a:off x="484633" y="4150596"/>
            <a:ext cx="4495802" cy="2231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51728" y="2286000"/>
            <a:ext cx="5740739"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en-US" b="1"/>
              <a:t>Frescos:</a:t>
            </a:r>
          </a:p>
          <a:p>
            <a:pPr defTabSz="914400">
              <a:lnSpc>
                <a:spcPct val="90000"/>
              </a:lnSpc>
              <a:spcAft>
                <a:spcPts val="600"/>
              </a:spcAft>
              <a:buClr>
                <a:schemeClr val="accent1"/>
              </a:buClr>
            </a:pPr>
            <a:endParaRPr lang="en-US" b="1"/>
          </a:p>
          <a:p>
            <a:pPr marL="285750" indent="-285750" defTabSz="914400">
              <a:lnSpc>
                <a:spcPct val="90000"/>
              </a:lnSpc>
              <a:spcAft>
                <a:spcPts val="600"/>
              </a:spcAft>
              <a:buClr>
                <a:schemeClr val="accent1"/>
              </a:buClr>
              <a:buFont typeface="Arial" panose="020B0604020202020204" pitchFamily="34" charset="0"/>
              <a:buChar char="•"/>
            </a:pPr>
            <a:r>
              <a:rPr lang="en-US"/>
              <a:t>Frescos are wall paintings that decorated the villas of Pompeii.</a:t>
            </a:r>
          </a:p>
          <a:p>
            <a:pPr marL="285750" indent="-285750" defTabSz="914400">
              <a:lnSpc>
                <a:spcPct val="90000"/>
              </a:lnSpc>
              <a:spcAft>
                <a:spcPts val="600"/>
              </a:spcAft>
              <a:buClr>
                <a:schemeClr val="accent1"/>
              </a:buClr>
              <a:buFont typeface="Arial" panose="020B0604020202020204" pitchFamily="34" charset="0"/>
              <a:buChar char="•"/>
            </a:pPr>
            <a:r>
              <a:rPr lang="en-US"/>
              <a:t>The painting is usually painted onto the wall while the plaster is still wet – this ensures that the painting last longer.</a:t>
            </a:r>
          </a:p>
          <a:p>
            <a:pPr marL="285750" indent="-285750" defTabSz="914400">
              <a:lnSpc>
                <a:spcPct val="90000"/>
              </a:lnSpc>
              <a:spcAft>
                <a:spcPts val="600"/>
              </a:spcAft>
              <a:buClr>
                <a:schemeClr val="accent1"/>
              </a:buClr>
              <a:buFont typeface="Arial" panose="020B0604020202020204" pitchFamily="34" charset="0"/>
              <a:buChar char="•"/>
            </a:pPr>
            <a:r>
              <a:rPr lang="en-US"/>
              <a:t>However, many of these painting no longer survive – the weather effecting them.</a:t>
            </a:r>
          </a:p>
          <a:p>
            <a:pPr marL="285750" indent="-285750" defTabSz="914400">
              <a:lnSpc>
                <a:spcPct val="90000"/>
              </a:lnSpc>
              <a:spcAft>
                <a:spcPts val="600"/>
              </a:spcAft>
              <a:buClr>
                <a:schemeClr val="accent1"/>
              </a:buClr>
              <a:buFont typeface="Arial" panose="020B0604020202020204" pitchFamily="34" charset="0"/>
              <a:buChar char="•"/>
            </a:pPr>
            <a:r>
              <a:rPr lang="en-US"/>
              <a:t>The could be of a variety of subjects from ordinary life, history, or mythology.</a:t>
            </a:r>
          </a:p>
          <a:p>
            <a:pPr marL="285750" indent="-285750" defTabSz="914400">
              <a:lnSpc>
                <a:spcPct val="90000"/>
              </a:lnSpc>
              <a:spcAft>
                <a:spcPts val="600"/>
              </a:spcAft>
              <a:buClr>
                <a:schemeClr val="accent1"/>
              </a:buClr>
              <a:buFont typeface="Arial" panose="020B0604020202020204" pitchFamily="34" charset="0"/>
              <a:buChar char="•"/>
            </a:pPr>
            <a:endParaRPr lang="en-US"/>
          </a:p>
        </p:txBody>
      </p:sp>
    </p:spTree>
    <p:extLst>
      <p:ext uri="{BB962C8B-B14F-4D97-AF65-F5344CB8AC3E}">
        <p14:creationId xmlns:p14="http://schemas.microsoft.com/office/powerpoint/2010/main" val="319134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E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lain room | Living room empty, Empty room, Interior design styles"/>
          <p:cNvPicPr>
            <a:picLocks noChangeAspect="1" noChangeArrowheads="1"/>
          </p:cNvPicPr>
          <p:nvPr/>
        </p:nvPicPr>
        <p:blipFill rotWithShape="1">
          <a:blip r:embed="rId2">
            <a:extLst>
              <a:ext uri="{28A0092B-C50C-407E-A947-70E740481C1C}">
                <a14:useLocalDpi xmlns:a14="http://schemas.microsoft.com/office/drawing/2010/main" val="0"/>
              </a:ext>
            </a:extLst>
          </a:blip>
          <a:srcRect r="7034"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029319" y="917725"/>
            <a:ext cx="3424739" cy="4852362"/>
          </a:xfrm>
          <a:prstGeom prst="rect">
            <a:avLst/>
          </a:prstGeom>
        </p:spPr>
        <p:txBody>
          <a:bodyPr vert="horz" lIns="45720" tIns="45720" rIns="45720" bIns="45720" rtlCol="0" anchor="ctr">
            <a:normAutofit/>
          </a:bodyPr>
          <a:lstStyle/>
          <a:p>
            <a:pPr defTabSz="914400">
              <a:lnSpc>
                <a:spcPct val="90000"/>
              </a:lnSpc>
              <a:spcAft>
                <a:spcPts val="600"/>
              </a:spcAft>
              <a:buClr>
                <a:schemeClr val="accent1"/>
              </a:buClr>
            </a:pPr>
            <a:r>
              <a:rPr lang="en-US" b="1">
                <a:solidFill>
                  <a:srgbClr val="FFFFFF"/>
                </a:solidFill>
              </a:rPr>
              <a:t>Decorate your own room – Roman Style:</a:t>
            </a:r>
          </a:p>
          <a:p>
            <a:pPr defTabSz="914400">
              <a:lnSpc>
                <a:spcPct val="90000"/>
              </a:lnSpc>
              <a:spcAft>
                <a:spcPts val="600"/>
              </a:spcAft>
              <a:buClr>
                <a:schemeClr val="accent1"/>
              </a:buClr>
            </a:pPr>
            <a:endParaRPr lang="en-US" b="1">
              <a:solidFill>
                <a:srgbClr val="FFFFFF"/>
              </a:solidFill>
            </a:endParaRPr>
          </a:p>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rPr>
              <a:t>Take inspiration from Pompeiian Villas…</a:t>
            </a:r>
          </a:p>
          <a:p>
            <a:pPr marL="285750" indent="-285750" defTabSz="914400">
              <a:lnSpc>
                <a:spcPct val="90000"/>
              </a:lnSpc>
              <a:spcAft>
                <a:spcPts val="600"/>
              </a:spcAft>
              <a:buClr>
                <a:schemeClr val="accent1"/>
              </a:buClr>
              <a:buFont typeface="Arial" panose="020B0604020202020204" pitchFamily="34" charset="0"/>
              <a:buChar char="•"/>
            </a:pPr>
            <a:r>
              <a:rPr lang="en-US">
                <a:solidFill>
                  <a:srgbClr val="FFFFFF"/>
                </a:solidFill>
              </a:rPr>
              <a:t>If you were to decorate your room with mosaics and frescos, what would the pictures be of? What colours would you use? (Mosaics would be on the floor, and the frescoes on the 4 walls).</a:t>
            </a:r>
          </a:p>
          <a:p>
            <a:pPr marL="285750" indent="-285750" defTabSz="914400">
              <a:lnSpc>
                <a:spcPct val="90000"/>
              </a:lnSpc>
              <a:spcAft>
                <a:spcPts val="600"/>
              </a:spcAft>
              <a:buClr>
                <a:schemeClr val="accent1"/>
              </a:buClr>
              <a:buFont typeface="Arial" panose="020B0604020202020204" pitchFamily="34" charset="0"/>
              <a:buChar char="•"/>
            </a:pPr>
            <a:endParaRPr lang="en-US">
              <a:solidFill>
                <a:srgbClr val="FFFFFF"/>
              </a:solidFill>
            </a:endParaRPr>
          </a:p>
        </p:txBody>
      </p:sp>
    </p:spTree>
    <p:extLst>
      <p:ext uri="{BB962C8B-B14F-4D97-AF65-F5344CB8AC3E}">
        <p14:creationId xmlns:p14="http://schemas.microsoft.com/office/powerpoint/2010/main" val="326495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57B7E56-630C-4F8E-9323-83CEA472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9" y="585216"/>
            <a:ext cx="4028318" cy="1499616"/>
          </a:xfrm>
        </p:spPr>
        <p:txBody>
          <a:bodyPr>
            <a:normAutofit/>
          </a:bodyPr>
          <a:lstStyle/>
          <a:p>
            <a:r>
              <a:rPr lang="en-GB" sz="3700">
                <a:solidFill>
                  <a:srgbClr val="FFFFFF"/>
                </a:solidFill>
              </a:rPr>
              <a:t>Villas were for the wealth – or super-wealthy</a:t>
            </a:r>
          </a:p>
        </p:txBody>
      </p:sp>
      <p:cxnSp>
        <p:nvCxnSpPr>
          <p:cNvPr id="79" name="Straight Connector 78">
            <a:extLst>
              <a:ext uri="{FF2B5EF4-FFF2-40B4-BE49-F238E27FC236}">
                <a16:creationId xmlns:a16="http://schemas.microsoft.com/office/drawing/2014/main" id="{53529160-B48D-4DE7-8F8C-EDDD160966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024129" y="2286000"/>
            <a:ext cx="3791711" cy="3931920"/>
          </a:xfrm>
        </p:spPr>
        <p:txBody>
          <a:bodyPr>
            <a:normAutofit/>
          </a:bodyPr>
          <a:lstStyle/>
          <a:p>
            <a:r>
              <a:rPr lang="en-GB" sz="1800">
                <a:solidFill>
                  <a:srgbClr val="FFFFFF"/>
                </a:solidFill>
              </a:rPr>
              <a:t>Do you recognise these houses?</a:t>
            </a:r>
          </a:p>
          <a:p>
            <a:r>
              <a:rPr lang="en-GB" sz="1800">
                <a:solidFill>
                  <a:srgbClr val="FFFFFF"/>
                </a:solidFill>
              </a:rPr>
              <a:t>Where do you think they are located?</a:t>
            </a:r>
          </a:p>
          <a:p>
            <a:r>
              <a:rPr lang="en-GB" sz="1800">
                <a:solidFill>
                  <a:srgbClr val="FFFFFF"/>
                </a:solidFill>
              </a:rPr>
              <a:t>How do the lives of the people who live in these houses </a:t>
            </a:r>
            <a:r>
              <a:rPr lang="en-GB" sz="1800" i="1">
                <a:solidFill>
                  <a:srgbClr val="FFFFFF"/>
                </a:solidFill>
              </a:rPr>
              <a:t>differ</a:t>
            </a:r>
            <a:r>
              <a:rPr lang="en-GB" sz="1800">
                <a:solidFill>
                  <a:srgbClr val="FFFFFF"/>
                </a:solidFill>
              </a:rPr>
              <a:t> from most people?</a:t>
            </a:r>
          </a:p>
        </p:txBody>
      </p:sp>
      <p:pic>
        <p:nvPicPr>
          <p:cNvPr id="8196" name="Picture 4" descr="Torry', Brighton Road, Foxrock, Co. Dublin - photos of house for sale |  House, House styles, Ideal home"/>
          <p:cNvPicPr>
            <a:picLocks noChangeAspect="1" noChangeArrowheads="1"/>
          </p:cNvPicPr>
          <p:nvPr/>
        </p:nvPicPr>
        <p:blipFill rotWithShape="1">
          <a:blip r:embed="rId2">
            <a:extLst>
              <a:ext uri="{28A0092B-C50C-407E-A947-70E740481C1C}">
                <a14:useLocalDpi xmlns:a14="http://schemas.microsoft.com/office/drawing/2010/main" val="0"/>
              </a:ext>
            </a:extLst>
          </a:blip>
          <a:srcRect l="10210" r="12269" b="-4"/>
          <a:stretch/>
        </p:blipFill>
        <p:spPr bwMode="auto">
          <a:xfrm>
            <a:off x="5626826" y="321731"/>
            <a:ext cx="3798244" cy="367484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atona', Torquay Road, Foxrock, Co. Dublin - photos of house for sale |  House, House styles, Torquay"/>
          <p:cNvPicPr>
            <a:picLocks noChangeAspect="1" noChangeArrowheads="1"/>
          </p:cNvPicPr>
          <p:nvPr/>
        </p:nvPicPr>
        <p:blipFill rotWithShape="1">
          <a:blip r:embed="rId3">
            <a:extLst>
              <a:ext uri="{28A0092B-C50C-407E-A947-70E740481C1C}">
                <a14:useLocalDpi xmlns:a14="http://schemas.microsoft.com/office/drawing/2010/main" val="0"/>
              </a:ext>
            </a:extLst>
          </a:blip>
          <a:srcRect l="14454" r="22664" b="-2"/>
          <a:stretch/>
        </p:blipFill>
        <p:spPr bwMode="auto">
          <a:xfrm>
            <a:off x="9583347" y="321734"/>
            <a:ext cx="2286921" cy="27276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Pin on Ideas for the House"/>
          <p:cNvPicPr>
            <a:picLocks noChangeAspect="1" noChangeArrowheads="1"/>
          </p:cNvPicPr>
          <p:nvPr/>
        </p:nvPicPr>
        <p:blipFill rotWithShape="1">
          <a:blip r:embed="rId4">
            <a:extLst>
              <a:ext uri="{28A0092B-C50C-407E-A947-70E740481C1C}">
                <a14:useLocalDpi xmlns:a14="http://schemas.microsoft.com/office/drawing/2010/main" val="0"/>
              </a:ext>
            </a:extLst>
          </a:blip>
          <a:srcRect l="20555" r="32647" b="-2"/>
          <a:stretch/>
        </p:blipFill>
        <p:spPr bwMode="auto">
          <a:xfrm>
            <a:off x="9583346" y="3210266"/>
            <a:ext cx="2286921" cy="3249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is Victorian mansion in Foxrock is for sale... and it comes with a granny  flat*"/>
          <p:cNvPicPr>
            <a:picLocks noChangeAspect="1" noChangeArrowheads="1"/>
          </p:cNvPicPr>
          <p:nvPr/>
        </p:nvPicPr>
        <p:blipFill rotWithShape="1">
          <a:blip r:embed="rId5">
            <a:extLst>
              <a:ext uri="{28A0092B-C50C-407E-A947-70E740481C1C}">
                <a14:useLocalDpi xmlns:a14="http://schemas.microsoft.com/office/drawing/2010/main" val="0"/>
              </a:ext>
            </a:extLst>
          </a:blip>
          <a:srcRect t="8275" r="4" b="145"/>
          <a:stretch/>
        </p:blipFill>
        <p:spPr bwMode="auto">
          <a:xfrm>
            <a:off x="5626823" y="4157449"/>
            <a:ext cx="3798247" cy="231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230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56E420-DED6-4519-8C22-4C23A9FFB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68C378-7F84-498D-AD84-7E9948A70B33}">
  <ds:schemaRefs>
    <ds:schemaRef ds:uri="http://schemas.microsoft.com/sharepoint/v3/contenttype/forms"/>
  </ds:schemaRefs>
</ds:datastoreItem>
</file>

<file path=customXml/itemProps3.xml><?xml version="1.0" encoding="utf-8"?>
<ds:datastoreItem xmlns:ds="http://schemas.openxmlformats.org/officeDocument/2006/customXml" ds:itemID="{CBCF06B9-4197-4C00-98AD-61EC0FD598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5eaccf-a245-42c2-b35a-2f5906cd0fb6"/>
    <ds:schemaRef ds:uri="e994e2ca-6e66-4cfb-89b9-1548a5955a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Integral</Template>
  <TotalTime>53</TotalTime>
  <Words>1318</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Tw Cen MT</vt:lpstr>
      <vt:lpstr>Tw Cen MT Condensed</vt:lpstr>
      <vt:lpstr>Wingdings</vt:lpstr>
      <vt:lpstr>Wingdings 3</vt:lpstr>
      <vt:lpstr>Integral</vt:lpstr>
      <vt:lpstr>Women Clothing&amp; Food  in Pompeii</vt:lpstr>
      <vt:lpstr>Women in Ancient Pompeii: Ted-Ed: Four Sister's in Ancient Rome</vt:lpstr>
      <vt:lpstr>Daily Life a Teenage Boy: Ted-Ed: A Glimpse at a teenage life in Ancient Rome</vt:lpstr>
      <vt:lpstr>Life of Pompeii: Town Plan</vt:lpstr>
      <vt:lpstr>Life of Pompeii: Houses and Homes</vt:lpstr>
      <vt:lpstr>PowerPoint Presentation</vt:lpstr>
      <vt:lpstr>PowerPoint Presentation</vt:lpstr>
      <vt:lpstr>PowerPoint Presentation</vt:lpstr>
      <vt:lpstr>Villas were for the wealth – or super-wealthy</vt:lpstr>
      <vt:lpstr>PowerPoint Presentation</vt:lpstr>
      <vt:lpstr>Insulae</vt:lpstr>
      <vt:lpstr>Insulae… continued</vt:lpstr>
      <vt:lpstr>PowerPoint Presentation</vt:lpstr>
      <vt:lpstr>PowerPoint Presentation</vt:lpstr>
      <vt:lpstr>Comparison Task: how did the Pompeiians home-lives compare to ours?</vt:lpstr>
      <vt:lpstr>Ancient Roman Family</vt:lpstr>
      <vt:lpstr>Ancient Roman Family: Compare Ancient Family to Modern Family</vt:lpstr>
      <vt:lpstr>Roman Clothing: Men</vt:lpstr>
      <vt:lpstr>Roman Clothing: Women</vt:lpstr>
      <vt:lpstr>Roman Food</vt:lpstr>
      <vt:lpstr>PowerPoint Presentation</vt:lpstr>
      <vt:lpstr>Wine and Water</vt:lpstr>
      <vt:lpstr>Roman Sauces</vt:lpstr>
      <vt:lpstr>Cooking and Dining</vt:lpstr>
      <vt:lpstr>Slavery</vt:lpstr>
      <vt:lpstr>Slavery Task:</vt:lpstr>
    </vt:vector>
  </TitlesOfParts>
  <Company>Loreto Foxrock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Clothing&amp; Food  in Pompeii</dc:title>
  <dc:creator>Seamus O'Sullivan</dc:creator>
  <cp:lastModifiedBy>Seamus O'Sullivan</cp:lastModifiedBy>
  <cp:revision>5</cp:revision>
  <dcterms:created xsi:type="dcterms:W3CDTF">2020-10-08T12:02:32Z</dcterms:created>
  <dcterms:modified xsi:type="dcterms:W3CDTF">2021-02-19T14:35:11Z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