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11/29/2020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3602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7535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3189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3836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11/29/2020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3983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1600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28233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6754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0457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11/29/2020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41750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11/29/2020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30918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11/29/2020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74629332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07" r:id="rId5"/>
    <p:sldLayoutId id="2147483713" r:id="rId6"/>
    <p:sldLayoutId id="2147483708" r:id="rId7"/>
    <p:sldLayoutId id="2147483709" r:id="rId8"/>
    <p:sldLayoutId id="2147483710" r:id="rId9"/>
    <p:sldLayoutId id="2147483711" r:id="rId10"/>
    <p:sldLayoutId id="2147483712" r:id="rId11"/>
  </p:sldLayoutIdLst>
  <p:hf sldNum="0" hdr="0" ftr="0" dt="0"/>
  <p:txStyles>
    <p:title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18" name="Rectangle 17">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BDEBB420-FE6E-4BC7-9D8B-AAA3A3114C8E}"/>
              </a:ext>
            </a:extLst>
          </p:cNvPr>
          <p:cNvSpPr>
            <a:spLocks noGrp="1"/>
          </p:cNvSpPr>
          <p:nvPr>
            <p:ph type="ctrTitle"/>
          </p:nvPr>
        </p:nvSpPr>
        <p:spPr>
          <a:xfrm>
            <a:off x="1256493" y="1559768"/>
            <a:ext cx="2978281" cy="3135379"/>
          </a:xfrm>
        </p:spPr>
        <p:txBody>
          <a:bodyPr>
            <a:normAutofit/>
          </a:bodyPr>
          <a:lstStyle/>
          <a:p>
            <a:r>
              <a:rPr lang="en-IE" sz="4800">
                <a:solidFill>
                  <a:schemeClr val="bg1"/>
                </a:solidFill>
              </a:rPr>
              <a:t>Horace</a:t>
            </a:r>
          </a:p>
        </p:txBody>
      </p:sp>
      <p:sp>
        <p:nvSpPr>
          <p:cNvPr id="3" name="Subtitle 2">
            <a:extLst>
              <a:ext uri="{FF2B5EF4-FFF2-40B4-BE49-F238E27FC236}">
                <a16:creationId xmlns:a16="http://schemas.microsoft.com/office/drawing/2014/main" id="{46BAB49E-50D0-4511-BD51-D07098787462}"/>
              </a:ext>
            </a:extLst>
          </p:cNvPr>
          <p:cNvSpPr>
            <a:spLocks noGrp="1"/>
          </p:cNvSpPr>
          <p:nvPr>
            <p:ph type="subTitle" idx="1"/>
          </p:nvPr>
        </p:nvSpPr>
        <p:spPr>
          <a:xfrm>
            <a:off x="1256493" y="4708186"/>
            <a:ext cx="2978282" cy="992223"/>
          </a:xfrm>
        </p:spPr>
        <p:txBody>
          <a:bodyPr>
            <a:normAutofit/>
          </a:bodyPr>
          <a:lstStyle/>
          <a:p>
            <a:r>
              <a:rPr lang="en-IE" sz="1400">
                <a:solidFill>
                  <a:schemeClr val="bg1"/>
                </a:solidFill>
              </a:rPr>
              <a:t>His life and poetry</a:t>
            </a:r>
            <a:endParaRPr lang="en-IE" sz="1400" dirty="0">
              <a:solidFill>
                <a:schemeClr val="bg1"/>
              </a:solidFill>
            </a:endParaRPr>
          </a:p>
        </p:txBody>
      </p:sp>
      <p:sp>
        <p:nvSpPr>
          <p:cNvPr id="20" name="Rectangle 19">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descr="A vintage photo of a person&#10;&#10;Description automatically generated">
            <a:extLst>
              <a:ext uri="{FF2B5EF4-FFF2-40B4-BE49-F238E27FC236}">
                <a16:creationId xmlns:a16="http://schemas.microsoft.com/office/drawing/2014/main" id="{000301AF-8DA8-4533-839E-DB6949113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471" y="645106"/>
            <a:ext cx="2810435" cy="5564663"/>
          </a:xfrm>
          <a:prstGeom prst="rect">
            <a:avLst/>
          </a:prstGeom>
        </p:spPr>
      </p:pic>
    </p:spTree>
    <p:extLst>
      <p:ext uri="{BB962C8B-B14F-4D97-AF65-F5344CB8AC3E}">
        <p14:creationId xmlns:p14="http://schemas.microsoft.com/office/powerpoint/2010/main" val="23763368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7196-BDCD-4CE9-8715-A1F5E32B06FC}"/>
              </a:ext>
            </a:extLst>
          </p:cNvPr>
          <p:cNvSpPr>
            <a:spLocks noGrp="1"/>
          </p:cNvSpPr>
          <p:nvPr>
            <p:ph type="title"/>
          </p:nvPr>
        </p:nvSpPr>
        <p:spPr>
          <a:xfrm>
            <a:off x="6579450" y="727627"/>
            <a:ext cx="4957553" cy="1645920"/>
          </a:xfrm>
        </p:spPr>
        <p:txBody>
          <a:bodyPr>
            <a:normAutofit/>
          </a:bodyPr>
          <a:lstStyle/>
          <a:p>
            <a:r>
              <a:rPr lang="en-IE" sz="3500" dirty="0"/>
              <a:t>What is the Philosophy of Horace: Stoicism</a:t>
            </a:r>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5" name="Picture 4" descr="An old photo of a person&#10;&#10;Description automatically generated">
            <a:extLst>
              <a:ext uri="{FF2B5EF4-FFF2-40B4-BE49-F238E27FC236}">
                <a16:creationId xmlns:a16="http://schemas.microsoft.com/office/drawing/2014/main" id="{1C9F944B-0636-423D-9F3D-06047551A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256" y="2174450"/>
            <a:ext cx="4414438" cy="2527265"/>
          </a:xfrm>
          <a:prstGeom prst="rect">
            <a:avLst/>
          </a:prstGeom>
        </p:spPr>
      </p:pic>
      <p:sp>
        <p:nvSpPr>
          <p:cNvPr id="3" name="Content Placeholder 2">
            <a:extLst>
              <a:ext uri="{FF2B5EF4-FFF2-40B4-BE49-F238E27FC236}">
                <a16:creationId xmlns:a16="http://schemas.microsoft.com/office/drawing/2014/main" id="{260CF6E6-9AB1-482A-BDC7-379B5EF3781D}"/>
              </a:ext>
            </a:extLst>
          </p:cNvPr>
          <p:cNvSpPr>
            <a:spLocks noGrp="1"/>
          </p:cNvSpPr>
          <p:nvPr>
            <p:ph idx="1"/>
          </p:nvPr>
        </p:nvSpPr>
        <p:spPr>
          <a:xfrm>
            <a:off x="6579450" y="2538919"/>
            <a:ext cx="4957554" cy="3496120"/>
          </a:xfrm>
        </p:spPr>
        <p:txBody>
          <a:bodyPr>
            <a:normAutofit/>
          </a:bodyPr>
          <a:lstStyle/>
          <a:p>
            <a:pPr marL="0" indent="0">
              <a:lnSpc>
                <a:spcPct val="110000"/>
              </a:lnSpc>
              <a:buNone/>
            </a:pPr>
            <a:r>
              <a:rPr lang="en-IE" sz="1200" dirty="0"/>
              <a:t>Another major philosophy was Stoicism. Founded by Zeno of </a:t>
            </a:r>
            <a:r>
              <a:rPr lang="en-IE" sz="1200" dirty="0" err="1"/>
              <a:t>Citium</a:t>
            </a:r>
            <a:r>
              <a:rPr lang="en-IE" sz="1200" dirty="0"/>
              <a:t> (334 -262 B.C.). This philosophy was a derivation of the </a:t>
            </a:r>
            <a:r>
              <a:rPr lang="en-IE" sz="1200" i="1" dirty="0"/>
              <a:t>Cynics</a:t>
            </a:r>
            <a:r>
              <a:rPr lang="en-IE" sz="1200" dirty="0"/>
              <a:t>.</a:t>
            </a:r>
          </a:p>
          <a:p>
            <a:pPr marL="0" indent="0">
              <a:lnSpc>
                <a:spcPct val="110000"/>
              </a:lnSpc>
              <a:buNone/>
            </a:pPr>
            <a:r>
              <a:rPr lang="en-IE" sz="1200" dirty="0"/>
              <a:t>The main principals are:</a:t>
            </a:r>
          </a:p>
          <a:p>
            <a:pPr>
              <a:lnSpc>
                <a:spcPct val="110000"/>
              </a:lnSpc>
            </a:pPr>
            <a:r>
              <a:rPr lang="en-IE" sz="1200" dirty="0"/>
              <a:t>Death is inevitable and all fate is predetermined – so there is no need to fear death.</a:t>
            </a:r>
          </a:p>
          <a:p>
            <a:pPr>
              <a:lnSpc>
                <a:spcPct val="110000"/>
              </a:lnSpc>
            </a:pPr>
            <a:r>
              <a:rPr lang="en-IE" sz="1200" dirty="0"/>
              <a:t>When we die, our atoms disperse into the material world, but our soul returns to the cosmic force, god or Jupiter.</a:t>
            </a:r>
          </a:p>
          <a:p>
            <a:pPr>
              <a:lnSpc>
                <a:spcPct val="110000"/>
              </a:lnSpc>
            </a:pPr>
            <a:r>
              <a:rPr lang="en-IE" sz="1200" dirty="0"/>
              <a:t>The gods are in fact all symbolic of the difference powers and aspects of a single god whose energy runs through the universe.</a:t>
            </a:r>
          </a:p>
          <a:p>
            <a:pPr>
              <a:lnSpc>
                <a:spcPct val="110000"/>
              </a:lnSpc>
            </a:pPr>
            <a:r>
              <a:rPr lang="en-IE" sz="1200" dirty="0"/>
              <a:t>Pain is inevitable in life. The best thing a man can do is spend is life in humble pursuit of the greater good: pursuing a career in public service or in philosophy.</a:t>
            </a:r>
          </a:p>
          <a:p>
            <a:pPr>
              <a:lnSpc>
                <a:spcPct val="110000"/>
              </a:lnSpc>
            </a:pPr>
            <a:r>
              <a:rPr lang="en-IE" sz="1200" dirty="0"/>
              <a:t>We should reject all desires and live a life of virtue, without sin.</a:t>
            </a:r>
          </a:p>
        </p:txBody>
      </p:sp>
    </p:spTree>
    <p:extLst>
      <p:ext uri="{BB962C8B-B14F-4D97-AF65-F5344CB8AC3E}">
        <p14:creationId xmlns:p14="http://schemas.microsoft.com/office/powerpoint/2010/main" val="2716234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9C1E4-8120-4521-8D3D-9857E30A7226}"/>
              </a:ext>
            </a:extLst>
          </p:cNvPr>
          <p:cNvSpPr>
            <a:spLocks noGrp="1"/>
          </p:cNvSpPr>
          <p:nvPr>
            <p:ph type="title"/>
          </p:nvPr>
        </p:nvSpPr>
        <p:spPr>
          <a:xfrm>
            <a:off x="557720" y="612843"/>
            <a:ext cx="2312480" cy="1499738"/>
          </a:xfrm>
        </p:spPr>
        <p:txBody>
          <a:bodyPr anchor="b">
            <a:normAutofit/>
          </a:bodyPr>
          <a:lstStyle/>
          <a:p>
            <a:r>
              <a:rPr lang="en-IE" sz="2000" dirty="0"/>
              <a:t>What is the Philosophy of Horace: Traditional Roman Values</a:t>
            </a:r>
          </a:p>
        </p:txBody>
      </p:sp>
      <p:sp>
        <p:nvSpPr>
          <p:cNvPr id="11" name="Content Placeholder 10">
            <a:extLst>
              <a:ext uri="{FF2B5EF4-FFF2-40B4-BE49-F238E27FC236}">
                <a16:creationId xmlns:a16="http://schemas.microsoft.com/office/drawing/2014/main" id="{920D6983-FA84-485E-9A59-0B3EABE4C4BA}"/>
              </a:ext>
            </a:extLst>
          </p:cNvPr>
          <p:cNvSpPr>
            <a:spLocks noGrp="1"/>
          </p:cNvSpPr>
          <p:nvPr>
            <p:ph idx="1"/>
          </p:nvPr>
        </p:nvSpPr>
        <p:spPr>
          <a:xfrm>
            <a:off x="557720" y="2149813"/>
            <a:ext cx="2312480" cy="4327836"/>
          </a:xfrm>
        </p:spPr>
        <p:txBody>
          <a:bodyPr>
            <a:normAutofit fontScale="92500" lnSpcReduction="20000"/>
          </a:bodyPr>
          <a:lstStyle/>
          <a:p>
            <a:pPr marL="0" indent="0">
              <a:lnSpc>
                <a:spcPct val="110000"/>
              </a:lnSpc>
              <a:buNone/>
            </a:pPr>
            <a:r>
              <a:rPr lang="en-US" dirty="0">
                <a:solidFill>
                  <a:schemeClr val="tx1">
                    <a:lumMod val="85000"/>
                    <a:lumOff val="15000"/>
                  </a:schemeClr>
                </a:solidFill>
              </a:rPr>
              <a:t>What made Romans </a:t>
            </a:r>
            <a:r>
              <a:rPr lang="en-US" i="1" dirty="0">
                <a:solidFill>
                  <a:schemeClr val="tx1">
                    <a:lumMod val="85000"/>
                    <a:lumOff val="15000"/>
                  </a:schemeClr>
                </a:solidFill>
              </a:rPr>
              <a:t>Roman</a:t>
            </a:r>
            <a:r>
              <a:rPr lang="en-US" dirty="0">
                <a:solidFill>
                  <a:schemeClr val="tx1">
                    <a:lumMod val="85000"/>
                    <a:lumOff val="15000"/>
                  </a:schemeClr>
                </a:solidFill>
              </a:rPr>
              <a:t>?</a:t>
            </a:r>
          </a:p>
          <a:p>
            <a:pPr marL="0" indent="0">
              <a:lnSpc>
                <a:spcPct val="110000"/>
              </a:lnSpc>
              <a:buNone/>
            </a:pPr>
            <a:r>
              <a:rPr lang="en-US" dirty="0">
                <a:solidFill>
                  <a:schemeClr val="tx1">
                    <a:lumMod val="85000"/>
                    <a:lumOff val="15000"/>
                  </a:schemeClr>
                </a:solidFill>
              </a:rPr>
              <a:t>All peoples, societies, and communities have things that make us belong to that society – these are our </a:t>
            </a:r>
            <a:r>
              <a:rPr lang="en-US" i="1" dirty="0">
                <a:solidFill>
                  <a:schemeClr val="tx1">
                    <a:lumMod val="85000"/>
                    <a:lumOff val="15000"/>
                  </a:schemeClr>
                </a:solidFill>
              </a:rPr>
              <a:t>values</a:t>
            </a:r>
            <a:r>
              <a:rPr lang="en-US" dirty="0">
                <a:solidFill>
                  <a:schemeClr val="tx1">
                    <a:lumMod val="85000"/>
                    <a:lumOff val="15000"/>
                  </a:schemeClr>
                </a:solidFill>
              </a:rPr>
              <a:t>.</a:t>
            </a:r>
          </a:p>
          <a:p>
            <a:pPr marL="0" indent="0">
              <a:lnSpc>
                <a:spcPct val="110000"/>
              </a:lnSpc>
              <a:buNone/>
            </a:pPr>
            <a:r>
              <a:rPr lang="en-US" dirty="0">
                <a:solidFill>
                  <a:schemeClr val="tx1">
                    <a:lumMod val="85000"/>
                    <a:lumOff val="15000"/>
                  </a:schemeClr>
                </a:solidFill>
              </a:rPr>
              <a:t>From these values we shape our view of what we consider a </a:t>
            </a:r>
            <a:r>
              <a:rPr lang="en-US" i="1" dirty="0">
                <a:solidFill>
                  <a:schemeClr val="tx1">
                    <a:lumMod val="85000"/>
                    <a:lumOff val="15000"/>
                  </a:schemeClr>
                </a:solidFill>
              </a:rPr>
              <a:t>norm</a:t>
            </a:r>
            <a:r>
              <a:rPr lang="en-US" dirty="0">
                <a:solidFill>
                  <a:schemeClr val="tx1">
                    <a:lumMod val="85000"/>
                    <a:lumOff val="15000"/>
                  </a:schemeClr>
                </a:solidFill>
              </a:rPr>
              <a:t>.</a:t>
            </a:r>
          </a:p>
          <a:p>
            <a:pPr marL="0" indent="0">
              <a:lnSpc>
                <a:spcPct val="110000"/>
              </a:lnSpc>
              <a:buNone/>
            </a:pPr>
            <a:r>
              <a:rPr lang="en-US" dirty="0">
                <a:solidFill>
                  <a:schemeClr val="tx1">
                    <a:lumMod val="85000"/>
                    <a:lumOff val="15000"/>
                  </a:schemeClr>
                </a:solidFill>
              </a:rPr>
              <a:t>Can you think what the values of our community or society are?</a:t>
            </a:r>
          </a:p>
          <a:p>
            <a:pPr marL="0" indent="0">
              <a:lnSpc>
                <a:spcPct val="110000"/>
              </a:lnSpc>
              <a:buNone/>
            </a:pPr>
            <a:r>
              <a:rPr lang="en-US" dirty="0">
                <a:solidFill>
                  <a:schemeClr val="tx1">
                    <a:lumMod val="85000"/>
                    <a:lumOff val="15000"/>
                  </a:schemeClr>
                </a:solidFill>
              </a:rPr>
              <a:t>Here is a list of what the Romans valued – a </a:t>
            </a:r>
            <a:r>
              <a:rPr lang="en-US" i="1" dirty="0">
                <a:solidFill>
                  <a:schemeClr val="tx1">
                    <a:lumMod val="85000"/>
                    <a:lumOff val="15000"/>
                  </a:schemeClr>
                </a:solidFill>
              </a:rPr>
              <a:t>normal</a:t>
            </a:r>
            <a:r>
              <a:rPr lang="en-US" dirty="0">
                <a:solidFill>
                  <a:schemeClr val="tx1">
                    <a:lumMod val="85000"/>
                    <a:lumOff val="15000"/>
                  </a:schemeClr>
                </a:solidFill>
              </a:rPr>
              <a:t> man would embody some (or all these). How do these match the two Greek Philosophies? How much of these can be found in Horace (or other Roman writers)?</a:t>
            </a:r>
          </a:p>
        </p:txBody>
      </p:sp>
      <p:sp>
        <p:nvSpPr>
          <p:cNvPr id="31" name="Rectangle 30">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7" name="Content Placeholder 6" descr="A screenshot of a cell phone&#10;&#10;Description automatically generated">
            <a:extLst>
              <a:ext uri="{FF2B5EF4-FFF2-40B4-BE49-F238E27FC236}">
                <a16:creationId xmlns:a16="http://schemas.microsoft.com/office/drawing/2014/main" id="{6D989223-BF08-4825-9A89-B3D74EBE3F5C}"/>
              </a:ext>
            </a:extLst>
          </p:cNvPr>
          <p:cNvPicPr>
            <a:picLocks noChangeAspect="1"/>
          </p:cNvPicPr>
          <p:nvPr/>
        </p:nvPicPr>
        <p:blipFill rotWithShape="1">
          <a:blip r:embed="rId2">
            <a:extLst>
              <a:ext uri="{28A0092B-C50C-407E-A947-70E740481C1C}">
                <a14:useLocalDpi xmlns:a14="http://schemas.microsoft.com/office/drawing/2010/main" val="0"/>
              </a:ext>
            </a:extLst>
          </a:blip>
          <a:srcRect t="1" r="-2" b="23683"/>
          <a:stretch/>
        </p:blipFill>
        <p:spPr>
          <a:xfrm>
            <a:off x="4049422" y="1371873"/>
            <a:ext cx="7237877" cy="4142661"/>
          </a:xfrm>
          <a:prstGeom prst="rect">
            <a:avLst/>
          </a:prstGeom>
        </p:spPr>
      </p:pic>
    </p:spTree>
    <p:extLst>
      <p:ext uri="{BB962C8B-B14F-4D97-AF65-F5344CB8AC3E}">
        <p14:creationId xmlns:p14="http://schemas.microsoft.com/office/powerpoint/2010/main" val="340156807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FD7477DF-887B-4A61-AA7E-ACB8E5AB0F17}"/>
              </a:ext>
            </a:extLst>
          </p:cNvPr>
          <p:cNvSpPr>
            <a:spLocks noGrp="1"/>
          </p:cNvSpPr>
          <p:nvPr>
            <p:ph type="title"/>
          </p:nvPr>
        </p:nvSpPr>
        <p:spPr>
          <a:xfrm>
            <a:off x="676240" y="875324"/>
            <a:ext cx="3536510" cy="5093520"/>
          </a:xfrm>
        </p:spPr>
        <p:txBody>
          <a:bodyPr>
            <a:normAutofit/>
          </a:bodyPr>
          <a:lstStyle/>
          <a:p>
            <a:pPr algn="ctr"/>
            <a:r>
              <a:rPr lang="en-IE" sz="4400">
                <a:solidFill>
                  <a:schemeClr val="tx1"/>
                </a:solidFill>
              </a:rPr>
              <a:t>Horace’s Philosophy Simplified:</a:t>
            </a:r>
          </a:p>
        </p:txBody>
      </p:sp>
      <p:sp>
        <p:nvSpPr>
          <p:cNvPr id="3" name="Content Placeholder 2">
            <a:extLst>
              <a:ext uri="{FF2B5EF4-FFF2-40B4-BE49-F238E27FC236}">
                <a16:creationId xmlns:a16="http://schemas.microsoft.com/office/drawing/2014/main" id="{09317585-A4F7-400B-B365-F273D048E566}"/>
              </a:ext>
            </a:extLst>
          </p:cNvPr>
          <p:cNvSpPr>
            <a:spLocks noGrp="1"/>
          </p:cNvSpPr>
          <p:nvPr>
            <p:ph idx="1"/>
          </p:nvPr>
        </p:nvSpPr>
        <p:spPr>
          <a:xfrm>
            <a:off x="5478124" y="559477"/>
            <a:ext cx="5647076" cy="5475563"/>
          </a:xfrm>
        </p:spPr>
        <p:txBody>
          <a:bodyPr anchor="ctr">
            <a:normAutofit lnSpcReduction="10000"/>
          </a:bodyPr>
          <a:lstStyle/>
          <a:p>
            <a:pPr marL="0" indent="0">
              <a:lnSpc>
                <a:spcPct val="110000"/>
              </a:lnSpc>
              <a:buNone/>
            </a:pPr>
            <a:r>
              <a:rPr lang="en-IE" sz="1700" dirty="0"/>
              <a:t>You do not need to know these philosophies or values in detail – but having looked at them will help you more accurately interpret the Philosophy Horace presents to us in his poetry.*</a:t>
            </a:r>
          </a:p>
          <a:p>
            <a:pPr marL="0" indent="0">
              <a:lnSpc>
                <a:spcPct val="110000"/>
              </a:lnSpc>
              <a:buNone/>
            </a:pPr>
            <a:r>
              <a:rPr lang="en-IE" sz="1700" dirty="0"/>
              <a:t>Here are the main principals you will find in Horace:</a:t>
            </a:r>
          </a:p>
          <a:p>
            <a:pPr marL="342900" indent="-342900">
              <a:lnSpc>
                <a:spcPct val="110000"/>
              </a:lnSpc>
              <a:buFont typeface="+mj-lt"/>
              <a:buAutoNum type="arabicPeriod"/>
            </a:pPr>
            <a:r>
              <a:rPr lang="en-IE" sz="1700" b="1" dirty="0"/>
              <a:t>Death is inevitable</a:t>
            </a:r>
            <a:r>
              <a:rPr lang="en-IE" sz="1700" dirty="0"/>
              <a:t>: you cannot avoid death, prolong your life, or change your fate.</a:t>
            </a:r>
          </a:p>
          <a:p>
            <a:pPr marL="342900" indent="-342900">
              <a:lnSpc>
                <a:spcPct val="110000"/>
              </a:lnSpc>
              <a:buFont typeface="+mj-lt"/>
              <a:buAutoNum type="arabicPeriod"/>
            </a:pPr>
            <a:r>
              <a:rPr lang="en-IE" sz="1700" b="1" dirty="0"/>
              <a:t>Enjoy the present</a:t>
            </a:r>
            <a:r>
              <a:rPr lang="en-IE" sz="1700" dirty="0"/>
              <a:t>: since we cannot live forever and life moves very quickly, we should make the most of what we have today.</a:t>
            </a:r>
          </a:p>
          <a:p>
            <a:pPr marL="342900" indent="-342900">
              <a:lnSpc>
                <a:spcPct val="110000"/>
              </a:lnSpc>
              <a:buFont typeface="+mj-lt"/>
              <a:buAutoNum type="arabicPeriod"/>
            </a:pPr>
            <a:r>
              <a:rPr lang="en-IE" sz="1700" b="1" dirty="0"/>
              <a:t>Quiet and simple life is best</a:t>
            </a:r>
            <a:r>
              <a:rPr lang="en-IE" sz="1700" dirty="0"/>
              <a:t>: all men crave peace and quiet – the happiest man it the one with little because he has less to worry his mind (or soul).</a:t>
            </a:r>
          </a:p>
          <a:p>
            <a:pPr marL="342900" indent="-342900">
              <a:lnSpc>
                <a:spcPct val="110000"/>
              </a:lnSpc>
              <a:buFont typeface="+mj-lt"/>
              <a:buAutoNum type="arabicPeriod"/>
            </a:pPr>
            <a:r>
              <a:rPr lang="en-IE" sz="1700" b="1" dirty="0"/>
              <a:t>Friendship and love are the best</a:t>
            </a:r>
            <a:r>
              <a:rPr lang="en-IE" sz="1700" dirty="0"/>
              <a:t>: friends give more pleasure than anything else. By loving our friends we will lead a happier life.</a:t>
            </a:r>
          </a:p>
          <a:p>
            <a:pPr marL="0" indent="0">
              <a:lnSpc>
                <a:spcPct val="110000"/>
              </a:lnSpc>
              <a:buNone/>
            </a:pPr>
            <a:r>
              <a:rPr lang="en-IE" sz="1200" dirty="0"/>
              <a:t>*When answering </a:t>
            </a:r>
            <a:r>
              <a:rPr lang="en-IE" sz="1200" i="1" dirty="0"/>
              <a:t>do not discuss anything not from the texts (poems): if it doesn’t say, Roman value, Stoicism, or Epicurus you cannot prove that this is Horace’s philosophy. Focus on the Principals above instead.</a:t>
            </a:r>
            <a:endParaRPr lang="en-IE" sz="1600" dirty="0"/>
          </a:p>
        </p:txBody>
      </p:sp>
    </p:spTree>
    <p:extLst>
      <p:ext uri="{BB962C8B-B14F-4D97-AF65-F5344CB8AC3E}">
        <p14:creationId xmlns:p14="http://schemas.microsoft.com/office/powerpoint/2010/main" val="108624563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0DAB2-62F4-444A-A93E-E083A5FFEB9E}"/>
              </a:ext>
            </a:extLst>
          </p:cNvPr>
          <p:cNvSpPr>
            <a:spLocks noGrp="1"/>
          </p:cNvSpPr>
          <p:nvPr>
            <p:ph type="title"/>
          </p:nvPr>
        </p:nvSpPr>
        <p:spPr>
          <a:xfrm>
            <a:off x="695960" y="246888"/>
            <a:ext cx="6281928" cy="1744183"/>
          </a:xfrm>
        </p:spPr>
        <p:txBody>
          <a:bodyPr>
            <a:normAutofit/>
          </a:bodyPr>
          <a:lstStyle/>
          <a:p>
            <a:r>
              <a:rPr lang="en-IE" dirty="0"/>
              <a:t>Horace Humour:</a:t>
            </a:r>
          </a:p>
        </p:txBody>
      </p:sp>
      <p:sp>
        <p:nvSpPr>
          <p:cNvPr id="9" name="Content Placeholder 8">
            <a:extLst>
              <a:ext uri="{FF2B5EF4-FFF2-40B4-BE49-F238E27FC236}">
                <a16:creationId xmlns:a16="http://schemas.microsoft.com/office/drawing/2014/main" id="{65C36E35-E381-418C-9E54-92D0A74A4784}"/>
              </a:ext>
            </a:extLst>
          </p:cNvPr>
          <p:cNvSpPr>
            <a:spLocks noGrp="1"/>
          </p:cNvSpPr>
          <p:nvPr>
            <p:ph idx="1"/>
          </p:nvPr>
        </p:nvSpPr>
        <p:spPr>
          <a:xfrm>
            <a:off x="695960" y="1798880"/>
            <a:ext cx="6760800" cy="4581600"/>
          </a:xfrm>
        </p:spPr>
        <p:txBody>
          <a:bodyPr>
            <a:normAutofit/>
          </a:bodyPr>
          <a:lstStyle/>
          <a:p>
            <a:pPr marL="0" indent="0">
              <a:buNone/>
            </a:pPr>
            <a:r>
              <a:rPr lang="en-US" sz="1800" dirty="0"/>
              <a:t>Horace was a funny man. He had a good sense of </a:t>
            </a:r>
            <a:r>
              <a:rPr lang="en-US" sz="1800" dirty="0" err="1"/>
              <a:t>humour</a:t>
            </a:r>
            <a:r>
              <a:rPr lang="en-US" sz="1800" dirty="0"/>
              <a:t>. But this </a:t>
            </a:r>
            <a:r>
              <a:rPr lang="en-US" sz="1800" dirty="0" err="1"/>
              <a:t>humour</a:t>
            </a:r>
            <a:r>
              <a:rPr lang="en-US" sz="1800" dirty="0"/>
              <a:t> would almost always have a </a:t>
            </a:r>
            <a:r>
              <a:rPr lang="en-US" sz="1800" i="1" dirty="0"/>
              <a:t>moral</a:t>
            </a:r>
            <a:r>
              <a:rPr lang="en-US" sz="1800" dirty="0"/>
              <a:t> behind it – he was a fan of philosophy after all.</a:t>
            </a:r>
          </a:p>
          <a:p>
            <a:pPr marL="0" indent="0">
              <a:buNone/>
            </a:pPr>
            <a:r>
              <a:rPr lang="en-US" sz="1800" dirty="0"/>
              <a:t>Here are some examples of what to look for in his </a:t>
            </a:r>
            <a:r>
              <a:rPr lang="en-US" sz="1800" dirty="0" err="1"/>
              <a:t>humour</a:t>
            </a:r>
            <a:r>
              <a:rPr lang="en-US" sz="1800" dirty="0"/>
              <a:t>:</a:t>
            </a:r>
          </a:p>
          <a:p>
            <a:r>
              <a:rPr lang="en-US" sz="1800" dirty="0"/>
              <a:t>Sarcasm or Irony: to say one thing but imply another (the opposite) often with some criticism: sarcasm. You’ll often hear him moan sarcastically about something.</a:t>
            </a:r>
          </a:p>
          <a:p>
            <a:r>
              <a:rPr lang="en-US" sz="1800" dirty="0"/>
              <a:t>Hyperbole/exaggeration: Horace often exaggerates a situation or a person’s funny characteristics (often himself).</a:t>
            </a:r>
          </a:p>
          <a:p>
            <a:r>
              <a:rPr lang="en-US" sz="1800" dirty="0"/>
              <a:t>Self-Deprecation: Horace </a:t>
            </a:r>
            <a:r>
              <a:rPr lang="en-US" sz="1800" i="1" dirty="0"/>
              <a:t>always</a:t>
            </a:r>
            <a:r>
              <a:rPr lang="en-US" sz="1800" dirty="0"/>
              <a:t> makes fun of himself. He doesn’t take himself at all seriously.</a:t>
            </a:r>
          </a:p>
        </p:txBody>
      </p:sp>
      <p:sp>
        <p:nvSpPr>
          <p:cNvPr id="18" name="Rectangle 17">
            <a:extLst>
              <a:ext uri="{FF2B5EF4-FFF2-40B4-BE49-F238E27FC236}">
                <a16:creationId xmlns:a16="http://schemas.microsoft.com/office/drawing/2014/main" id="{619EC706-8928-4DFD-8084-35D599EB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lamp&#10;&#10;Description automatically generated">
            <a:extLst>
              <a:ext uri="{FF2B5EF4-FFF2-40B4-BE49-F238E27FC236}">
                <a16:creationId xmlns:a16="http://schemas.microsoft.com/office/drawing/2014/main" id="{B7D56F5A-E3A0-4649-BA27-7DF4F086A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6242" y="1768534"/>
            <a:ext cx="3322121" cy="3322121"/>
          </a:xfrm>
          <a:prstGeom prst="rect">
            <a:avLst/>
          </a:prstGeom>
        </p:spPr>
      </p:pic>
    </p:spTree>
    <p:extLst>
      <p:ext uri="{BB962C8B-B14F-4D97-AF65-F5344CB8AC3E}">
        <p14:creationId xmlns:p14="http://schemas.microsoft.com/office/powerpoint/2010/main" val="154766979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61606-974D-483A-821E-6F7EDEC2A610}"/>
              </a:ext>
            </a:extLst>
          </p:cNvPr>
          <p:cNvSpPr>
            <a:spLocks noGrp="1"/>
          </p:cNvSpPr>
          <p:nvPr>
            <p:ph type="title"/>
          </p:nvPr>
        </p:nvSpPr>
        <p:spPr/>
        <p:txBody>
          <a:bodyPr/>
          <a:lstStyle/>
          <a:p>
            <a:r>
              <a:rPr lang="en-IE" dirty="0"/>
              <a:t>Exam Questions:</a:t>
            </a:r>
          </a:p>
        </p:txBody>
      </p:sp>
      <p:pic>
        <p:nvPicPr>
          <p:cNvPr id="4" name="Content Placeholder 3">
            <a:extLst>
              <a:ext uri="{FF2B5EF4-FFF2-40B4-BE49-F238E27FC236}">
                <a16:creationId xmlns:a16="http://schemas.microsoft.com/office/drawing/2014/main" id="{AFCDAED7-A986-4EB0-B40E-987655D19353}"/>
              </a:ext>
            </a:extLst>
          </p:cNvPr>
          <p:cNvPicPr>
            <a:picLocks noGrp="1" noChangeAspect="1"/>
          </p:cNvPicPr>
          <p:nvPr>
            <p:ph idx="1"/>
          </p:nvPr>
        </p:nvPicPr>
        <p:blipFill>
          <a:blip r:embed="rId2"/>
          <a:stretch>
            <a:fillRect/>
          </a:stretch>
        </p:blipFill>
        <p:spPr>
          <a:xfrm>
            <a:off x="1066800" y="1881346"/>
            <a:ext cx="8296275" cy="1123950"/>
          </a:xfrm>
          <a:prstGeom prst="rect">
            <a:avLst/>
          </a:prstGeom>
        </p:spPr>
      </p:pic>
      <p:pic>
        <p:nvPicPr>
          <p:cNvPr id="5" name="Picture 4">
            <a:extLst>
              <a:ext uri="{FF2B5EF4-FFF2-40B4-BE49-F238E27FC236}">
                <a16:creationId xmlns:a16="http://schemas.microsoft.com/office/drawing/2014/main" id="{F0749AFF-6C02-4710-92F4-1CDBCAB19AA4}"/>
              </a:ext>
            </a:extLst>
          </p:cNvPr>
          <p:cNvPicPr>
            <a:picLocks noChangeAspect="1"/>
          </p:cNvPicPr>
          <p:nvPr/>
        </p:nvPicPr>
        <p:blipFill>
          <a:blip r:embed="rId3"/>
          <a:stretch>
            <a:fillRect/>
          </a:stretch>
        </p:blipFill>
        <p:spPr>
          <a:xfrm>
            <a:off x="1066800" y="3024848"/>
            <a:ext cx="8972550" cy="1219200"/>
          </a:xfrm>
          <a:prstGeom prst="rect">
            <a:avLst/>
          </a:prstGeom>
        </p:spPr>
      </p:pic>
      <p:pic>
        <p:nvPicPr>
          <p:cNvPr id="6" name="Picture 5">
            <a:extLst>
              <a:ext uri="{FF2B5EF4-FFF2-40B4-BE49-F238E27FC236}">
                <a16:creationId xmlns:a16="http://schemas.microsoft.com/office/drawing/2014/main" id="{0DF46B6B-EE04-4BBC-A0F2-8FB5F25A8B43}"/>
              </a:ext>
            </a:extLst>
          </p:cNvPr>
          <p:cNvPicPr>
            <a:picLocks noChangeAspect="1"/>
          </p:cNvPicPr>
          <p:nvPr/>
        </p:nvPicPr>
        <p:blipFill>
          <a:blip r:embed="rId4"/>
          <a:stretch>
            <a:fillRect/>
          </a:stretch>
        </p:blipFill>
        <p:spPr>
          <a:xfrm>
            <a:off x="1066800" y="4263600"/>
            <a:ext cx="9048750" cy="1495425"/>
          </a:xfrm>
          <a:prstGeom prst="rect">
            <a:avLst/>
          </a:prstGeom>
        </p:spPr>
      </p:pic>
    </p:spTree>
    <p:extLst>
      <p:ext uri="{BB962C8B-B14F-4D97-AF65-F5344CB8AC3E}">
        <p14:creationId xmlns:p14="http://schemas.microsoft.com/office/powerpoint/2010/main" val="2500674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8C5217-CAD7-4BE8-91C1-4DE7E4F10DBE}"/>
              </a:ext>
            </a:extLst>
          </p:cNvPr>
          <p:cNvPicPr>
            <a:picLocks noChangeAspect="1"/>
          </p:cNvPicPr>
          <p:nvPr/>
        </p:nvPicPr>
        <p:blipFill>
          <a:blip r:embed="rId2"/>
          <a:stretch>
            <a:fillRect/>
          </a:stretch>
        </p:blipFill>
        <p:spPr>
          <a:xfrm>
            <a:off x="542925" y="538480"/>
            <a:ext cx="8896350" cy="800100"/>
          </a:xfrm>
          <a:prstGeom prst="rect">
            <a:avLst/>
          </a:prstGeom>
        </p:spPr>
      </p:pic>
      <p:pic>
        <p:nvPicPr>
          <p:cNvPr id="5" name="Picture 4">
            <a:extLst>
              <a:ext uri="{FF2B5EF4-FFF2-40B4-BE49-F238E27FC236}">
                <a16:creationId xmlns:a16="http://schemas.microsoft.com/office/drawing/2014/main" id="{A2E4622F-C21D-49EA-9541-5EF9ADE902DC}"/>
              </a:ext>
            </a:extLst>
          </p:cNvPr>
          <p:cNvPicPr>
            <a:picLocks noChangeAspect="1"/>
          </p:cNvPicPr>
          <p:nvPr/>
        </p:nvPicPr>
        <p:blipFill>
          <a:blip r:embed="rId3"/>
          <a:stretch>
            <a:fillRect/>
          </a:stretch>
        </p:blipFill>
        <p:spPr>
          <a:xfrm>
            <a:off x="542925" y="1400810"/>
            <a:ext cx="8620125" cy="895350"/>
          </a:xfrm>
          <a:prstGeom prst="rect">
            <a:avLst/>
          </a:prstGeom>
        </p:spPr>
      </p:pic>
      <p:pic>
        <p:nvPicPr>
          <p:cNvPr id="6" name="Picture 5">
            <a:extLst>
              <a:ext uri="{FF2B5EF4-FFF2-40B4-BE49-F238E27FC236}">
                <a16:creationId xmlns:a16="http://schemas.microsoft.com/office/drawing/2014/main" id="{F3305128-05B3-49BE-BB29-1D73586DD347}"/>
              </a:ext>
            </a:extLst>
          </p:cNvPr>
          <p:cNvPicPr>
            <a:picLocks noChangeAspect="1"/>
          </p:cNvPicPr>
          <p:nvPr/>
        </p:nvPicPr>
        <p:blipFill>
          <a:blip r:embed="rId4"/>
          <a:stretch>
            <a:fillRect/>
          </a:stretch>
        </p:blipFill>
        <p:spPr>
          <a:xfrm>
            <a:off x="542925" y="2356485"/>
            <a:ext cx="8791575" cy="790575"/>
          </a:xfrm>
          <a:prstGeom prst="rect">
            <a:avLst/>
          </a:prstGeom>
        </p:spPr>
      </p:pic>
      <p:pic>
        <p:nvPicPr>
          <p:cNvPr id="7" name="Picture 6">
            <a:extLst>
              <a:ext uri="{FF2B5EF4-FFF2-40B4-BE49-F238E27FC236}">
                <a16:creationId xmlns:a16="http://schemas.microsoft.com/office/drawing/2014/main" id="{080ACCE3-019E-459D-9113-2C2BB90133A6}"/>
              </a:ext>
            </a:extLst>
          </p:cNvPr>
          <p:cNvPicPr>
            <a:picLocks noChangeAspect="1"/>
          </p:cNvPicPr>
          <p:nvPr/>
        </p:nvPicPr>
        <p:blipFill>
          <a:blip r:embed="rId5"/>
          <a:stretch>
            <a:fillRect/>
          </a:stretch>
        </p:blipFill>
        <p:spPr>
          <a:xfrm>
            <a:off x="542925" y="3197225"/>
            <a:ext cx="8258175" cy="847725"/>
          </a:xfrm>
          <a:prstGeom prst="rect">
            <a:avLst/>
          </a:prstGeom>
        </p:spPr>
      </p:pic>
      <p:pic>
        <p:nvPicPr>
          <p:cNvPr id="8" name="Picture 7">
            <a:extLst>
              <a:ext uri="{FF2B5EF4-FFF2-40B4-BE49-F238E27FC236}">
                <a16:creationId xmlns:a16="http://schemas.microsoft.com/office/drawing/2014/main" id="{D5EF025F-B746-449A-A6D5-6114ECA60539}"/>
              </a:ext>
            </a:extLst>
          </p:cNvPr>
          <p:cNvPicPr>
            <a:picLocks noChangeAspect="1"/>
          </p:cNvPicPr>
          <p:nvPr/>
        </p:nvPicPr>
        <p:blipFill>
          <a:blip r:embed="rId6"/>
          <a:stretch>
            <a:fillRect/>
          </a:stretch>
        </p:blipFill>
        <p:spPr>
          <a:xfrm>
            <a:off x="542925" y="4110355"/>
            <a:ext cx="8134350" cy="1095375"/>
          </a:xfrm>
          <a:prstGeom prst="rect">
            <a:avLst/>
          </a:prstGeom>
        </p:spPr>
      </p:pic>
      <p:pic>
        <p:nvPicPr>
          <p:cNvPr id="9" name="Picture 8">
            <a:extLst>
              <a:ext uri="{FF2B5EF4-FFF2-40B4-BE49-F238E27FC236}">
                <a16:creationId xmlns:a16="http://schemas.microsoft.com/office/drawing/2014/main" id="{C8B42D0D-5A57-4941-BBA9-7AF663F1EAF3}"/>
              </a:ext>
            </a:extLst>
          </p:cNvPr>
          <p:cNvPicPr>
            <a:picLocks noChangeAspect="1"/>
          </p:cNvPicPr>
          <p:nvPr/>
        </p:nvPicPr>
        <p:blipFill>
          <a:blip r:embed="rId7"/>
          <a:stretch>
            <a:fillRect/>
          </a:stretch>
        </p:blipFill>
        <p:spPr>
          <a:xfrm>
            <a:off x="542925" y="5252720"/>
            <a:ext cx="8191500" cy="533400"/>
          </a:xfrm>
          <a:prstGeom prst="rect">
            <a:avLst/>
          </a:prstGeom>
        </p:spPr>
      </p:pic>
      <p:pic>
        <p:nvPicPr>
          <p:cNvPr id="10" name="Picture 9">
            <a:extLst>
              <a:ext uri="{FF2B5EF4-FFF2-40B4-BE49-F238E27FC236}">
                <a16:creationId xmlns:a16="http://schemas.microsoft.com/office/drawing/2014/main" id="{91C1EF9B-9674-40DF-9FF2-3E779D1C93B7}"/>
              </a:ext>
            </a:extLst>
          </p:cNvPr>
          <p:cNvPicPr>
            <a:picLocks noChangeAspect="1"/>
          </p:cNvPicPr>
          <p:nvPr/>
        </p:nvPicPr>
        <p:blipFill>
          <a:blip r:embed="rId8"/>
          <a:stretch>
            <a:fillRect/>
          </a:stretch>
        </p:blipFill>
        <p:spPr>
          <a:xfrm>
            <a:off x="528637" y="5833110"/>
            <a:ext cx="8162925" cy="552450"/>
          </a:xfrm>
          <a:prstGeom prst="rect">
            <a:avLst/>
          </a:prstGeom>
        </p:spPr>
      </p:pic>
    </p:spTree>
    <p:extLst>
      <p:ext uri="{BB962C8B-B14F-4D97-AF65-F5344CB8AC3E}">
        <p14:creationId xmlns:p14="http://schemas.microsoft.com/office/powerpoint/2010/main" val="389944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755F8-1A55-45A5-992F-0D78A3F62399}"/>
              </a:ext>
            </a:extLst>
          </p:cNvPr>
          <p:cNvSpPr>
            <a:spLocks noGrp="1"/>
          </p:cNvSpPr>
          <p:nvPr>
            <p:ph type="title"/>
          </p:nvPr>
        </p:nvSpPr>
        <p:spPr/>
        <p:txBody>
          <a:bodyPr/>
          <a:lstStyle/>
          <a:p>
            <a:r>
              <a:rPr lang="en-IE" dirty="0"/>
              <a:t>Horace’s Life: The Son of an Ex-Slave</a:t>
            </a:r>
          </a:p>
        </p:txBody>
      </p:sp>
      <p:pic>
        <p:nvPicPr>
          <p:cNvPr id="21" name="Content Placeholder 20" descr="A picture containing text, map&#10;&#10;Description automatically generated">
            <a:extLst>
              <a:ext uri="{FF2B5EF4-FFF2-40B4-BE49-F238E27FC236}">
                <a16:creationId xmlns:a16="http://schemas.microsoft.com/office/drawing/2014/main" id="{7765D5E8-D23D-4FAA-B92C-8882008C1AD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9504" t="37468" r="26709" b="31126"/>
          <a:stretch/>
        </p:blipFill>
        <p:spPr>
          <a:xfrm>
            <a:off x="6524624" y="2014194"/>
            <a:ext cx="4905375" cy="3926095"/>
          </a:xfrm>
        </p:spPr>
      </p:pic>
      <p:sp>
        <p:nvSpPr>
          <p:cNvPr id="22" name="TextBox 21">
            <a:extLst>
              <a:ext uri="{FF2B5EF4-FFF2-40B4-BE49-F238E27FC236}">
                <a16:creationId xmlns:a16="http://schemas.microsoft.com/office/drawing/2014/main" id="{24F81AEF-433E-4AC0-A78F-6FF1CD204012}"/>
              </a:ext>
            </a:extLst>
          </p:cNvPr>
          <p:cNvSpPr txBox="1"/>
          <p:nvPr/>
        </p:nvSpPr>
        <p:spPr>
          <a:xfrm>
            <a:off x="1066800" y="2014194"/>
            <a:ext cx="4791075" cy="3970318"/>
          </a:xfrm>
          <a:prstGeom prst="rect">
            <a:avLst/>
          </a:prstGeom>
          <a:noFill/>
        </p:spPr>
        <p:txBody>
          <a:bodyPr wrap="square" rtlCol="0">
            <a:spAutoFit/>
          </a:bodyPr>
          <a:lstStyle/>
          <a:p>
            <a:pPr marL="285750" indent="-285750">
              <a:buFont typeface="Arial" panose="020B0604020202020204" pitchFamily="34" charset="0"/>
              <a:buChar char="•"/>
            </a:pPr>
            <a:r>
              <a:rPr lang="en-IE" dirty="0"/>
              <a:t>In 65 B.C., Horace was born in the region of Samnium in Southern Italy – there people were not Roman but allies (subject peoples) of Rome.</a:t>
            </a:r>
          </a:p>
          <a:p>
            <a:pPr marL="285750" indent="-285750">
              <a:buFont typeface="Arial" panose="020B0604020202020204" pitchFamily="34" charset="0"/>
              <a:buChar char="•"/>
            </a:pPr>
            <a:r>
              <a:rPr lang="en-IE" dirty="0"/>
              <a:t>Horace’s father was a </a:t>
            </a:r>
            <a:r>
              <a:rPr lang="en-IE" i="1" dirty="0" err="1"/>
              <a:t>libertus</a:t>
            </a:r>
            <a:r>
              <a:rPr lang="en-IE" dirty="0"/>
              <a:t> or freedman. He had probably been enslaved during the </a:t>
            </a:r>
            <a:r>
              <a:rPr lang="en-IE" b="1" dirty="0"/>
              <a:t>Social War</a:t>
            </a:r>
            <a:r>
              <a:rPr lang="en-IE" dirty="0"/>
              <a:t> in 80 B.C. – a war over full Roman citizenship for all of Rome’s Italian allies. He would have been freed soon after and given Roman citizenship.</a:t>
            </a:r>
          </a:p>
          <a:p>
            <a:pPr marL="285750" indent="-285750">
              <a:buFont typeface="Arial" panose="020B0604020202020204" pitchFamily="34" charset="0"/>
              <a:buChar char="•"/>
            </a:pPr>
            <a:r>
              <a:rPr lang="en-IE" dirty="0"/>
              <a:t>Horace had a close relationship with his father, who spent a lot of money to ensure his son had a good education in Rome.</a:t>
            </a:r>
          </a:p>
        </p:txBody>
      </p:sp>
    </p:spTree>
    <p:extLst>
      <p:ext uri="{BB962C8B-B14F-4D97-AF65-F5344CB8AC3E}">
        <p14:creationId xmlns:p14="http://schemas.microsoft.com/office/powerpoint/2010/main" val="381557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in front of a building&#10;&#10;Description automatically generated">
            <a:extLst>
              <a:ext uri="{FF2B5EF4-FFF2-40B4-BE49-F238E27FC236}">
                <a16:creationId xmlns:a16="http://schemas.microsoft.com/office/drawing/2014/main" id="{0B71F193-4FF0-40E6-9508-87E2E4B200D1}"/>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0575" r="536"/>
          <a:stretch/>
        </p:blipFill>
        <p:spPr>
          <a:xfrm>
            <a:off x="20" y="10"/>
            <a:ext cx="12191980" cy="6857990"/>
          </a:xfrm>
          <a:prstGeom prst="rect">
            <a:avLst/>
          </a:prstGeom>
        </p:spPr>
      </p:pic>
      <p:sp>
        <p:nvSpPr>
          <p:cNvPr id="2" name="Title 1">
            <a:extLst>
              <a:ext uri="{FF2B5EF4-FFF2-40B4-BE49-F238E27FC236}">
                <a16:creationId xmlns:a16="http://schemas.microsoft.com/office/drawing/2014/main" id="{1D3F7BD3-D28E-49D6-BB3F-3E4AB81CB8BE}"/>
              </a:ext>
            </a:extLst>
          </p:cNvPr>
          <p:cNvSpPr>
            <a:spLocks noGrp="1"/>
          </p:cNvSpPr>
          <p:nvPr>
            <p:ph type="title"/>
          </p:nvPr>
        </p:nvSpPr>
        <p:spPr>
          <a:xfrm>
            <a:off x="1066800" y="642594"/>
            <a:ext cx="10058400" cy="1371600"/>
          </a:xfrm>
        </p:spPr>
        <p:txBody>
          <a:bodyPr>
            <a:normAutofit/>
          </a:bodyPr>
          <a:lstStyle/>
          <a:p>
            <a:r>
              <a:rPr lang="en-IE" dirty="0"/>
              <a:t>Horace’s Life: Philosophy and the Army</a:t>
            </a:r>
          </a:p>
        </p:txBody>
      </p:sp>
      <p:pic>
        <p:nvPicPr>
          <p:cNvPr id="7" name="Content Placeholder 6" descr="A group of people wearing costumes&#10;&#10;Description automatically generated">
            <a:extLst>
              <a:ext uri="{FF2B5EF4-FFF2-40B4-BE49-F238E27FC236}">
                <a16:creationId xmlns:a16="http://schemas.microsoft.com/office/drawing/2014/main" id="{C64C3099-31D7-4E1D-B729-6CC43620C7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1726" y="2014194"/>
            <a:ext cx="2878307" cy="3849687"/>
          </a:xfrm>
        </p:spPr>
      </p:pic>
      <p:sp>
        <p:nvSpPr>
          <p:cNvPr id="14" name="Rectangle 13">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8" name="TextBox 7">
            <a:extLst>
              <a:ext uri="{FF2B5EF4-FFF2-40B4-BE49-F238E27FC236}">
                <a16:creationId xmlns:a16="http://schemas.microsoft.com/office/drawing/2014/main" id="{E918B0B0-6138-42AB-8CF3-D8165D538B53}"/>
              </a:ext>
            </a:extLst>
          </p:cNvPr>
          <p:cNvSpPr txBox="1"/>
          <p:nvPr/>
        </p:nvSpPr>
        <p:spPr>
          <a:xfrm>
            <a:off x="640080" y="1840188"/>
            <a:ext cx="7081520" cy="4801314"/>
          </a:xfrm>
          <a:prstGeom prst="rect">
            <a:avLst/>
          </a:prstGeom>
          <a:noFill/>
        </p:spPr>
        <p:txBody>
          <a:bodyPr wrap="square" rtlCol="0">
            <a:spAutoFit/>
          </a:bodyPr>
          <a:lstStyle/>
          <a:p>
            <a:pPr marL="285750" indent="-285750">
              <a:buFont typeface="Arial" panose="020B0604020202020204" pitchFamily="34" charset="0"/>
              <a:buChar char="•"/>
            </a:pPr>
            <a:r>
              <a:rPr lang="en-IE" dirty="0"/>
              <a:t>As a young adult, Horace left Rome and headed for Athens, Greece. Here he studied philosophy in Plato’s </a:t>
            </a:r>
            <a:r>
              <a:rPr lang="en-IE" i="1" dirty="0"/>
              <a:t>Academy</a:t>
            </a:r>
            <a:r>
              <a:rPr lang="en-IE" dirty="0"/>
              <a:t> – Plato was long dead. But, in Horace’s day the primary philosophers teaching there would have been Epicureans and Stoics. Here he also probably became friends with the son of Cicero, - Marcus Cicero.</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Horace would have gained access to the public libraries and become acquainted with Greek poetry, art, and philosophy.</a:t>
            </a:r>
          </a:p>
          <a:p>
            <a:endParaRPr lang="en-IE" dirty="0"/>
          </a:p>
          <a:p>
            <a:pPr marL="285750" indent="-285750">
              <a:buFont typeface="Arial" panose="020B0604020202020204" pitchFamily="34" charset="0"/>
              <a:buChar char="•"/>
            </a:pPr>
            <a:r>
              <a:rPr lang="en-IE" dirty="0"/>
              <a:t>In 44 B.C., Julius Caesar was murdered and the Roman world was turned up side down. Caesar’s murderers, Cassius and Brutus, came east to Greece looking for young men to join their army to fight the supporters of Caesar, Mark Antony and Octavian (later Augustus). Horace joined and was made a </a:t>
            </a:r>
            <a:r>
              <a:rPr lang="en-IE" i="1" dirty="0"/>
              <a:t>military tribune</a:t>
            </a:r>
            <a:r>
              <a:rPr lang="en-IE" dirty="0"/>
              <a:t> (officer) because of his education. This was an unusual role for the son of an ex-slave.</a:t>
            </a:r>
          </a:p>
        </p:txBody>
      </p:sp>
    </p:spTree>
    <p:extLst>
      <p:ext uri="{BB962C8B-B14F-4D97-AF65-F5344CB8AC3E}">
        <p14:creationId xmlns:p14="http://schemas.microsoft.com/office/powerpoint/2010/main" val="350690692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6DCD-FC11-463E-B569-A72557BB0998}"/>
              </a:ext>
            </a:extLst>
          </p:cNvPr>
          <p:cNvSpPr>
            <a:spLocks noGrp="1"/>
          </p:cNvSpPr>
          <p:nvPr>
            <p:ph type="title"/>
          </p:nvPr>
        </p:nvSpPr>
        <p:spPr>
          <a:xfrm>
            <a:off x="6579450" y="727627"/>
            <a:ext cx="4957553" cy="1645920"/>
          </a:xfrm>
        </p:spPr>
        <p:txBody>
          <a:bodyPr>
            <a:normAutofit/>
          </a:bodyPr>
          <a:lstStyle/>
          <a:p>
            <a:r>
              <a:rPr lang="en-IE" sz="3500"/>
              <a:t>Horace’s Life: Defeated, Homeless, Poetry</a:t>
            </a:r>
          </a:p>
        </p:txBody>
      </p:sp>
      <p:sp>
        <p:nvSpPr>
          <p:cNvPr id="36" name="Rectangle 2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37" name="Rectangle 3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7" name="Picture 6" descr="A group of people in a room&#10;&#10;Description automatically generated">
            <a:extLst>
              <a:ext uri="{FF2B5EF4-FFF2-40B4-BE49-F238E27FC236}">
                <a16:creationId xmlns:a16="http://schemas.microsoft.com/office/drawing/2014/main" id="{982A633E-8BF0-4548-84B4-FE47A621A63E}"/>
              </a:ext>
            </a:extLst>
          </p:cNvPr>
          <p:cNvPicPr>
            <a:picLocks noChangeAspect="1"/>
          </p:cNvPicPr>
          <p:nvPr/>
        </p:nvPicPr>
        <p:blipFill rotWithShape="1">
          <a:blip r:embed="rId2">
            <a:extLst>
              <a:ext uri="{28A0092B-C50C-407E-A947-70E740481C1C}">
                <a14:useLocalDpi xmlns:a14="http://schemas.microsoft.com/office/drawing/2010/main" val="0"/>
              </a:ext>
            </a:extLst>
          </a:blip>
          <a:srcRect t="5611"/>
          <a:stretch/>
        </p:blipFill>
        <p:spPr>
          <a:xfrm>
            <a:off x="1205256" y="1583881"/>
            <a:ext cx="4414438" cy="3708402"/>
          </a:xfrm>
          <a:prstGeom prst="rect">
            <a:avLst/>
          </a:prstGeom>
        </p:spPr>
      </p:pic>
      <p:sp>
        <p:nvSpPr>
          <p:cNvPr id="9" name="Content Placeholder 8">
            <a:extLst>
              <a:ext uri="{FF2B5EF4-FFF2-40B4-BE49-F238E27FC236}">
                <a16:creationId xmlns:a16="http://schemas.microsoft.com/office/drawing/2014/main" id="{2568F028-404E-441B-B9AF-54C41A644D26}"/>
              </a:ext>
            </a:extLst>
          </p:cNvPr>
          <p:cNvSpPr>
            <a:spLocks noGrp="1"/>
          </p:cNvSpPr>
          <p:nvPr>
            <p:ph idx="1"/>
          </p:nvPr>
        </p:nvSpPr>
        <p:spPr>
          <a:xfrm>
            <a:off x="6579450" y="2538919"/>
            <a:ext cx="4957554" cy="3496120"/>
          </a:xfrm>
        </p:spPr>
        <p:txBody>
          <a:bodyPr>
            <a:normAutofit/>
          </a:bodyPr>
          <a:lstStyle/>
          <a:p>
            <a:r>
              <a:rPr lang="en-US" dirty="0"/>
              <a:t>In 42 B.C., Brutus and Cassius were defeated by Octavian and Mark Antony at the </a:t>
            </a:r>
            <a:r>
              <a:rPr lang="en-US" i="1" dirty="0"/>
              <a:t>Battle of Philippi</a:t>
            </a:r>
            <a:r>
              <a:rPr lang="en-US" dirty="0"/>
              <a:t>. </a:t>
            </a:r>
          </a:p>
          <a:p>
            <a:r>
              <a:rPr lang="en-US" dirty="0"/>
              <a:t>Horace tells us – in a humorously self-deprecating way – that he apparently fled the battle, dropping his shield as he did so; a humiliating and cowardly act.</a:t>
            </a:r>
          </a:p>
          <a:p>
            <a:r>
              <a:rPr lang="en-US" dirty="0"/>
              <a:t>He immediately sought a pardon from Octavian, which was granted. However, Octavian was confiscating land from Romans – particularly supporters of his enemies. He took Horace’s family estate.</a:t>
            </a:r>
          </a:p>
          <a:p>
            <a:r>
              <a:rPr lang="en-US" dirty="0"/>
              <a:t>Horace says he was destitute, but he probably had a mediocre job as a civil servant in Rome. It was then he turned to poetry.</a:t>
            </a:r>
          </a:p>
        </p:txBody>
      </p:sp>
    </p:spTree>
    <p:extLst>
      <p:ext uri="{BB962C8B-B14F-4D97-AF65-F5344CB8AC3E}">
        <p14:creationId xmlns:p14="http://schemas.microsoft.com/office/powerpoint/2010/main" val="341570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7B2BA5B-1894-4AF7-A31A-68B310384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8292AA-2164-4B18-AEBD-CC13F4CA6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165" y="282258"/>
            <a:ext cx="5617029" cy="6323816"/>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92E3DD6-EE3F-4714-B087-11DF4E1FB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5" y="424872"/>
            <a:ext cx="5336217" cy="6058223"/>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AEDFA524-E981-4DC4-A3BB-F854C5C69F5E}"/>
              </a:ext>
            </a:extLst>
          </p:cNvPr>
          <p:cNvSpPr>
            <a:spLocks noGrp="1"/>
          </p:cNvSpPr>
          <p:nvPr>
            <p:ph type="title"/>
          </p:nvPr>
        </p:nvSpPr>
        <p:spPr>
          <a:xfrm>
            <a:off x="737486" y="727626"/>
            <a:ext cx="4602152" cy="1718225"/>
          </a:xfrm>
        </p:spPr>
        <p:txBody>
          <a:bodyPr>
            <a:normAutofit/>
          </a:bodyPr>
          <a:lstStyle/>
          <a:p>
            <a:r>
              <a:rPr lang="en-IE" dirty="0"/>
              <a:t>Horace’s Poems</a:t>
            </a:r>
          </a:p>
        </p:txBody>
      </p:sp>
      <p:sp>
        <p:nvSpPr>
          <p:cNvPr id="11" name="Content Placeholder 10">
            <a:extLst>
              <a:ext uri="{FF2B5EF4-FFF2-40B4-BE49-F238E27FC236}">
                <a16:creationId xmlns:a16="http://schemas.microsoft.com/office/drawing/2014/main" id="{89DEB211-107E-42F0-8B02-FA7C0FF6315C}"/>
              </a:ext>
            </a:extLst>
          </p:cNvPr>
          <p:cNvSpPr>
            <a:spLocks noGrp="1"/>
          </p:cNvSpPr>
          <p:nvPr>
            <p:ph idx="1"/>
          </p:nvPr>
        </p:nvSpPr>
        <p:spPr>
          <a:xfrm>
            <a:off x="576723" y="2157172"/>
            <a:ext cx="4602152" cy="4275955"/>
          </a:xfrm>
        </p:spPr>
        <p:txBody>
          <a:bodyPr>
            <a:normAutofit fontScale="92500"/>
          </a:bodyPr>
          <a:lstStyle/>
          <a:p>
            <a:r>
              <a:rPr lang="en-US" dirty="0"/>
              <a:t>Horace began his journey as a poet by writing </a:t>
            </a:r>
            <a:r>
              <a:rPr lang="en-US" i="1" dirty="0"/>
              <a:t>Satires </a:t>
            </a:r>
            <a:r>
              <a:rPr lang="en-US" dirty="0"/>
              <a:t>(Written 35-30 B.C.). This is not exactly like what we think of satire today – it’s not political, mocking, sarcastic cartoons. Rather it is a style of poetry or writing that equally critiques, moralizes, and his humorous. It was a very </a:t>
            </a:r>
            <a:r>
              <a:rPr lang="en-US" i="1" dirty="0"/>
              <a:t>Roman </a:t>
            </a:r>
            <a:r>
              <a:rPr lang="en-US" dirty="0"/>
              <a:t>genre. Satires were also a hybrid genre of many different styles and themes – sometimes surreal, sometimes stories, sometimes long rants. </a:t>
            </a:r>
          </a:p>
          <a:p>
            <a:r>
              <a:rPr lang="en-US" i="1" dirty="0"/>
              <a:t>Epodes, Epistles, Ars </a:t>
            </a:r>
            <a:r>
              <a:rPr lang="en-US" i="1" dirty="0" err="1"/>
              <a:t>Poetica</a:t>
            </a:r>
            <a:r>
              <a:rPr lang="en-US" dirty="0"/>
              <a:t> are all other works, but you don’t study these.</a:t>
            </a:r>
          </a:p>
          <a:p>
            <a:r>
              <a:rPr lang="en-US" dirty="0"/>
              <a:t> </a:t>
            </a:r>
            <a:r>
              <a:rPr lang="en-US" i="1" dirty="0"/>
              <a:t>Odes</a:t>
            </a:r>
            <a:r>
              <a:rPr lang="en-US" dirty="0"/>
              <a:t> were Horace’s major work (written 23 B.C. and 11 B.C.). There are more serious – though still lighthearted. However, again what we think of as an “ode” (a poem of praise) isn’t exactly what Horace was all about. Sometimes he praised. But, most of the time he focused on what it meant to live a good, content, and happy life.</a:t>
            </a:r>
          </a:p>
        </p:txBody>
      </p:sp>
      <p:sp>
        <p:nvSpPr>
          <p:cNvPr id="20" name="Rectangle 19">
            <a:extLst>
              <a:ext uri="{FF2B5EF4-FFF2-40B4-BE49-F238E27FC236}">
                <a16:creationId xmlns:a16="http://schemas.microsoft.com/office/drawing/2014/main" id="{25B8B2C1-56D3-48CF-B950-1C2F68E19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15771" y="282258"/>
            <a:ext cx="1846073" cy="2780881"/>
          </a:xfrm>
          <a:prstGeom prst="rect">
            <a:avLst/>
          </a:prstGeom>
          <a:solidFill>
            <a:srgbClr val="5D334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D37A8D7-D2CC-4162-895A-C3ECA645F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3957" y="4194827"/>
            <a:ext cx="2071742" cy="2411247"/>
          </a:xfrm>
          <a:prstGeom prst="rect">
            <a:avLst/>
          </a:prstGeom>
          <a:solidFill>
            <a:srgbClr val="5D334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book, sitting, table&#10;&#10;Description automatically generated">
            <a:extLst>
              <a:ext uri="{FF2B5EF4-FFF2-40B4-BE49-F238E27FC236}">
                <a16:creationId xmlns:a16="http://schemas.microsoft.com/office/drawing/2014/main" id="{6526F3DA-0C8D-4530-BE73-1762B4CDA002}"/>
              </a:ext>
            </a:extLst>
          </p:cNvPr>
          <p:cNvPicPr>
            <a:picLocks noChangeAspect="1"/>
          </p:cNvPicPr>
          <p:nvPr/>
        </p:nvPicPr>
        <p:blipFill rotWithShape="1">
          <a:blip r:embed="rId2">
            <a:extLst>
              <a:ext uri="{28A0092B-C50C-407E-A947-70E740481C1C}">
                <a14:useLocalDpi xmlns:a14="http://schemas.microsoft.com/office/drawing/2010/main" val="0"/>
              </a:ext>
            </a:extLst>
          </a:blip>
          <a:srcRect l="9698" r="8227" b="-1"/>
          <a:stretch/>
        </p:blipFill>
        <p:spPr>
          <a:xfrm>
            <a:off x="8245165" y="3209731"/>
            <a:ext cx="3716680" cy="3396343"/>
          </a:xfrm>
          <a:prstGeom prst="rect">
            <a:avLst/>
          </a:prstGeom>
        </p:spPr>
      </p:pic>
      <p:pic>
        <p:nvPicPr>
          <p:cNvPr id="5" name="Content Placeholder 4" descr="A picture containing bird&#10;&#10;Description automatically generated">
            <a:extLst>
              <a:ext uri="{FF2B5EF4-FFF2-40B4-BE49-F238E27FC236}">
                <a16:creationId xmlns:a16="http://schemas.microsoft.com/office/drawing/2014/main" id="{895306AF-FF00-45F5-A321-C7D0832E44DA}"/>
              </a:ext>
            </a:extLst>
          </p:cNvPr>
          <p:cNvPicPr>
            <a:picLocks noChangeAspect="1"/>
          </p:cNvPicPr>
          <p:nvPr/>
        </p:nvPicPr>
        <p:blipFill rotWithShape="1">
          <a:blip r:embed="rId3">
            <a:extLst>
              <a:ext uri="{28A0092B-C50C-407E-A947-70E740481C1C}">
                <a14:useLocalDpi xmlns:a14="http://schemas.microsoft.com/office/drawing/2010/main" val="0"/>
              </a:ext>
            </a:extLst>
          </a:blip>
          <a:srcRect l="13950" r="29428"/>
          <a:stretch/>
        </p:blipFill>
        <p:spPr>
          <a:xfrm>
            <a:off x="6013956"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spTree>
    <p:extLst>
      <p:ext uri="{BB962C8B-B14F-4D97-AF65-F5344CB8AC3E}">
        <p14:creationId xmlns:p14="http://schemas.microsoft.com/office/powerpoint/2010/main" val="116438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sitting on a bench&#10;&#10;Description automatically generated">
            <a:extLst>
              <a:ext uri="{FF2B5EF4-FFF2-40B4-BE49-F238E27FC236}">
                <a16:creationId xmlns:a16="http://schemas.microsoft.com/office/drawing/2014/main" id="{F6C52716-B640-4A57-B216-4D6D57D01FB0}"/>
              </a:ext>
            </a:extLst>
          </p:cNvPr>
          <p:cNvPicPr>
            <a:picLocks noChangeAspect="1"/>
          </p:cNvPicPr>
          <p:nvPr/>
        </p:nvPicPr>
        <p:blipFill rotWithShape="1">
          <a:blip r:embed="rId2">
            <a:extLst>
              <a:ext uri="{28A0092B-C50C-407E-A947-70E740481C1C}">
                <a14:useLocalDpi xmlns:a14="http://schemas.microsoft.com/office/drawing/2010/main" val="0"/>
              </a:ext>
            </a:extLst>
          </a:blip>
          <a:srcRect t="27062" r="9091" b="8412"/>
          <a:stretch/>
        </p:blipFill>
        <p:spPr>
          <a:xfrm>
            <a:off x="20" y="-1"/>
            <a:ext cx="12191980" cy="6857999"/>
          </a:xfrm>
          <a:prstGeom prst="rect">
            <a:avLst/>
          </a:prstGeom>
        </p:spPr>
      </p:pic>
      <p:sp>
        <p:nvSpPr>
          <p:cNvPr id="25" name="Rectangle 24">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64F091-E5FE-4C18-BDE0-08CF40308BC5}"/>
              </a:ext>
            </a:extLst>
          </p:cNvPr>
          <p:cNvSpPr>
            <a:spLocks noGrp="1"/>
          </p:cNvSpPr>
          <p:nvPr>
            <p:ph type="title"/>
          </p:nvPr>
        </p:nvSpPr>
        <p:spPr>
          <a:xfrm>
            <a:off x="774043" y="727626"/>
            <a:ext cx="4602152" cy="1718225"/>
          </a:xfrm>
        </p:spPr>
        <p:txBody>
          <a:bodyPr>
            <a:normAutofit/>
          </a:bodyPr>
          <a:lstStyle/>
          <a:p>
            <a:r>
              <a:rPr lang="en-IE" sz="4400" dirty="0"/>
              <a:t>Horace’s Patron</a:t>
            </a:r>
          </a:p>
        </p:txBody>
      </p:sp>
      <p:sp>
        <p:nvSpPr>
          <p:cNvPr id="9" name="Content Placeholder 8">
            <a:extLst>
              <a:ext uri="{FF2B5EF4-FFF2-40B4-BE49-F238E27FC236}">
                <a16:creationId xmlns:a16="http://schemas.microsoft.com/office/drawing/2014/main" id="{2E4B8E3D-BBA8-4148-BD0E-14073CD07793}"/>
              </a:ext>
            </a:extLst>
          </p:cNvPr>
          <p:cNvSpPr>
            <a:spLocks noGrp="1"/>
          </p:cNvSpPr>
          <p:nvPr>
            <p:ph idx="1"/>
          </p:nvPr>
        </p:nvSpPr>
        <p:spPr>
          <a:xfrm>
            <a:off x="528320" y="2174240"/>
            <a:ext cx="5186896" cy="4256226"/>
          </a:xfrm>
        </p:spPr>
        <p:txBody>
          <a:bodyPr>
            <a:normAutofit fontScale="92500"/>
          </a:bodyPr>
          <a:lstStyle/>
          <a:p>
            <a:r>
              <a:rPr lang="en-US" sz="1300" dirty="0"/>
              <a:t>Horace’s </a:t>
            </a:r>
            <a:r>
              <a:rPr lang="en-US" sz="1300" i="1" dirty="0"/>
              <a:t>satires</a:t>
            </a:r>
            <a:r>
              <a:rPr lang="en-US" sz="1300" dirty="0"/>
              <a:t> were written while Horace was a civil servant – and made him his name.</a:t>
            </a:r>
          </a:p>
          <a:p>
            <a:r>
              <a:rPr lang="en-US" sz="1300" dirty="0"/>
              <a:t>He came to know Virgil (his closest friend) and was introduced to the patron of poetry Maecenas – a close ally of Augustus.</a:t>
            </a:r>
          </a:p>
          <a:p>
            <a:r>
              <a:rPr lang="en-US" sz="1300" dirty="0"/>
              <a:t>Horace developed a close relationship with Maecenas. </a:t>
            </a:r>
          </a:p>
          <a:p>
            <a:r>
              <a:rPr lang="en-US" sz="1300" dirty="0"/>
              <a:t>As is often the case with Patrons, Maecenas gifted (a sort of bonus) a farm to Horace. Horace would spend most of his time here thereafter.</a:t>
            </a:r>
          </a:p>
          <a:p>
            <a:r>
              <a:rPr lang="en-US" sz="1300" dirty="0"/>
              <a:t>Horace was also made a </a:t>
            </a:r>
            <a:r>
              <a:rPr lang="en-US" sz="1300" i="1" dirty="0"/>
              <a:t>equites</a:t>
            </a:r>
            <a:r>
              <a:rPr lang="en-US" sz="1300" dirty="0"/>
              <a:t> around the time he wrote the </a:t>
            </a:r>
            <a:r>
              <a:rPr lang="en-US" sz="1300" i="1" dirty="0"/>
              <a:t>Odes</a:t>
            </a:r>
            <a:r>
              <a:rPr lang="en-US" sz="1300" dirty="0"/>
              <a:t>. This was a major promotion for a man who had fought against Augustus, was not from Rome originally, and was the son of an ex-slave.</a:t>
            </a:r>
          </a:p>
          <a:p>
            <a:r>
              <a:rPr lang="en-US" sz="1300" dirty="0"/>
              <a:t>Through Maecenas, Horace did become closer to the Emperor and began to respect him – despite his possible Republican sympathies. </a:t>
            </a:r>
          </a:p>
          <a:p>
            <a:r>
              <a:rPr lang="en-US" sz="1300" dirty="0"/>
              <a:t>Horace and Maecenas died within the same year and were buried near each other – proving the value they placed on their friendship.</a:t>
            </a:r>
            <a:endParaRPr lang="en-US" dirty="0"/>
          </a:p>
        </p:txBody>
      </p:sp>
    </p:spTree>
    <p:extLst>
      <p:ext uri="{BB962C8B-B14F-4D97-AF65-F5344CB8AC3E}">
        <p14:creationId xmlns:p14="http://schemas.microsoft.com/office/powerpoint/2010/main" val="2066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46A2161-CB58-462B-B186-E17CE26BB934}"/>
              </a:ext>
            </a:extLst>
          </p:cNvPr>
          <p:cNvSpPr>
            <a:spLocks noGrp="1"/>
          </p:cNvSpPr>
          <p:nvPr>
            <p:ph type="title"/>
          </p:nvPr>
        </p:nvSpPr>
        <p:spPr>
          <a:xfrm>
            <a:off x="868680" y="642593"/>
            <a:ext cx="6281928" cy="1744183"/>
          </a:xfrm>
        </p:spPr>
        <p:txBody>
          <a:bodyPr>
            <a:normAutofit/>
          </a:bodyPr>
          <a:lstStyle/>
          <a:p>
            <a:r>
              <a:rPr lang="en-IE" dirty="0"/>
              <a:t>Themes: Philosophy and Humour</a:t>
            </a:r>
          </a:p>
        </p:txBody>
      </p:sp>
      <p:sp>
        <p:nvSpPr>
          <p:cNvPr id="9" name="Content Placeholder 8">
            <a:extLst>
              <a:ext uri="{FF2B5EF4-FFF2-40B4-BE49-F238E27FC236}">
                <a16:creationId xmlns:a16="http://schemas.microsoft.com/office/drawing/2014/main" id="{3C93A8FD-FE8F-439E-911B-1150C63BC82E}"/>
              </a:ext>
            </a:extLst>
          </p:cNvPr>
          <p:cNvSpPr>
            <a:spLocks noGrp="1"/>
          </p:cNvSpPr>
          <p:nvPr>
            <p:ph idx="1"/>
          </p:nvPr>
        </p:nvSpPr>
        <p:spPr>
          <a:xfrm>
            <a:off x="868680" y="2386584"/>
            <a:ext cx="6281928" cy="3648456"/>
          </a:xfrm>
        </p:spPr>
        <p:txBody>
          <a:bodyPr>
            <a:normAutofit lnSpcReduction="10000"/>
          </a:bodyPr>
          <a:lstStyle/>
          <a:p>
            <a:r>
              <a:rPr lang="en-US" dirty="0"/>
              <a:t>Despite what you might think: philosophy is not always a boring, longwinded conversation. Philosophy can often be expressed through more creative means. Horace was an expert on this. Ask yourself: what is the moral philosophy behind your favorite movie, book, or song, or work of art? There is usually a philosophical principal or question </a:t>
            </a:r>
            <a:r>
              <a:rPr lang="en-US" dirty="0" err="1"/>
              <a:t>centre</a:t>
            </a:r>
            <a:r>
              <a:rPr lang="en-US" dirty="0"/>
              <a:t> to it – even if that is just why should I love this person anymore or what’s the best clothes to were today…</a:t>
            </a:r>
          </a:p>
          <a:p>
            <a:r>
              <a:rPr lang="en-US" dirty="0"/>
              <a:t>All of Horace’s poetry is shaped by a philosophical point of view. And when discussing the philosophy you can draw on any of the poems – best practice is to select 3 (or 4) poems and discuss what Horace is trying to say. However, be careful: sometimes the message isn’t as straightforward as it might appear.</a:t>
            </a:r>
          </a:p>
          <a:p>
            <a:r>
              <a:rPr lang="en-IE" dirty="0"/>
              <a:t>There are some central ideas behind Horace’s philosophy. They’re laid out on the next slide.</a:t>
            </a:r>
            <a:endParaRPr lang="en-US" dirty="0"/>
          </a:p>
        </p:txBody>
      </p:sp>
      <p:pic>
        <p:nvPicPr>
          <p:cNvPr id="5" name="Content Placeholder 4" descr="A statue of a person&#10;&#10;Description automatically generated">
            <a:extLst>
              <a:ext uri="{FF2B5EF4-FFF2-40B4-BE49-F238E27FC236}">
                <a16:creationId xmlns:a16="http://schemas.microsoft.com/office/drawing/2014/main" id="{CB8E6FFE-B756-4D9C-AA08-444432236772}"/>
              </a:ext>
            </a:extLst>
          </p:cNvPr>
          <p:cNvPicPr>
            <a:picLocks noChangeAspect="1"/>
          </p:cNvPicPr>
          <p:nvPr/>
        </p:nvPicPr>
        <p:blipFill rotWithShape="1">
          <a:blip r:embed="rId2">
            <a:extLst>
              <a:ext uri="{28A0092B-C50C-407E-A947-70E740481C1C}">
                <a14:useLocalDpi xmlns:a14="http://schemas.microsoft.com/office/drawing/2010/main" val="0"/>
              </a:ext>
            </a:extLst>
          </a:blip>
          <a:srcRect l="20944" r="14435" b="-2"/>
          <a:stretch/>
        </p:blipFill>
        <p:spPr>
          <a:xfrm>
            <a:off x="7837371" y="237744"/>
            <a:ext cx="4124416" cy="6382512"/>
          </a:xfrm>
          <a:prstGeom prst="rect">
            <a:avLst/>
          </a:prstGeom>
        </p:spPr>
      </p:pic>
    </p:spTree>
    <p:extLst>
      <p:ext uri="{BB962C8B-B14F-4D97-AF65-F5344CB8AC3E}">
        <p14:creationId xmlns:p14="http://schemas.microsoft.com/office/powerpoint/2010/main" val="969590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FD788-2426-42F5-9574-1BD4E2EE22BE}"/>
              </a:ext>
            </a:extLst>
          </p:cNvPr>
          <p:cNvSpPr>
            <a:spLocks noGrp="1"/>
          </p:cNvSpPr>
          <p:nvPr>
            <p:ph type="title"/>
          </p:nvPr>
        </p:nvSpPr>
        <p:spPr>
          <a:xfrm>
            <a:off x="6579450" y="727627"/>
            <a:ext cx="4957553" cy="1645920"/>
          </a:xfrm>
        </p:spPr>
        <p:txBody>
          <a:bodyPr>
            <a:normAutofit/>
          </a:bodyPr>
          <a:lstStyle/>
          <a:p>
            <a:r>
              <a:rPr lang="en-IE" dirty="0"/>
              <a:t>Carpe Diem</a:t>
            </a:r>
          </a:p>
        </p:txBody>
      </p:sp>
      <p:sp>
        <p:nvSpPr>
          <p:cNvPr id="12" name="Rectangle 11">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5" name="Content Placeholder 4" descr="A picture containing food, bottle&#10;&#10;Description automatically generated">
            <a:extLst>
              <a:ext uri="{FF2B5EF4-FFF2-40B4-BE49-F238E27FC236}">
                <a16:creationId xmlns:a16="http://schemas.microsoft.com/office/drawing/2014/main" id="{B2ADF961-E88D-4292-BF5C-55AB94ED4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256" y="2229630"/>
            <a:ext cx="4414438" cy="2416904"/>
          </a:xfrm>
          <a:prstGeom prst="rect">
            <a:avLst/>
          </a:prstGeom>
        </p:spPr>
      </p:pic>
      <p:sp>
        <p:nvSpPr>
          <p:cNvPr id="9" name="Content Placeholder 8">
            <a:extLst>
              <a:ext uri="{FF2B5EF4-FFF2-40B4-BE49-F238E27FC236}">
                <a16:creationId xmlns:a16="http://schemas.microsoft.com/office/drawing/2014/main" id="{A0FBAE81-F201-42AF-B7BB-E3D707E8B7C8}"/>
              </a:ext>
            </a:extLst>
          </p:cNvPr>
          <p:cNvSpPr>
            <a:spLocks noGrp="1"/>
          </p:cNvSpPr>
          <p:nvPr>
            <p:ph idx="1"/>
          </p:nvPr>
        </p:nvSpPr>
        <p:spPr>
          <a:xfrm>
            <a:off x="6579450" y="2538919"/>
            <a:ext cx="4957554" cy="3496120"/>
          </a:xfrm>
        </p:spPr>
        <p:txBody>
          <a:bodyPr>
            <a:normAutofit/>
          </a:bodyPr>
          <a:lstStyle/>
          <a:p>
            <a:r>
              <a:rPr lang="en-US" i="1" dirty="0"/>
              <a:t>Carpe Diem</a:t>
            </a:r>
            <a:r>
              <a:rPr lang="en-US" dirty="0"/>
              <a:t> – seize the day – is a quote from Horace and a common phrase today. However, it is also misinterpreted too.</a:t>
            </a:r>
          </a:p>
          <a:p>
            <a:r>
              <a:rPr lang="en-US" dirty="0"/>
              <a:t>What you might consider Carpe Diem is to seize any opportunity no matter what it is. However, it is actually more complex than that, because Horace also supports the idea of a </a:t>
            </a:r>
            <a:r>
              <a:rPr lang="en-US" i="1" dirty="0"/>
              <a:t>quiet, simple life</a:t>
            </a:r>
            <a:r>
              <a:rPr lang="en-US" dirty="0"/>
              <a:t>.</a:t>
            </a:r>
          </a:p>
          <a:p>
            <a:r>
              <a:rPr lang="en-US" dirty="0"/>
              <a:t>This is because the two most popular philosophical schools of thought at the time were </a:t>
            </a:r>
            <a:r>
              <a:rPr lang="en-US" i="1" dirty="0"/>
              <a:t>Epicureanism</a:t>
            </a:r>
            <a:r>
              <a:rPr lang="en-US" dirty="0"/>
              <a:t> and </a:t>
            </a:r>
            <a:r>
              <a:rPr lang="en-US" i="1" dirty="0"/>
              <a:t>stoicism</a:t>
            </a:r>
            <a:r>
              <a:rPr lang="en-US" dirty="0"/>
              <a:t>. The former is probably the one that had the bigger influence on Horace.</a:t>
            </a:r>
          </a:p>
        </p:txBody>
      </p:sp>
    </p:spTree>
    <p:extLst>
      <p:ext uri="{BB962C8B-B14F-4D97-AF65-F5344CB8AC3E}">
        <p14:creationId xmlns:p14="http://schemas.microsoft.com/office/powerpoint/2010/main" val="1462562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919A-00C2-4ABF-99EF-4FADDA5A5C1B}"/>
              </a:ext>
            </a:extLst>
          </p:cNvPr>
          <p:cNvSpPr>
            <a:spLocks noGrp="1"/>
          </p:cNvSpPr>
          <p:nvPr>
            <p:ph type="title"/>
          </p:nvPr>
        </p:nvSpPr>
        <p:spPr>
          <a:xfrm>
            <a:off x="371856" y="277657"/>
            <a:ext cx="6603538" cy="1744183"/>
          </a:xfrm>
        </p:spPr>
        <p:txBody>
          <a:bodyPr>
            <a:normAutofit/>
          </a:bodyPr>
          <a:lstStyle/>
          <a:p>
            <a:r>
              <a:rPr lang="en-IE" dirty="0"/>
              <a:t>What is the Philosophy of Horace: Epicureanism</a:t>
            </a:r>
          </a:p>
        </p:txBody>
      </p:sp>
      <p:sp>
        <p:nvSpPr>
          <p:cNvPr id="3" name="Content Placeholder 2">
            <a:extLst>
              <a:ext uri="{FF2B5EF4-FFF2-40B4-BE49-F238E27FC236}">
                <a16:creationId xmlns:a16="http://schemas.microsoft.com/office/drawing/2014/main" id="{D07E39BA-57B1-4536-A489-72187D36B000}"/>
              </a:ext>
            </a:extLst>
          </p:cNvPr>
          <p:cNvSpPr>
            <a:spLocks noGrp="1"/>
          </p:cNvSpPr>
          <p:nvPr>
            <p:ph idx="1"/>
          </p:nvPr>
        </p:nvSpPr>
        <p:spPr>
          <a:xfrm>
            <a:off x="371856" y="1666240"/>
            <a:ext cx="8178676" cy="4816856"/>
          </a:xfrm>
        </p:spPr>
        <p:txBody>
          <a:bodyPr>
            <a:normAutofit fontScale="92500"/>
          </a:bodyPr>
          <a:lstStyle/>
          <a:p>
            <a:pPr marL="0" indent="0">
              <a:buNone/>
            </a:pPr>
            <a:r>
              <a:rPr lang="en-IE" dirty="0"/>
              <a:t>The philosophy Horace probably studied include Epicureans. This philosophy was founded by a Greek called Epicurus (340-271 B.C.). He thought this philosophy in what he called </a:t>
            </a:r>
            <a:r>
              <a:rPr lang="en-IE" i="1" dirty="0"/>
              <a:t>The Garden</a:t>
            </a:r>
            <a:r>
              <a:rPr lang="en-IE" dirty="0"/>
              <a:t> in Athens.</a:t>
            </a:r>
          </a:p>
          <a:p>
            <a:pPr marL="0" indent="0">
              <a:buNone/>
            </a:pPr>
            <a:r>
              <a:rPr lang="en-IE" dirty="0"/>
              <a:t>The main principals are:</a:t>
            </a:r>
          </a:p>
          <a:p>
            <a:r>
              <a:rPr lang="en-IE" dirty="0"/>
              <a:t>We need not fear death because it is inevitable and when we die the atoms that make up our body and soul separate – there is no life after death so there is no suffering.</a:t>
            </a:r>
          </a:p>
          <a:p>
            <a:r>
              <a:rPr lang="en-IE" dirty="0"/>
              <a:t>The gods are immortal but do not have an interest in human affairs.</a:t>
            </a:r>
          </a:p>
          <a:p>
            <a:r>
              <a:rPr lang="en-IE" dirty="0"/>
              <a:t>We should seek a state of tranquillity and free from bodily pain – this is a state that is closest to a gods existence</a:t>
            </a:r>
          </a:p>
          <a:p>
            <a:r>
              <a:rPr lang="en-IE" dirty="0"/>
              <a:t>The way to achieve this is to look for </a:t>
            </a:r>
            <a:r>
              <a:rPr lang="en-IE" i="1" dirty="0"/>
              <a:t>pleasure</a:t>
            </a:r>
            <a:r>
              <a:rPr lang="en-IE" dirty="0"/>
              <a:t>. </a:t>
            </a:r>
          </a:p>
          <a:p>
            <a:r>
              <a:rPr lang="en-IE" dirty="0"/>
              <a:t>But we must practice moderation. Not all </a:t>
            </a:r>
            <a:r>
              <a:rPr lang="en-IE" i="1" dirty="0"/>
              <a:t>pleasure</a:t>
            </a:r>
            <a:r>
              <a:rPr lang="en-IE" dirty="0"/>
              <a:t> has positive results. Only </a:t>
            </a:r>
            <a:r>
              <a:rPr lang="en-IE" i="1" dirty="0"/>
              <a:t>pleasure</a:t>
            </a:r>
            <a:r>
              <a:rPr lang="en-IE" dirty="0"/>
              <a:t> in simple, modest things leads to tranquillity.</a:t>
            </a:r>
          </a:p>
          <a:p>
            <a:r>
              <a:rPr lang="en-IE" dirty="0"/>
              <a:t>We should not pursue politics – because power and wealth are </a:t>
            </a:r>
            <a:r>
              <a:rPr lang="en-IE" i="1" dirty="0"/>
              <a:t>pleasure</a:t>
            </a:r>
            <a:r>
              <a:rPr lang="en-IE" dirty="0"/>
              <a:t> with negative consequences.</a:t>
            </a:r>
          </a:p>
          <a:p>
            <a:r>
              <a:rPr lang="en-IE" dirty="0"/>
              <a:t>We should not pursue bodily desires like lust or gluttony but pleasures of the mind: the latter is what leads to tranquillity.</a:t>
            </a:r>
          </a:p>
          <a:p>
            <a:r>
              <a:rPr lang="en-IE" dirty="0"/>
              <a:t>Instead of a political society, we should pursue a life of quite reflection with friends.</a:t>
            </a:r>
          </a:p>
          <a:p>
            <a:endParaRPr lang="en-IE" dirty="0"/>
          </a:p>
        </p:txBody>
      </p:sp>
      <p:pic>
        <p:nvPicPr>
          <p:cNvPr id="5" name="Picture 4" descr="A picture containing person, building, table, man&#10;&#10;Description automatically generated">
            <a:extLst>
              <a:ext uri="{FF2B5EF4-FFF2-40B4-BE49-F238E27FC236}">
                <a16:creationId xmlns:a16="http://schemas.microsoft.com/office/drawing/2014/main" id="{CD5EB989-D598-4145-B968-EA71CB673F97}"/>
              </a:ext>
            </a:extLst>
          </p:cNvPr>
          <p:cNvPicPr>
            <a:picLocks noChangeAspect="1"/>
          </p:cNvPicPr>
          <p:nvPr/>
        </p:nvPicPr>
        <p:blipFill rotWithShape="1">
          <a:blip r:embed="rId2">
            <a:extLst>
              <a:ext uri="{28A0092B-C50C-407E-A947-70E740481C1C}">
                <a14:useLocalDpi xmlns:a14="http://schemas.microsoft.com/office/drawing/2010/main" val="0"/>
              </a:ext>
            </a:extLst>
          </a:blip>
          <a:srcRect t="2221" r="-3" b="5843"/>
          <a:stretch/>
        </p:blipFill>
        <p:spPr>
          <a:xfrm>
            <a:off x="8745897" y="642592"/>
            <a:ext cx="1909645" cy="2630113"/>
          </a:xfrm>
          <a:prstGeom prst="rect">
            <a:avLst/>
          </a:prstGeom>
        </p:spPr>
      </p:pic>
      <p:pic>
        <p:nvPicPr>
          <p:cNvPr id="7" name="Picture 6" descr="A group of people in a pool of water&#10;&#10;Description automatically generated">
            <a:extLst>
              <a:ext uri="{FF2B5EF4-FFF2-40B4-BE49-F238E27FC236}">
                <a16:creationId xmlns:a16="http://schemas.microsoft.com/office/drawing/2014/main" id="{EF14B865-4556-4625-85EB-13213A86CE9F}"/>
              </a:ext>
            </a:extLst>
          </p:cNvPr>
          <p:cNvPicPr>
            <a:picLocks noChangeAspect="1"/>
          </p:cNvPicPr>
          <p:nvPr/>
        </p:nvPicPr>
        <p:blipFill rotWithShape="1">
          <a:blip r:embed="rId3">
            <a:extLst>
              <a:ext uri="{28A0092B-C50C-407E-A947-70E740481C1C}">
                <a14:useLocalDpi xmlns:a14="http://schemas.microsoft.com/office/drawing/2010/main" val="0"/>
              </a:ext>
            </a:extLst>
          </a:blip>
          <a:srcRect l="13488" r="28532" b="-3"/>
          <a:stretch/>
        </p:blipFill>
        <p:spPr>
          <a:xfrm>
            <a:off x="8550532" y="3594439"/>
            <a:ext cx="2328083" cy="2630114"/>
          </a:xfrm>
          <a:prstGeom prst="rect">
            <a:avLst/>
          </a:prstGeom>
        </p:spPr>
      </p:pic>
      <p:sp>
        <p:nvSpPr>
          <p:cNvPr id="31" name="Rectangle 24">
            <a:extLst>
              <a:ext uri="{FF2B5EF4-FFF2-40B4-BE49-F238E27FC236}">
                <a16:creationId xmlns:a16="http://schemas.microsoft.com/office/drawing/2014/main" id="{1EE8F117-D5DC-4AF4-AD72-FB7A93BAA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41595472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2E29FC2F614C4F8CCA38E47616219B" ma:contentTypeVersion="13" ma:contentTypeDescription="Create a new document." ma:contentTypeScope="" ma:versionID="e70e6206889af6f3f6f6022be6118ce4">
  <xsd:schema xmlns:xsd="http://www.w3.org/2001/XMLSchema" xmlns:xs="http://www.w3.org/2001/XMLSchema" xmlns:p="http://schemas.microsoft.com/office/2006/metadata/properties" xmlns:ns3="e994e2ca-6e66-4cfb-89b9-1548a5955a3d" xmlns:ns4="cb5eaccf-a245-42c2-b35a-2f5906cd0fb6" targetNamespace="http://schemas.microsoft.com/office/2006/metadata/properties" ma:root="true" ma:fieldsID="6200e3c317e2ac245743f6d767db57c1" ns3:_="" ns4:_="">
    <xsd:import namespace="e994e2ca-6e66-4cfb-89b9-1548a5955a3d"/>
    <xsd:import namespace="cb5eaccf-a245-42c2-b35a-2f5906cd0fb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4e2ca-6e66-4cfb-89b9-1548a5955a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5eaccf-a245-42c2-b35a-2f5906cd0f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234B05-AF49-4736-9A01-12C63A3FA92C}">
  <ds:schemaRefs>
    <ds:schemaRef ds:uri="http://schemas.microsoft.com/office/2006/documentManagement/types"/>
    <ds:schemaRef ds:uri="http://purl.org/dc/elements/1.1/"/>
    <ds:schemaRef ds:uri="http://schemas.microsoft.com/office/2006/metadata/properties"/>
    <ds:schemaRef ds:uri="cb5eaccf-a245-42c2-b35a-2f5906cd0fb6"/>
    <ds:schemaRef ds:uri="http://purl.org/dc/terms/"/>
    <ds:schemaRef ds:uri="http://schemas.openxmlformats.org/package/2006/metadata/core-properties"/>
    <ds:schemaRef ds:uri="http://purl.org/dc/dcmitype/"/>
    <ds:schemaRef ds:uri="http://schemas.microsoft.com/office/infopath/2007/PartnerControls"/>
    <ds:schemaRef ds:uri="e994e2ca-6e66-4cfb-89b9-1548a5955a3d"/>
    <ds:schemaRef ds:uri="http://www.w3.org/XML/1998/namespace"/>
  </ds:schemaRefs>
</ds:datastoreItem>
</file>

<file path=customXml/itemProps2.xml><?xml version="1.0" encoding="utf-8"?>
<ds:datastoreItem xmlns:ds="http://schemas.openxmlformats.org/officeDocument/2006/customXml" ds:itemID="{7635D137-2816-4ED4-B859-47386A2526F7}">
  <ds:schemaRefs>
    <ds:schemaRef ds:uri="http://schemas.microsoft.com/sharepoint/v3/contenttype/forms"/>
  </ds:schemaRefs>
</ds:datastoreItem>
</file>

<file path=customXml/itemProps3.xml><?xml version="1.0" encoding="utf-8"?>
<ds:datastoreItem xmlns:ds="http://schemas.openxmlformats.org/officeDocument/2006/customXml" ds:itemID="{9CF13AE2-1840-400D-829F-0311412107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94e2ca-6e66-4cfb-89b9-1548a5955a3d"/>
    <ds:schemaRef ds:uri="cb5eaccf-a245-42c2-b35a-2f5906cd0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TotalTime>
  <Words>1844</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Garamond</vt:lpstr>
      <vt:lpstr>Georgia Pro</vt:lpstr>
      <vt:lpstr>Georgia Pro Cond Black</vt:lpstr>
      <vt:lpstr>SavonVTI</vt:lpstr>
      <vt:lpstr>Horace</vt:lpstr>
      <vt:lpstr>Horace’s Life: The Son of an Ex-Slave</vt:lpstr>
      <vt:lpstr>Horace’s Life: Philosophy and the Army</vt:lpstr>
      <vt:lpstr>Horace’s Life: Defeated, Homeless, Poetry</vt:lpstr>
      <vt:lpstr>Horace’s Poems</vt:lpstr>
      <vt:lpstr>Horace’s Patron</vt:lpstr>
      <vt:lpstr>Themes: Philosophy and Humour</vt:lpstr>
      <vt:lpstr>Carpe Diem</vt:lpstr>
      <vt:lpstr>What is the Philosophy of Horace: Epicureanism</vt:lpstr>
      <vt:lpstr>What is the Philosophy of Horace: Stoicism</vt:lpstr>
      <vt:lpstr>What is the Philosophy of Horace: Traditional Roman Values</vt:lpstr>
      <vt:lpstr>Horace’s Philosophy Simplified:</vt:lpstr>
      <vt:lpstr>Horace Humour:</vt:lpstr>
      <vt:lpstr>Exam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Horace</dc:title>
  <dc:creator>Seamus O'Sullivan</dc:creator>
  <cp:lastModifiedBy>Seamus O'Sullivan</cp:lastModifiedBy>
  <cp:revision>6</cp:revision>
  <dcterms:created xsi:type="dcterms:W3CDTF">2020-05-12T14:39:59Z</dcterms:created>
  <dcterms:modified xsi:type="dcterms:W3CDTF">2020-11-29T14:28:17Z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0x010100802E29FC2F614C4F8CCA38E47616219B</vt:lpwstr>
  </property>
</Properties>
</file>