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sldIdLst>
    <p:sldId id="257" r:id="rId5"/>
    <p:sldId id="258" r:id="rId6"/>
    <p:sldId id="259" r:id="rId7"/>
    <p:sldId id="260" r:id="rId8"/>
    <p:sldId id="261" r:id="rId9"/>
    <p:sldId id="262" r:id="rId10"/>
    <p:sldId id="263"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E43B6E-E230-4831-842D-93A8906655E7}" v="1" dt="2021-02-19T14:10:46.8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05DCA0A7-5F73-4156-8EF6-8AEDE315A511}" type="datetimeFigureOut">
              <a:rPr lang="en-GB" smtClean="0"/>
              <a:t>19/02/2021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291228-3642-4DCF-B437-0F38C2AC9882}" type="slidenum">
              <a:rPr lang="en-GB" smtClean="0"/>
              <a:t>‹#›</a:t>
            </a:fld>
            <a:endParaRPr lang="en-GB"/>
          </a:p>
        </p:txBody>
      </p:sp>
    </p:spTree>
    <p:extLst>
      <p:ext uri="{BB962C8B-B14F-4D97-AF65-F5344CB8AC3E}">
        <p14:creationId xmlns:p14="http://schemas.microsoft.com/office/powerpoint/2010/main" val="59247918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DCA0A7-5F73-4156-8EF6-8AEDE315A511}"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91228-3642-4DCF-B437-0F38C2AC9882}" type="slidenum">
              <a:rPr lang="en-GB" smtClean="0"/>
              <a:t>‹#›</a:t>
            </a:fld>
            <a:endParaRPr lang="en-GB"/>
          </a:p>
        </p:txBody>
      </p:sp>
    </p:spTree>
    <p:extLst>
      <p:ext uri="{BB962C8B-B14F-4D97-AF65-F5344CB8AC3E}">
        <p14:creationId xmlns:p14="http://schemas.microsoft.com/office/powerpoint/2010/main" val="745759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DCA0A7-5F73-4156-8EF6-8AEDE315A511}"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91228-3642-4DCF-B437-0F38C2AC9882}" type="slidenum">
              <a:rPr lang="en-GB" smtClean="0"/>
              <a:t>‹#›</a:t>
            </a:fld>
            <a:endParaRPr lang="en-GB"/>
          </a:p>
        </p:txBody>
      </p:sp>
    </p:spTree>
    <p:extLst>
      <p:ext uri="{BB962C8B-B14F-4D97-AF65-F5344CB8AC3E}">
        <p14:creationId xmlns:p14="http://schemas.microsoft.com/office/powerpoint/2010/main" val="1991238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DCA0A7-5F73-4156-8EF6-8AEDE315A511}" type="datetimeFigureOut">
              <a:rPr lang="en-GB" smtClean="0"/>
              <a:t>19/02/2021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291228-3642-4DCF-B437-0F38C2AC9882}" type="slidenum">
              <a:rPr lang="en-GB" smtClean="0"/>
              <a:t>‹#›</a:t>
            </a:fld>
            <a:endParaRPr lang="en-GB"/>
          </a:p>
        </p:txBody>
      </p:sp>
    </p:spTree>
    <p:extLst>
      <p:ext uri="{BB962C8B-B14F-4D97-AF65-F5344CB8AC3E}">
        <p14:creationId xmlns:p14="http://schemas.microsoft.com/office/powerpoint/2010/main" val="1462464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05DCA0A7-5F73-4156-8EF6-8AEDE315A511}" type="datetimeFigureOut">
              <a:rPr lang="en-GB" smtClean="0"/>
              <a:t>19/02/2021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291228-3642-4DCF-B437-0F38C2AC9882}" type="slidenum">
              <a:rPr lang="en-GB" smtClean="0"/>
              <a:t>‹#›</a:t>
            </a:fld>
            <a:endParaRPr lang="en-GB"/>
          </a:p>
        </p:txBody>
      </p:sp>
    </p:spTree>
    <p:extLst>
      <p:ext uri="{BB962C8B-B14F-4D97-AF65-F5344CB8AC3E}">
        <p14:creationId xmlns:p14="http://schemas.microsoft.com/office/powerpoint/2010/main" val="151662302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5DCA0A7-5F73-4156-8EF6-8AEDE315A511}" type="datetimeFigureOut">
              <a:rPr lang="en-GB" smtClean="0"/>
              <a:t>19/02/2021</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22291228-3642-4DCF-B437-0F38C2AC9882}" type="slidenum">
              <a:rPr lang="en-GB" smtClean="0"/>
              <a:t>‹#›</a:t>
            </a:fld>
            <a:endParaRPr lang="en-GB"/>
          </a:p>
        </p:txBody>
      </p:sp>
    </p:spTree>
    <p:extLst>
      <p:ext uri="{BB962C8B-B14F-4D97-AF65-F5344CB8AC3E}">
        <p14:creationId xmlns:p14="http://schemas.microsoft.com/office/powerpoint/2010/main" val="226440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05DCA0A7-5F73-4156-8EF6-8AEDE315A511}" type="datetimeFigureOut">
              <a:rPr lang="en-GB" smtClean="0"/>
              <a:t>19/02/2021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291228-3642-4DCF-B437-0F38C2AC9882}"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7325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DCA0A7-5F73-4156-8EF6-8AEDE315A511}" type="datetimeFigureOut">
              <a:rPr lang="en-GB" smtClean="0"/>
              <a:t>19/02/2021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291228-3642-4DCF-B437-0F38C2AC9882}" type="slidenum">
              <a:rPr lang="en-GB" smtClean="0"/>
              <a:t>‹#›</a:t>
            </a:fld>
            <a:endParaRPr lang="en-GB"/>
          </a:p>
        </p:txBody>
      </p:sp>
    </p:spTree>
    <p:extLst>
      <p:ext uri="{BB962C8B-B14F-4D97-AF65-F5344CB8AC3E}">
        <p14:creationId xmlns:p14="http://schemas.microsoft.com/office/powerpoint/2010/main" val="264574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CA0A7-5F73-4156-8EF6-8AEDE315A511}" type="datetimeFigureOut">
              <a:rPr lang="en-GB" smtClean="0"/>
              <a:t>19/02/2021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291228-3642-4DCF-B437-0F38C2AC9882}" type="slidenum">
              <a:rPr lang="en-GB" smtClean="0"/>
              <a:t>‹#›</a:t>
            </a:fld>
            <a:endParaRPr lang="en-GB"/>
          </a:p>
        </p:txBody>
      </p:sp>
    </p:spTree>
    <p:extLst>
      <p:ext uri="{BB962C8B-B14F-4D97-AF65-F5344CB8AC3E}">
        <p14:creationId xmlns:p14="http://schemas.microsoft.com/office/powerpoint/2010/main" val="549314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05DCA0A7-5F73-4156-8EF6-8AEDE315A511}" type="datetimeFigureOut">
              <a:rPr lang="en-GB" smtClean="0"/>
              <a:t>19/02/2021</a:t>
            </a:fld>
            <a:endParaRPr lang="en-GB"/>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22291228-3642-4DCF-B437-0F38C2AC9882}" type="slidenum">
              <a:rPr lang="en-GB" smtClean="0"/>
              <a:t>‹#›</a:t>
            </a:fld>
            <a:endParaRPr lang="en-GB"/>
          </a:p>
        </p:txBody>
      </p:sp>
    </p:spTree>
    <p:extLst>
      <p:ext uri="{BB962C8B-B14F-4D97-AF65-F5344CB8AC3E}">
        <p14:creationId xmlns:p14="http://schemas.microsoft.com/office/powerpoint/2010/main" val="509400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5DCA0A7-5F73-4156-8EF6-8AEDE315A511}" type="datetimeFigureOut">
              <a:rPr lang="en-GB" smtClean="0"/>
              <a:t>19/02/2021</a:t>
            </a:fld>
            <a:endParaRPr lang="en-GB"/>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22291228-3642-4DCF-B437-0F38C2AC9882}" type="slidenum">
              <a:rPr lang="en-GB" smtClean="0"/>
              <a:t>‹#›</a:t>
            </a:fld>
            <a:endParaRPr lang="en-GB"/>
          </a:p>
        </p:txBody>
      </p:sp>
    </p:spTree>
    <p:extLst>
      <p:ext uri="{BB962C8B-B14F-4D97-AF65-F5344CB8AC3E}">
        <p14:creationId xmlns:p14="http://schemas.microsoft.com/office/powerpoint/2010/main" val="330285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05DCA0A7-5F73-4156-8EF6-8AEDE315A511}" type="datetimeFigureOut">
              <a:rPr lang="en-GB" smtClean="0"/>
              <a:t>19/02/2021</a:t>
            </a:fld>
            <a:endParaRPr lang="en-GB"/>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2291228-3642-4DCF-B437-0F38C2AC9882}" type="slidenum">
              <a:rPr lang="en-GB" smtClean="0"/>
              <a:t>‹#›</a:t>
            </a:fld>
            <a:endParaRPr lang="en-GB"/>
          </a:p>
        </p:txBody>
      </p:sp>
    </p:spTree>
    <p:extLst>
      <p:ext uri="{BB962C8B-B14F-4D97-AF65-F5344CB8AC3E}">
        <p14:creationId xmlns:p14="http://schemas.microsoft.com/office/powerpoint/2010/main" val="100518003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time_continue=6&amp;v=dY_3ggKg0Bc&amp;feature=emb_title&amp;ab_channel=ZEROON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mpeii | Facts, Map, &amp; Ruins | Britan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07"/>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76989" y="1916448"/>
            <a:ext cx="9144000" cy="2387600"/>
          </a:xfrm>
        </p:spPr>
        <p:txBody>
          <a:bodyPr/>
          <a:lstStyle/>
          <a:p>
            <a:r>
              <a:rPr lang="en-GB" sz="8000" b="1" dirty="0"/>
              <a:t>Pompeii</a:t>
            </a:r>
            <a:endParaRPr lang="en-GB" b="1" dirty="0"/>
          </a:p>
        </p:txBody>
      </p:sp>
    </p:spTree>
    <p:extLst>
      <p:ext uri="{BB962C8B-B14F-4D97-AF65-F5344CB8AC3E}">
        <p14:creationId xmlns:p14="http://schemas.microsoft.com/office/powerpoint/2010/main" val="2424732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550" y="0"/>
            <a:ext cx="9692640" cy="1325562"/>
          </a:xfrm>
        </p:spPr>
        <p:txBody>
          <a:bodyPr/>
          <a:lstStyle/>
          <a:p>
            <a:r>
              <a:rPr lang="en-GB" dirty="0"/>
              <a:t>Foundation of Pompeii</a:t>
            </a:r>
          </a:p>
        </p:txBody>
      </p:sp>
      <p:sp>
        <p:nvSpPr>
          <p:cNvPr id="3" name="Content Placeholder 2"/>
          <p:cNvSpPr>
            <a:spLocks noGrp="1"/>
          </p:cNvSpPr>
          <p:nvPr>
            <p:ph idx="1"/>
          </p:nvPr>
        </p:nvSpPr>
        <p:spPr>
          <a:xfrm>
            <a:off x="824550" y="1598212"/>
            <a:ext cx="6515927" cy="5029200"/>
          </a:xfrm>
        </p:spPr>
        <p:txBody>
          <a:bodyPr>
            <a:normAutofit fontScale="92500" lnSpcReduction="10000"/>
          </a:bodyPr>
          <a:lstStyle/>
          <a:p>
            <a:r>
              <a:rPr lang="en-GB" dirty="0"/>
              <a:t>Pompeii was a city located in central Italy – </a:t>
            </a:r>
            <a:r>
              <a:rPr lang="en-GB" b="1" dirty="0"/>
              <a:t>Campania</a:t>
            </a:r>
            <a:r>
              <a:rPr lang="en-GB" dirty="0"/>
              <a:t>.</a:t>
            </a:r>
          </a:p>
          <a:p>
            <a:r>
              <a:rPr lang="en-GB" dirty="0"/>
              <a:t>It was built by the Oscan around 800-750 B.C. – Oscan language was still spoken in Pompeii up to 80 B.C.</a:t>
            </a:r>
          </a:p>
          <a:p>
            <a:r>
              <a:rPr lang="en-GB" dirty="0"/>
              <a:t>The Greeks came first in the 8</a:t>
            </a:r>
            <a:r>
              <a:rPr lang="en-GB" baseline="30000" dirty="0"/>
              <a:t>th</a:t>
            </a:r>
            <a:r>
              <a:rPr lang="en-GB" dirty="0"/>
              <a:t> Century B.C. Conquering the city and founding colonies in Campania.</a:t>
            </a:r>
          </a:p>
          <a:p>
            <a:r>
              <a:rPr lang="en-GB" dirty="0"/>
              <a:t>The Etruscans (a powerful people during the 8</a:t>
            </a:r>
            <a:r>
              <a:rPr lang="en-GB" baseline="30000" dirty="0"/>
              <a:t>th</a:t>
            </a:r>
            <a:r>
              <a:rPr lang="en-GB" dirty="0"/>
              <a:t>-6</a:t>
            </a:r>
            <a:r>
              <a:rPr lang="en-GB" baseline="30000" dirty="0"/>
              <a:t>th</a:t>
            </a:r>
            <a:r>
              <a:rPr lang="en-GB" dirty="0"/>
              <a:t> Centuries) became influential in the region. But this influence ended with a Greek naval victory in 474 B.C.</a:t>
            </a:r>
          </a:p>
          <a:p>
            <a:r>
              <a:rPr lang="en-GB" b="1" dirty="0"/>
              <a:t>In 310 B.C., the Romans came to the region. </a:t>
            </a:r>
            <a:r>
              <a:rPr lang="en-GB" dirty="0"/>
              <a:t>The city survived many of the trials of the early Republic such as Hannibal’s invasion.</a:t>
            </a:r>
          </a:p>
          <a:p>
            <a:r>
              <a:rPr lang="en-GB" b="1" dirty="0"/>
              <a:t>In 90 B.C., the Social War</a:t>
            </a:r>
            <a:r>
              <a:rPr lang="en-GB" dirty="0"/>
              <a:t> tore Italy apart. Pompeii sided with the “allies” of Rome who were fighting the Romans for equal citizenship/rights.</a:t>
            </a:r>
          </a:p>
          <a:p>
            <a:r>
              <a:rPr lang="en-GB" dirty="0"/>
              <a:t>The allies lost the war but were given citizenship as a compromise.</a:t>
            </a:r>
          </a:p>
          <a:p>
            <a:r>
              <a:rPr lang="en-GB" dirty="0"/>
              <a:t>Pompeii was turned into a Roman military colony – and from here on it would be very much a </a:t>
            </a:r>
            <a:r>
              <a:rPr lang="en-GB" i="1" dirty="0"/>
              <a:t>Roman</a:t>
            </a:r>
            <a:r>
              <a:rPr lang="en-GB" dirty="0"/>
              <a:t> town.</a:t>
            </a:r>
          </a:p>
        </p:txBody>
      </p:sp>
      <p:pic>
        <p:nvPicPr>
          <p:cNvPr id="4" name="Picture 3"/>
          <p:cNvPicPr>
            <a:picLocks noChangeAspect="1"/>
          </p:cNvPicPr>
          <p:nvPr/>
        </p:nvPicPr>
        <p:blipFill>
          <a:blip r:embed="rId2"/>
          <a:stretch>
            <a:fillRect/>
          </a:stretch>
        </p:blipFill>
        <p:spPr>
          <a:xfrm>
            <a:off x="8149910" y="742307"/>
            <a:ext cx="3933384" cy="6221797"/>
          </a:xfrm>
          <a:prstGeom prst="rect">
            <a:avLst/>
          </a:prstGeom>
        </p:spPr>
      </p:pic>
    </p:spTree>
    <p:extLst>
      <p:ext uri="{BB962C8B-B14F-4D97-AF65-F5344CB8AC3E}">
        <p14:creationId xmlns:p14="http://schemas.microsoft.com/office/powerpoint/2010/main" val="383494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96" y="-243840"/>
            <a:ext cx="9692640" cy="1325562"/>
          </a:xfrm>
        </p:spPr>
        <p:txBody>
          <a:bodyPr/>
          <a:lstStyle/>
          <a:p>
            <a:r>
              <a:rPr lang="en-GB" dirty="0"/>
              <a:t>Destruction of Pompeii</a:t>
            </a:r>
          </a:p>
        </p:txBody>
      </p:sp>
      <p:sp>
        <p:nvSpPr>
          <p:cNvPr id="3" name="Content Placeholder 2"/>
          <p:cNvSpPr>
            <a:spLocks noGrp="1"/>
          </p:cNvSpPr>
          <p:nvPr>
            <p:ph idx="1"/>
          </p:nvPr>
        </p:nvSpPr>
        <p:spPr>
          <a:xfrm>
            <a:off x="138296" y="1261016"/>
            <a:ext cx="6555351" cy="5596984"/>
          </a:xfrm>
        </p:spPr>
        <p:txBody>
          <a:bodyPr>
            <a:normAutofit lnSpcReduction="10000"/>
          </a:bodyPr>
          <a:lstStyle/>
          <a:p>
            <a:r>
              <a:rPr lang="en-GB" b="1" dirty="0"/>
              <a:t>In 79 A.D., Mount Vesuvius erupted </a:t>
            </a:r>
            <a:r>
              <a:rPr lang="en-GB" dirty="0"/>
              <a:t>– either in August, October, or November.</a:t>
            </a:r>
          </a:p>
          <a:p>
            <a:r>
              <a:rPr lang="en-GB" dirty="0"/>
              <a:t>The eruption lasted two days. </a:t>
            </a:r>
            <a:r>
              <a:rPr lang="en-GB" b="1" dirty="0"/>
              <a:t>It began with the raining of pumice stones (</a:t>
            </a:r>
            <a:r>
              <a:rPr lang="en-GB" b="1" dirty="0" err="1"/>
              <a:t>Lapili</a:t>
            </a:r>
            <a:r>
              <a:rPr lang="en-GB" b="1" dirty="0"/>
              <a:t>) for 18 hours.</a:t>
            </a:r>
            <a:r>
              <a:rPr lang="en-GB" dirty="0"/>
              <a:t> This allowed most people to escape. Many people would have breathed in this ash; they would suffocate as the pumice hardened in their lungs.</a:t>
            </a:r>
          </a:p>
          <a:p>
            <a:r>
              <a:rPr lang="en-GB" dirty="0"/>
              <a:t>But, </a:t>
            </a:r>
            <a:r>
              <a:rPr lang="en-GB" b="1" dirty="0"/>
              <a:t>1,150 people’s bodies</a:t>
            </a:r>
            <a:r>
              <a:rPr lang="en-GB" dirty="0"/>
              <a:t> have been found – indicating that a few people to stay or return to look for their belongings. Some have been found holding jewellery.</a:t>
            </a:r>
          </a:p>
          <a:p>
            <a:r>
              <a:rPr lang="en-GB" dirty="0"/>
              <a:t>Either on the first night or early on the 2</a:t>
            </a:r>
            <a:r>
              <a:rPr lang="en-GB" baseline="30000" dirty="0"/>
              <a:t>nd</a:t>
            </a:r>
            <a:r>
              <a:rPr lang="en-GB" dirty="0"/>
              <a:t> day </a:t>
            </a:r>
            <a:r>
              <a:rPr lang="en-GB" b="1" dirty="0"/>
              <a:t>pyroclastic flows began near the volcano</a:t>
            </a:r>
            <a:r>
              <a:rPr lang="en-GB" dirty="0"/>
              <a:t> – this is a dense, very hot, and very fast ash cloud. It would knock down buildings, incinerate and suffocate the remaining people, and alter the landscape.</a:t>
            </a:r>
          </a:p>
          <a:p>
            <a:r>
              <a:rPr lang="en-GB" dirty="0"/>
              <a:t>Late on the 2</a:t>
            </a:r>
            <a:r>
              <a:rPr lang="en-GB" baseline="30000" dirty="0"/>
              <a:t>nd</a:t>
            </a:r>
            <a:r>
              <a:rPr lang="en-GB" dirty="0"/>
              <a:t> day, the eruption was over – nothing was visible.</a:t>
            </a:r>
          </a:p>
          <a:p>
            <a:r>
              <a:rPr lang="en-GB" dirty="0"/>
              <a:t>Most people would have died from the superhot ash – at </a:t>
            </a:r>
            <a:r>
              <a:rPr lang="en-GB" b="1" dirty="0"/>
              <a:t>250 °C.</a:t>
            </a:r>
          </a:p>
          <a:p>
            <a:r>
              <a:rPr lang="en-GB" dirty="0"/>
              <a:t>The superhot ash created casts of the human bodies – which is why today we have so many remains of the people of Pompeii preserved in the death postures.</a:t>
            </a:r>
          </a:p>
        </p:txBody>
      </p:sp>
      <p:pic>
        <p:nvPicPr>
          <p:cNvPr id="2050" name="Picture 2" descr="https://upload.wikimedia.org/wikipedia/commons/6/69/Wn%C4%99trze_krateru_Wezuwius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2734" y="192034"/>
            <a:ext cx="2366869" cy="31558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693647" y="3347859"/>
            <a:ext cx="4185956" cy="3510141"/>
          </a:xfrm>
          <a:prstGeom prst="rect">
            <a:avLst/>
          </a:prstGeom>
        </p:spPr>
      </p:pic>
    </p:spTree>
    <p:extLst>
      <p:ext uri="{BB962C8B-B14F-4D97-AF65-F5344CB8AC3E}">
        <p14:creationId xmlns:p14="http://schemas.microsoft.com/office/powerpoint/2010/main" val="639240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8320" y="2958886"/>
            <a:ext cx="8595360" cy="940228"/>
          </a:xfrm>
        </p:spPr>
        <p:txBody>
          <a:bodyPr>
            <a:normAutofit/>
          </a:bodyPr>
          <a:lstStyle/>
          <a:p>
            <a:pPr marL="0" indent="0">
              <a:buNone/>
            </a:pPr>
            <a:r>
              <a:rPr lang="en-IE" sz="4000" dirty="0" err="1">
                <a:hlinkClick r:id="rId2"/>
              </a:rPr>
              <a:t>Timelapse</a:t>
            </a:r>
            <a:r>
              <a:rPr lang="en-IE" sz="4000" dirty="0">
                <a:hlinkClick r:id="rId2"/>
              </a:rPr>
              <a:t> of the fall of Pompeii</a:t>
            </a:r>
            <a:endParaRPr lang="en-GB" sz="4000" dirty="0"/>
          </a:p>
        </p:txBody>
      </p:sp>
    </p:spTree>
    <p:extLst>
      <p:ext uri="{BB962C8B-B14F-4D97-AF65-F5344CB8AC3E}">
        <p14:creationId xmlns:p14="http://schemas.microsoft.com/office/powerpoint/2010/main" val="1672653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177"/>
            <a:ext cx="9692640" cy="1325562"/>
          </a:xfrm>
        </p:spPr>
        <p:txBody>
          <a:bodyPr>
            <a:normAutofit/>
          </a:bodyPr>
          <a:lstStyle/>
          <a:p>
            <a:r>
              <a:rPr lang="en-GB" dirty="0"/>
              <a:t>The People: what were these people’s storied before they died?</a:t>
            </a:r>
          </a:p>
        </p:txBody>
      </p:sp>
      <p:pic>
        <p:nvPicPr>
          <p:cNvPr id="3074" name="Picture 2" descr="The Worst Part Of Pompeii's Destruction Isn't What You Think - YouTube"/>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0591" t="-1373" r="28384" b="-1"/>
          <a:stretch/>
        </p:blipFill>
        <p:spPr bwMode="auto">
          <a:xfrm>
            <a:off x="233082" y="2366683"/>
            <a:ext cx="3173505" cy="44111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ount Vesuvius Didn't Kill Everyone in Pompeii. Where Did the Survivors Go?  | Live Scie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7717" y="3968377"/>
            <a:ext cx="4197324" cy="280940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ive.staticflickr.com/65535/49979352498_e16481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1012" y="3968377"/>
            <a:ext cx="3711388" cy="282341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etrified horse remains found near Pompeii | News | DW | 23.12.20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186" y="1683018"/>
            <a:ext cx="3854638" cy="216961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Pompeii Epiphany – Michelle Lock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5041" y="862791"/>
            <a:ext cx="3197599" cy="3047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053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4659" y="2879508"/>
            <a:ext cx="4844752" cy="850171"/>
          </a:xfrm>
        </p:spPr>
        <p:txBody>
          <a:bodyPr/>
          <a:lstStyle/>
          <a:p>
            <a:r>
              <a:rPr lang="en-GB" dirty="0"/>
              <a:t>Pliny the Elder</a:t>
            </a:r>
          </a:p>
        </p:txBody>
      </p:sp>
      <p:sp>
        <p:nvSpPr>
          <p:cNvPr id="3" name="Content Placeholder 2"/>
          <p:cNvSpPr>
            <a:spLocks noGrp="1"/>
          </p:cNvSpPr>
          <p:nvPr>
            <p:ph idx="1"/>
          </p:nvPr>
        </p:nvSpPr>
        <p:spPr>
          <a:xfrm>
            <a:off x="0" y="0"/>
            <a:ext cx="6944659" cy="6858000"/>
          </a:xfrm>
        </p:spPr>
        <p:txBody>
          <a:bodyPr>
            <a:normAutofit lnSpcReduction="10000"/>
          </a:bodyPr>
          <a:lstStyle/>
          <a:p>
            <a:r>
              <a:rPr lang="en-GB" dirty="0"/>
              <a:t>One written source of the eruption does survive – this is </a:t>
            </a:r>
            <a:r>
              <a:rPr lang="en-GB" i="1" dirty="0"/>
              <a:t>very</a:t>
            </a:r>
            <a:r>
              <a:rPr lang="en-GB" dirty="0"/>
              <a:t> rare in Ancient History. To have the archaeology </a:t>
            </a:r>
            <a:r>
              <a:rPr lang="en-GB" b="1" dirty="0"/>
              <a:t>and</a:t>
            </a:r>
            <a:r>
              <a:rPr lang="en-GB" dirty="0"/>
              <a:t> the literary evidences.</a:t>
            </a:r>
          </a:p>
          <a:p>
            <a:r>
              <a:rPr lang="en-GB" dirty="0"/>
              <a:t>The story is concerning the Ancient Roman ‘naturalist’ (a person who studies and records nature – geography, animals, etc.) Pliny the Elder.</a:t>
            </a:r>
          </a:p>
          <a:p>
            <a:r>
              <a:rPr lang="en-GB" dirty="0"/>
              <a:t>He was prefect of the navy at </a:t>
            </a:r>
            <a:r>
              <a:rPr lang="en-GB" dirty="0" err="1"/>
              <a:t>Misenum</a:t>
            </a:r>
            <a:r>
              <a:rPr lang="en-GB" dirty="0"/>
              <a:t> (near Pompeii) in 79 A.D.</a:t>
            </a:r>
          </a:p>
          <a:p>
            <a:r>
              <a:rPr lang="en-GB" dirty="0"/>
              <a:t>He was planning to cross the Bay of Naples to observe the eruption closely, when he received a message from his friend </a:t>
            </a:r>
            <a:r>
              <a:rPr lang="en-GB" dirty="0" err="1"/>
              <a:t>Rectina</a:t>
            </a:r>
            <a:r>
              <a:rPr lang="en-GB" dirty="0"/>
              <a:t> asking to rescue herself and </a:t>
            </a:r>
            <a:r>
              <a:rPr lang="en-GB" dirty="0" err="1"/>
              <a:t>Pomponius</a:t>
            </a:r>
            <a:r>
              <a:rPr lang="en-GB" dirty="0"/>
              <a:t>.</a:t>
            </a:r>
          </a:p>
          <a:p>
            <a:r>
              <a:rPr lang="en-GB" dirty="0"/>
              <a:t>He took a fast-sailing ‘cutter’ to rescue his friends. When he arrived he found his friend </a:t>
            </a:r>
            <a:r>
              <a:rPr lang="en-GB" dirty="0" err="1"/>
              <a:t>Pomponius</a:t>
            </a:r>
            <a:r>
              <a:rPr lang="en-GB" dirty="0"/>
              <a:t> in despair, and </a:t>
            </a:r>
            <a:r>
              <a:rPr lang="en-GB" dirty="0" err="1"/>
              <a:t>Rectina</a:t>
            </a:r>
            <a:r>
              <a:rPr lang="en-GB" dirty="0"/>
              <a:t> missing. A strong wind prevented them returning straight away and so they were stranded.</a:t>
            </a:r>
          </a:p>
          <a:p>
            <a:r>
              <a:rPr lang="en-GB" dirty="0"/>
              <a:t>Pliny had them feast, bath, and sleep in order to distract them. Eventually they had to evacuate the building for fear it would collapse from the pumice stones on the roof.</a:t>
            </a:r>
          </a:p>
          <a:p>
            <a:r>
              <a:rPr lang="en-GB" dirty="0"/>
              <a:t>As the fled, Pliny could not move. They were forced to leave him behind to die.</a:t>
            </a:r>
          </a:p>
          <a:p>
            <a:r>
              <a:rPr lang="en-GB" dirty="0"/>
              <a:t>It is likely that he died from breathing in the ash which affected him because of asthma or ill-health.</a:t>
            </a:r>
          </a:p>
          <a:p>
            <a:r>
              <a:rPr lang="en-GB" dirty="0"/>
              <a:t>His body was later discovered beneath the rumble, by his friends, and retrieved.</a:t>
            </a:r>
          </a:p>
        </p:txBody>
      </p:sp>
      <p:pic>
        <p:nvPicPr>
          <p:cNvPr id="4098" name="Picture 2" descr="Pliny the Elder's skull surfaces in Rome | World | The Tim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9812" y="229270"/>
            <a:ext cx="3798607" cy="21354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ere Lies the Skull of Pliny the Elder, Maybe - The New York Tim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9812" y="4146583"/>
            <a:ext cx="4068118" cy="2711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653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54" y="87464"/>
            <a:ext cx="6180549" cy="713311"/>
          </a:xfrm>
        </p:spPr>
        <p:txBody>
          <a:bodyPr>
            <a:normAutofit fontScale="90000"/>
          </a:bodyPr>
          <a:lstStyle/>
          <a:p>
            <a:r>
              <a:rPr lang="en-GB" dirty="0"/>
              <a:t>Rediscover of Pompeii</a:t>
            </a:r>
          </a:p>
        </p:txBody>
      </p:sp>
      <p:sp>
        <p:nvSpPr>
          <p:cNvPr id="3" name="Content Placeholder 2"/>
          <p:cNvSpPr>
            <a:spLocks noGrp="1"/>
          </p:cNvSpPr>
          <p:nvPr>
            <p:ph idx="1"/>
          </p:nvPr>
        </p:nvSpPr>
        <p:spPr>
          <a:xfrm>
            <a:off x="164592" y="935947"/>
            <a:ext cx="6180549" cy="6073127"/>
          </a:xfrm>
        </p:spPr>
        <p:txBody>
          <a:bodyPr>
            <a:normAutofit/>
          </a:bodyPr>
          <a:lstStyle/>
          <a:p>
            <a:r>
              <a:rPr lang="en-GB" dirty="0"/>
              <a:t>The Emperor Titus appointed 2 ex-consuls (leaders of the senate) to organise the relief effort. He visited the site twice. But no recovery was attempted.</a:t>
            </a:r>
          </a:p>
          <a:p>
            <a:r>
              <a:rPr lang="en-GB" dirty="0"/>
              <a:t>There is evidence that robbers came to site and tampered with the remains.</a:t>
            </a:r>
          </a:p>
          <a:p>
            <a:r>
              <a:rPr lang="en-GB" dirty="0"/>
              <a:t>Soon, however, the name and location was forgotten.</a:t>
            </a:r>
          </a:p>
          <a:p>
            <a:r>
              <a:rPr lang="en-GB" dirty="0"/>
              <a:t>No mention of the city was heard of till 1592 when the architect Domenico Fontana built an underground aqueduct through the city – but he did not mention it.</a:t>
            </a:r>
          </a:p>
          <a:p>
            <a:r>
              <a:rPr lang="en-GB" dirty="0"/>
              <a:t>In 1689, Francesco </a:t>
            </a:r>
            <a:r>
              <a:rPr lang="en-GB" dirty="0" err="1"/>
              <a:t>Picchetti</a:t>
            </a:r>
            <a:r>
              <a:rPr lang="en-GB" dirty="0"/>
              <a:t> discovered a inscription reading </a:t>
            </a:r>
            <a:r>
              <a:rPr lang="en-GB" i="1" dirty="0" err="1"/>
              <a:t>decurio</a:t>
            </a:r>
            <a:r>
              <a:rPr lang="en-GB" i="1" dirty="0"/>
              <a:t> </a:t>
            </a:r>
            <a:r>
              <a:rPr lang="en-GB" i="1" dirty="0" err="1"/>
              <a:t>Pompeiis</a:t>
            </a:r>
            <a:r>
              <a:rPr lang="en-GB" dirty="0"/>
              <a:t> thinking it related to the villa of Pompey the Great. But Francesco </a:t>
            </a:r>
            <a:r>
              <a:rPr lang="en-GB" dirty="0" err="1"/>
              <a:t>Bianchini</a:t>
            </a:r>
            <a:r>
              <a:rPr lang="en-GB" dirty="0"/>
              <a:t> pointed out the true meaning; and in 1693 Giuseppe </a:t>
            </a:r>
            <a:r>
              <a:rPr lang="en-GB" dirty="0" err="1"/>
              <a:t>Macrini</a:t>
            </a:r>
            <a:r>
              <a:rPr lang="en-GB" dirty="0"/>
              <a:t> excavated part of the wall</a:t>
            </a:r>
          </a:p>
          <a:p>
            <a:r>
              <a:rPr lang="en-GB" dirty="0"/>
              <a:t>Further excavations of Pompeii and Herculaneum were made by the Spanish and the French.</a:t>
            </a:r>
          </a:p>
          <a:p>
            <a:r>
              <a:rPr lang="en-GB" dirty="0"/>
              <a:t>The greatest progress was made by Giuseppe </a:t>
            </a:r>
            <a:r>
              <a:rPr lang="en-GB" dirty="0" err="1"/>
              <a:t>Fiorelli</a:t>
            </a:r>
            <a:r>
              <a:rPr lang="en-GB" dirty="0"/>
              <a:t> in 1863, who began scientific documentation and cataloguing of the city.</a:t>
            </a:r>
          </a:p>
        </p:txBody>
      </p:sp>
      <p:pic>
        <p:nvPicPr>
          <p:cNvPr id="5122" name="Picture 2" descr="Giuseppe Fiorelli's Excavations in Pompeji - SciHi BlogSciHi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1531" y="3812609"/>
            <a:ext cx="4876800" cy="28098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itus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7266" y="339919"/>
            <a:ext cx="1619250"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896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2286" y="389770"/>
            <a:ext cx="7729728" cy="1188720"/>
          </a:xfrm>
        </p:spPr>
        <p:txBody>
          <a:bodyPr/>
          <a:lstStyle/>
          <a:p>
            <a:r>
              <a:rPr lang="en-GB" dirty="0"/>
              <a:t>People of Pompeii: as they died…</a:t>
            </a:r>
          </a:p>
        </p:txBody>
      </p:sp>
      <p:sp>
        <p:nvSpPr>
          <p:cNvPr id="3" name="Content Placeholder 2"/>
          <p:cNvSpPr>
            <a:spLocks noGrp="1"/>
          </p:cNvSpPr>
          <p:nvPr>
            <p:ph idx="1"/>
          </p:nvPr>
        </p:nvSpPr>
        <p:spPr>
          <a:xfrm>
            <a:off x="1261872" y="1828800"/>
            <a:ext cx="4605055" cy="4351337"/>
          </a:xfrm>
        </p:spPr>
        <p:txBody>
          <a:bodyPr>
            <a:normAutofit/>
          </a:bodyPr>
          <a:lstStyle/>
          <a:p>
            <a:r>
              <a:rPr lang="en-GB" dirty="0"/>
              <a:t>1,150 bodies found – in various locations and positions.</a:t>
            </a:r>
          </a:p>
          <a:p>
            <a:r>
              <a:rPr lang="en-GB" dirty="0"/>
              <a:t>Casts of the bodies formed in the 250 C heat of the pyroclastic blast.</a:t>
            </a:r>
          </a:p>
          <a:p>
            <a:r>
              <a:rPr lang="en-GB" dirty="0"/>
              <a:t>Most people would have escaped in the 18 hour ash fall.</a:t>
            </a:r>
          </a:p>
          <a:p>
            <a:r>
              <a:rPr lang="en-GB" dirty="0"/>
              <a:t>And while the deaths of these people is of interest, the preservation of themselves and their town is of more interest to us…</a:t>
            </a:r>
          </a:p>
        </p:txBody>
      </p:sp>
      <p:pic>
        <p:nvPicPr>
          <p:cNvPr id="4" name="Picture 4" descr="Mount Vesuvius Didn't Kill Everyone in Pompeii. Where Did the Survivors Go?  | Live Scien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7554" y="4934620"/>
            <a:ext cx="2764603" cy="1850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07343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2E29FC2F614C4F8CCA38E47616219B" ma:contentTypeVersion="12" ma:contentTypeDescription="Create a new document." ma:contentTypeScope="" ma:versionID="7e8c4a8158518dba2d7a6500d95ead40">
  <xsd:schema xmlns:xsd="http://www.w3.org/2001/XMLSchema" xmlns:xs="http://www.w3.org/2001/XMLSchema" xmlns:p="http://schemas.microsoft.com/office/2006/metadata/properties" xmlns:ns3="e994e2ca-6e66-4cfb-89b9-1548a5955a3d" xmlns:ns4="cb5eaccf-a245-42c2-b35a-2f5906cd0fb6" targetNamespace="http://schemas.microsoft.com/office/2006/metadata/properties" ma:root="true" ma:fieldsID="b3cc59587c02b18d41d429292277933c" ns3:_="" ns4:_="">
    <xsd:import namespace="e994e2ca-6e66-4cfb-89b9-1548a5955a3d"/>
    <xsd:import namespace="cb5eaccf-a245-42c2-b35a-2f5906cd0fb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94e2ca-6e66-4cfb-89b9-1548a5955a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5eaccf-a245-42c2-b35a-2f5906cd0fb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3E5324-521D-4B67-B0FD-512497FB9E3A}">
  <ds:schemaRefs>
    <ds:schemaRef ds:uri="http://purl.org/dc/elements/1.1/"/>
    <ds:schemaRef ds:uri="http://schemas.microsoft.com/office/2006/metadata/properties"/>
    <ds:schemaRef ds:uri="e994e2ca-6e66-4cfb-89b9-1548a5955a3d"/>
    <ds:schemaRef ds:uri="cb5eaccf-a245-42c2-b35a-2f5906cd0fb6"/>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12D4649B-FF76-450A-A0F4-6156C7450138}">
  <ds:schemaRefs>
    <ds:schemaRef ds:uri="http://schemas.microsoft.com/sharepoint/v3/contenttype/forms"/>
  </ds:schemaRefs>
</ds:datastoreItem>
</file>

<file path=customXml/itemProps3.xml><?xml version="1.0" encoding="utf-8"?>
<ds:datastoreItem xmlns:ds="http://schemas.openxmlformats.org/officeDocument/2006/customXml" ds:itemID="{FEF29AB6-1F74-4C3F-B45D-9177EF508E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94e2ca-6e66-4cfb-89b9-1548a5955a3d"/>
    <ds:schemaRef ds:uri="cb5eaccf-a245-42c2-b35a-2f5906cd0f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TM10001115[[fn=Parcel]]</Template>
  <TotalTime>6</TotalTime>
  <Words>894</Words>
  <Application>Microsoft Office PowerPoint</Application>
  <PresentationFormat>Widescreen</PresentationFormat>
  <Paragraphs>43</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Gill Sans MT</vt:lpstr>
      <vt:lpstr>Parcel</vt:lpstr>
      <vt:lpstr>Pompeii</vt:lpstr>
      <vt:lpstr>Foundation of Pompeii</vt:lpstr>
      <vt:lpstr>Destruction of Pompeii</vt:lpstr>
      <vt:lpstr>PowerPoint Presentation</vt:lpstr>
      <vt:lpstr>The People: what were these people’s storied before they died?</vt:lpstr>
      <vt:lpstr>Pliny the Elder</vt:lpstr>
      <vt:lpstr>Rediscover of Pompeii</vt:lpstr>
      <vt:lpstr>People of Pompeii: as they died…</vt:lpstr>
    </vt:vector>
  </TitlesOfParts>
  <Company>Loreto Foxrock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Pompeii</dc:title>
  <dc:creator>Seamus O'Sullivan</dc:creator>
  <cp:lastModifiedBy>Seamus O'Sullivan</cp:lastModifiedBy>
  <cp:revision>2</cp:revision>
  <dcterms:created xsi:type="dcterms:W3CDTF">2020-09-17T13:13:07Z</dcterms:created>
  <dcterms:modified xsi:type="dcterms:W3CDTF">2021-02-19T14:11:26Z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0x010100802E29FC2F614C4F8CCA38E47616219B</vt:lpwstr>
  </property>
</Properties>
</file>