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0" r:id="rId22"/>
    <p:sldId id="281" r:id="rId23"/>
    <p:sldId id="256"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EEFF73C-EA71-4604-B6CE-812F0DABD360}">
          <p14:sldIdLst>
            <p14:sldId id="261"/>
            <p14:sldId id="262"/>
            <p14:sldId id="263"/>
            <p14:sldId id="264"/>
            <p14:sldId id="265"/>
            <p14:sldId id="266"/>
            <p14:sldId id="267"/>
          </p14:sldIdLst>
        </p14:section>
        <p14:section name="Life of Socrates" id="{464B1660-D741-423A-9B60-109438D5F1B2}">
          <p14:sldIdLst>
            <p14:sldId id="268"/>
            <p14:sldId id="269"/>
            <p14:sldId id="270"/>
            <p14:sldId id="271"/>
            <p14:sldId id="272"/>
            <p14:sldId id="273"/>
            <p14:sldId id="274"/>
            <p14:sldId id="275"/>
            <p14:sldId id="276"/>
            <p14:sldId id="277"/>
            <p14:sldId id="280"/>
            <p14:sldId id="281"/>
          </p14:sldIdLst>
        </p14:section>
        <p14:section name="Researching Other Philosophers" id="{E05A4847-BB53-4E0C-A832-A497E4939556}">
          <p14:sldIdLst>
            <p14:sldId id="256"/>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youtu.be/jLesc5lITvo" TargetMode="External"/><Relationship Id="rId2" Type="http://schemas.openxmlformats.org/officeDocument/2006/relationships/hyperlink" Target="https://youtu.be/n1mwZrVJ-TI" TargetMode="External"/><Relationship Id="rId1" Type="http://schemas.openxmlformats.org/officeDocument/2006/relationships/hyperlink" Target="https://youtu.be/Utzym1I_BiY" TargetMode="External"/><Relationship Id="rId4" Type="http://schemas.openxmlformats.org/officeDocument/2006/relationships/hyperlink" Target="https://youtu.be/R9OCA6UFE-0"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youtu.be/jLesc5lITvo" TargetMode="External"/><Relationship Id="rId2" Type="http://schemas.openxmlformats.org/officeDocument/2006/relationships/hyperlink" Target="https://youtu.be/n1mwZrVJ-TI" TargetMode="External"/><Relationship Id="rId1" Type="http://schemas.openxmlformats.org/officeDocument/2006/relationships/hyperlink" Target="https://youtu.be/Utzym1I_BiY" TargetMode="External"/><Relationship Id="rId4" Type="http://schemas.openxmlformats.org/officeDocument/2006/relationships/hyperlink" Target="https://youtu.be/R9OCA6UFE-0"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54DED-04AB-45B3-858D-7FEEE58C4DB2}" type="doc">
      <dgm:prSet loTypeId="urn:microsoft.com/office/officeart/2005/8/layout/cycle1" loCatId="cycle" qsTypeId="urn:microsoft.com/office/officeart/2005/8/quickstyle/simple1" qsCatId="simple" csTypeId="urn:microsoft.com/office/officeart/2005/8/colors/colorful5" csCatId="colorful"/>
      <dgm:spPr/>
      <dgm:t>
        <a:bodyPr/>
        <a:lstStyle/>
        <a:p>
          <a:endParaRPr lang="en-US"/>
        </a:p>
      </dgm:t>
    </dgm:pt>
    <dgm:pt modelId="{8E27968A-8482-43EE-894B-8A5FA12E6639}">
      <dgm:prSet/>
      <dgm:spPr/>
      <dgm:t>
        <a:bodyPr/>
        <a:lstStyle/>
        <a:p>
          <a:r>
            <a:rPr lang="en-IE">
              <a:hlinkClick xmlns:r="http://schemas.openxmlformats.org/officeDocument/2006/relationships" r:id="rId1"/>
            </a:rPr>
            <a:t>Cynics</a:t>
          </a:r>
          <a:endParaRPr lang="en-US"/>
        </a:p>
      </dgm:t>
    </dgm:pt>
    <dgm:pt modelId="{7734E9BB-DA9E-4302-9655-D83DE50B6EA3}" type="parTrans" cxnId="{45A8D3C7-2A98-43AF-87BB-BBA5A86C825D}">
      <dgm:prSet/>
      <dgm:spPr/>
      <dgm:t>
        <a:bodyPr/>
        <a:lstStyle/>
        <a:p>
          <a:endParaRPr lang="en-US"/>
        </a:p>
      </dgm:t>
    </dgm:pt>
    <dgm:pt modelId="{8B956052-656B-4572-AB07-A2C32B0A8130}" type="sibTrans" cxnId="{45A8D3C7-2A98-43AF-87BB-BBA5A86C825D}">
      <dgm:prSet/>
      <dgm:spPr/>
      <dgm:t>
        <a:bodyPr/>
        <a:lstStyle/>
        <a:p>
          <a:endParaRPr lang="en-US"/>
        </a:p>
      </dgm:t>
    </dgm:pt>
    <dgm:pt modelId="{1BEEB9D3-2557-4588-A482-BE967B31A37F}">
      <dgm:prSet/>
      <dgm:spPr/>
      <dgm:t>
        <a:bodyPr/>
        <a:lstStyle/>
        <a:p>
          <a:r>
            <a:rPr lang="en-IE">
              <a:hlinkClick xmlns:r="http://schemas.openxmlformats.org/officeDocument/2006/relationships" r:id="rId2"/>
            </a:rPr>
            <a:t>Hypatia</a:t>
          </a:r>
          <a:endParaRPr lang="en-US"/>
        </a:p>
      </dgm:t>
    </dgm:pt>
    <dgm:pt modelId="{7CD47A09-4CED-45DA-80E0-E8D3FF3B687E}" type="parTrans" cxnId="{F625EC49-35B6-4C0F-A1DD-67CFAA78D9DE}">
      <dgm:prSet/>
      <dgm:spPr/>
      <dgm:t>
        <a:bodyPr/>
        <a:lstStyle/>
        <a:p>
          <a:endParaRPr lang="en-US"/>
        </a:p>
      </dgm:t>
    </dgm:pt>
    <dgm:pt modelId="{7B07C0B9-07C3-4F04-8CEC-B19187913EAA}" type="sibTrans" cxnId="{F625EC49-35B6-4C0F-A1DD-67CFAA78D9DE}">
      <dgm:prSet/>
      <dgm:spPr/>
      <dgm:t>
        <a:bodyPr/>
        <a:lstStyle/>
        <a:p>
          <a:endParaRPr lang="en-US"/>
        </a:p>
      </dgm:t>
    </dgm:pt>
    <dgm:pt modelId="{F4DDB383-1E6E-459B-B083-87D0015FDA44}">
      <dgm:prSet/>
      <dgm:spPr/>
      <dgm:t>
        <a:bodyPr/>
        <a:lstStyle/>
        <a:p>
          <a:r>
            <a:rPr lang="en-IE">
              <a:hlinkClick xmlns:r="http://schemas.openxmlformats.org/officeDocument/2006/relationships" r:id="rId3"/>
            </a:rPr>
            <a:t>Plato</a:t>
          </a:r>
          <a:endParaRPr lang="en-US"/>
        </a:p>
      </dgm:t>
    </dgm:pt>
    <dgm:pt modelId="{E2D4101F-753B-42C0-9963-EF2954F0E9FC}" type="parTrans" cxnId="{E8DB8CF8-7F45-4048-AE9C-1B001A678BB2}">
      <dgm:prSet/>
      <dgm:spPr/>
      <dgm:t>
        <a:bodyPr/>
        <a:lstStyle/>
        <a:p>
          <a:endParaRPr lang="en-US"/>
        </a:p>
      </dgm:t>
    </dgm:pt>
    <dgm:pt modelId="{19666CFE-3BE0-45D8-8108-DEB1ED08F2EA}" type="sibTrans" cxnId="{E8DB8CF8-7F45-4048-AE9C-1B001A678BB2}">
      <dgm:prSet/>
      <dgm:spPr/>
      <dgm:t>
        <a:bodyPr/>
        <a:lstStyle/>
        <a:p>
          <a:endParaRPr lang="en-US"/>
        </a:p>
      </dgm:t>
    </dgm:pt>
    <dgm:pt modelId="{BAF07DAF-EAE0-42E1-8871-E34B947C3868}">
      <dgm:prSet/>
      <dgm:spPr/>
      <dgm:t>
        <a:bodyPr/>
        <a:lstStyle/>
        <a:p>
          <a:r>
            <a:rPr lang="en-IE">
              <a:hlinkClick xmlns:r="http://schemas.openxmlformats.org/officeDocument/2006/relationships" r:id="rId4"/>
            </a:rPr>
            <a:t>Stoics</a:t>
          </a:r>
          <a:endParaRPr lang="en-US"/>
        </a:p>
      </dgm:t>
    </dgm:pt>
    <dgm:pt modelId="{F09B6558-42AE-4A71-9442-DB2EB3149DF1}" type="parTrans" cxnId="{CC4F56E1-196F-45E8-BF5F-9322345D9AEA}">
      <dgm:prSet/>
      <dgm:spPr/>
      <dgm:t>
        <a:bodyPr/>
        <a:lstStyle/>
        <a:p>
          <a:endParaRPr lang="en-US"/>
        </a:p>
      </dgm:t>
    </dgm:pt>
    <dgm:pt modelId="{CE44D142-78B1-4385-B2FB-20B18C43F0C5}" type="sibTrans" cxnId="{CC4F56E1-196F-45E8-BF5F-9322345D9AEA}">
      <dgm:prSet/>
      <dgm:spPr/>
      <dgm:t>
        <a:bodyPr/>
        <a:lstStyle/>
        <a:p>
          <a:endParaRPr lang="en-US"/>
        </a:p>
      </dgm:t>
    </dgm:pt>
    <dgm:pt modelId="{D3A36642-2343-4C2B-A994-54251DB4F589}" type="pres">
      <dgm:prSet presAssocID="{F4554DED-04AB-45B3-858D-7FEEE58C4DB2}" presName="cycle" presStyleCnt="0">
        <dgm:presLayoutVars>
          <dgm:dir/>
          <dgm:resizeHandles val="exact"/>
        </dgm:presLayoutVars>
      </dgm:prSet>
      <dgm:spPr/>
    </dgm:pt>
    <dgm:pt modelId="{C225AF68-1A31-46A5-9B4C-7AC54258B712}" type="pres">
      <dgm:prSet presAssocID="{8E27968A-8482-43EE-894B-8A5FA12E6639}" presName="dummy" presStyleCnt="0"/>
      <dgm:spPr/>
    </dgm:pt>
    <dgm:pt modelId="{EFAE5DC8-D779-4245-8BC6-0C18854FA0B1}" type="pres">
      <dgm:prSet presAssocID="{8E27968A-8482-43EE-894B-8A5FA12E6639}" presName="node" presStyleLbl="revTx" presStyleIdx="0" presStyleCnt="4">
        <dgm:presLayoutVars>
          <dgm:bulletEnabled val="1"/>
        </dgm:presLayoutVars>
      </dgm:prSet>
      <dgm:spPr/>
    </dgm:pt>
    <dgm:pt modelId="{27FB0D58-43BB-45A9-85C9-9C7ADE735EB5}" type="pres">
      <dgm:prSet presAssocID="{8B956052-656B-4572-AB07-A2C32B0A8130}" presName="sibTrans" presStyleLbl="node1" presStyleIdx="0" presStyleCnt="4"/>
      <dgm:spPr/>
    </dgm:pt>
    <dgm:pt modelId="{1736D456-B5FF-4FE1-984D-EAA6F095E7BF}" type="pres">
      <dgm:prSet presAssocID="{1BEEB9D3-2557-4588-A482-BE967B31A37F}" presName="dummy" presStyleCnt="0"/>
      <dgm:spPr/>
    </dgm:pt>
    <dgm:pt modelId="{C6347B44-2C7D-48C5-9FED-2DCF33979261}" type="pres">
      <dgm:prSet presAssocID="{1BEEB9D3-2557-4588-A482-BE967B31A37F}" presName="node" presStyleLbl="revTx" presStyleIdx="1" presStyleCnt="4">
        <dgm:presLayoutVars>
          <dgm:bulletEnabled val="1"/>
        </dgm:presLayoutVars>
      </dgm:prSet>
      <dgm:spPr/>
    </dgm:pt>
    <dgm:pt modelId="{6A6D7C6E-3E2D-4BDC-BE68-1F1A358C3E1A}" type="pres">
      <dgm:prSet presAssocID="{7B07C0B9-07C3-4F04-8CEC-B19187913EAA}" presName="sibTrans" presStyleLbl="node1" presStyleIdx="1" presStyleCnt="4"/>
      <dgm:spPr/>
    </dgm:pt>
    <dgm:pt modelId="{5294DC03-F54C-4392-9BA6-F018D4360377}" type="pres">
      <dgm:prSet presAssocID="{F4DDB383-1E6E-459B-B083-87D0015FDA44}" presName="dummy" presStyleCnt="0"/>
      <dgm:spPr/>
    </dgm:pt>
    <dgm:pt modelId="{B4567985-F55A-4BD4-91E4-6453BE6D5923}" type="pres">
      <dgm:prSet presAssocID="{F4DDB383-1E6E-459B-B083-87D0015FDA44}" presName="node" presStyleLbl="revTx" presStyleIdx="2" presStyleCnt="4">
        <dgm:presLayoutVars>
          <dgm:bulletEnabled val="1"/>
        </dgm:presLayoutVars>
      </dgm:prSet>
      <dgm:spPr/>
    </dgm:pt>
    <dgm:pt modelId="{B1CC94AD-050A-487C-BE91-D87F7A37E92C}" type="pres">
      <dgm:prSet presAssocID="{19666CFE-3BE0-45D8-8108-DEB1ED08F2EA}" presName="sibTrans" presStyleLbl="node1" presStyleIdx="2" presStyleCnt="4"/>
      <dgm:spPr/>
    </dgm:pt>
    <dgm:pt modelId="{C8B12F74-D8F0-4891-86E2-13925F9C8CB4}" type="pres">
      <dgm:prSet presAssocID="{BAF07DAF-EAE0-42E1-8871-E34B947C3868}" presName="dummy" presStyleCnt="0"/>
      <dgm:spPr/>
    </dgm:pt>
    <dgm:pt modelId="{8D64AA61-8BFF-4F5C-9CCD-09EB55FFA813}" type="pres">
      <dgm:prSet presAssocID="{BAF07DAF-EAE0-42E1-8871-E34B947C3868}" presName="node" presStyleLbl="revTx" presStyleIdx="3" presStyleCnt="4">
        <dgm:presLayoutVars>
          <dgm:bulletEnabled val="1"/>
        </dgm:presLayoutVars>
      </dgm:prSet>
      <dgm:spPr/>
    </dgm:pt>
    <dgm:pt modelId="{6207A2AE-C884-4268-99E3-1A3FBD9590F0}" type="pres">
      <dgm:prSet presAssocID="{CE44D142-78B1-4385-B2FB-20B18C43F0C5}" presName="sibTrans" presStyleLbl="node1" presStyleIdx="3" presStyleCnt="4"/>
      <dgm:spPr/>
    </dgm:pt>
  </dgm:ptLst>
  <dgm:cxnLst>
    <dgm:cxn modelId="{69A3D50F-FB02-4F23-A10D-6C2FA835C24B}" type="presOf" srcId="{8E27968A-8482-43EE-894B-8A5FA12E6639}" destId="{EFAE5DC8-D779-4245-8BC6-0C18854FA0B1}" srcOrd="0" destOrd="0" presId="urn:microsoft.com/office/officeart/2005/8/layout/cycle1"/>
    <dgm:cxn modelId="{53163D14-D709-45F4-A7C5-BBD4D459DC49}" type="presOf" srcId="{19666CFE-3BE0-45D8-8108-DEB1ED08F2EA}" destId="{B1CC94AD-050A-487C-BE91-D87F7A37E92C}" srcOrd="0" destOrd="0" presId="urn:microsoft.com/office/officeart/2005/8/layout/cycle1"/>
    <dgm:cxn modelId="{7DFFD121-3096-4296-941F-E794DAD6C006}" type="presOf" srcId="{F4554DED-04AB-45B3-858D-7FEEE58C4DB2}" destId="{D3A36642-2343-4C2B-A994-54251DB4F589}" srcOrd="0" destOrd="0" presId="urn:microsoft.com/office/officeart/2005/8/layout/cycle1"/>
    <dgm:cxn modelId="{C59DA45B-3565-44E5-B28E-97C8D554D81E}" type="presOf" srcId="{1BEEB9D3-2557-4588-A482-BE967B31A37F}" destId="{C6347B44-2C7D-48C5-9FED-2DCF33979261}" srcOrd="0" destOrd="0" presId="urn:microsoft.com/office/officeart/2005/8/layout/cycle1"/>
    <dgm:cxn modelId="{F625EC49-35B6-4C0F-A1DD-67CFAA78D9DE}" srcId="{F4554DED-04AB-45B3-858D-7FEEE58C4DB2}" destId="{1BEEB9D3-2557-4588-A482-BE967B31A37F}" srcOrd="1" destOrd="0" parTransId="{7CD47A09-4CED-45DA-80E0-E8D3FF3B687E}" sibTransId="{7B07C0B9-07C3-4F04-8CEC-B19187913EAA}"/>
    <dgm:cxn modelId="{D751526C-01D7-4A80-9E61-BC61310ABC2D}" type="presOf" srcId="{8B956052-656B-4572-AB07-A2C32B0A8130}" destId="{27FB0D58-43BB-45A9-85C9-9C7ADE735EB5}" srcOrd="0" destOrd="0" presId="urn:microsoft.com/office/officeart/2005/8/layout/cycle1"/>
    <dgm:cxn modelId="{0FB1776E-2EA3-440D-A929-D6AE8E7608F6}" type="presOf" srcId="{BAF07DAF-EAE0-42E1-8871-E34B947C3868}" destId="{8D64AA61-8BFF-4F5C-9CCD-09EB55FFA813}" srcOrd="0" destOrd="0" presId="urn:microsoft.com/office/officeart/2005/8/layout/cycle1"/>
    <dgm:cxn modelId="{EB97CEA8-6980-4527-B4FF-DF6F4B008F4E}" type="presOf" srcId="{7B07C0B9-07C3-4F04-8CEC-B19187913EAA}" destId="{6A6D7C6E-3E2D-4BDC-BE68-1F1A358C3E1A}" srcOrd="0" destOrd="0" presId="urn:microsoft.com/office/officeart/2005/8/layout/cycle1"/>
    <dgm:cxn modelId="{45A8D3C7-2A98-43AF-87BB-BBA5A86C825D}" srcId="{F4554DED-04AB-45B3-858D-7FEEE58C4DB2}" destId="{8E27968A-8482-43EE-894B-8A5FA12E6639}" srcOrd="0" destOrd="0" parTransId="{7734E9BB-DA9E-4302-9655-D83DE50B6EA3}" sibTransId="{8B956052-656B-4572-AB07-A2C32B0A8130}"/>
    <dgm:cxn modelId="{56F182CB-3E4E-4BC2-8231-C566A09696C4}" type="presOf" srcId="{F4DDB383-1E6E-459B-B083-87D0015FDA44}" destId="{B4567985-F55A-4BD4-91E4-6453BE6D5923}" srcOrd="0" destOrd="0" presId="urn:microsoft.com/office/officeart/2005/8/layout/cycle1"/>
    <dgm:cxn modelId="{CC4F56E1-196F-45E8-BF5F-9322345D9AEA}" srcId="{F4554DED-04AB-45B3-858D-7FEEE58C4DB2}" destId="{BAF07DAF-EAE0-42E1-8871-E34B947C3868}" srcOrd="3" destOrd="0" parTransId="{F09B6558-42AE-4A71-9442-DB2EB3149DF1}" sibTransId="{CE44D142-78B1-4385-B2FB-20B18C43F0C5}"/>
    <dgm:cxn modelId="{2E546FE5-209A-48DE-8662-D7FE4B3A3F44}" type="presOf" srcId="{CE44D142-78B1-4385-B2FB-20B18C43F0C5}" destId="{6207A2AE-C884-4268-99E3-1A3FBD9590F0}" srcOrd="0" destOrd="0" presId="urn:microsoft.com/office/officeart/2005/8/layout/cycle1"/>
    <dgm:cxn modelId="{E8DB8CF8-7F45-4048-AE9C-1B001A678BB2}" srcId="{F4554DED-04AB-45B3-858D-7FEEE58C4DB2}" destId="{F4DDB383-1E6E-459B-B083-87D0015FDA44}" srcOrd="2" destOrd="0" parTransId="{E2D4101F-753B-42C0-9963-EF2954F0E9FC}" sibTransId="{19666CFE-3BE0-45D8-8108-DEB1ED08F2EA}"/>
    <dgm:cxn modelId="{031D5603-A671-490B-912B-A08CCD0DB0CD}" type="presParOf" srcId="{D3A36642-2343-4C2B-A994-54251DB4F589}" destId="{C225AF68-1A31-46A5-9B4C-7AC54258B712}" srcOrd="0" destOrd="0" presId="urn:microsoft.com/office/officeart/2005/8/layout/cycle1"/>
    <dgm:cxn modelId="{EF9A13C3-4E21-453E-896A-79D51B7C7D6E}" type="presParOf" srcId="{D3A36642-2343-4C2B-A994-54251DB4F589}" destId="{EFAE5DC8-D779-4245-8BC6-0C18854FA0B1}" srcOrd="1" destOrd="0" presId="urn:microsoft.com/office/officeart/2005/8/layout/cycle1"/>
    <dgm:cxn modelId="{9780B1A0-0FE7-477D-A0AB-0A6FD7873B23}" type="presParOf" srcId="{D3A36642-2343-4C2B-A994-54251DB4F589}" destId="{27FB0D58-43BB-45A9-85C9-9C7ADE735EB5}" srcOrd="2" destOrd="0" presId="urn:microsoft.com/office/officeart/2005/8/layout/cycle1"/>
    <dgm:cxn modelId="{A959C9CA-5351-4CBB-9437-A62159C37D28}" type="presParOf" srcId="{D3A36642-2343-4C2B-A994-54251DB4F589}" destId="{1736D456-B5FF-4FE1-984D-EAA6F095E7BF}" srcOrd="3" destOrd="0" presId="urn:microsoft.com/office/officeart/2005/8/layout/cycle1"/>
    <dgm:cxn modelId="{19CBD954-FA9D-454E-B8DC-1956A3965214}" type="presParOf" srcId="{D3A36642-2343-4C2B-A994-54251DB4F589}" destId="{C6347B44-2C7D-48C5-9FED-2DCF33979261}" srcOrd="4" destOrd="0" presId="urn:microsoft.com/office/officeart/2005/8/layout/cycle1"/>
    <dgm:cxn modelId="{CEF27CC1-8A59-40CF-A52D-D08ACFC1B334}" type="presParOf" srcId="{D3A36642-2343-4C2B-A994-54251DB4F589}" destId="{6A6D7C6E-3E2D-4BDC-BE68-1F1A358C3E1A}" srcOrd="5" destOrd="0" presId="urn:microsoft.com/office/officeart/2005/8/layout/cycle1"/>
    <dgm:cxn modelId="{3C3C3D3E-733E-4100-83A4-B8D7F5DEC9DB}" type="presParOf" srcId="{D3A36642-2343-4C2B-A994-54251DB4F589}" destId="{5294DC03-F54C-4392-9BA6-F018D4360377}" srcOrd="6" destOrd="0" presId="urn:microsoft.com/office/officeart/2005/8/layout/cycle1"/>
    <dgm:cxn modelId="{A66BFAA2-D163-45CE-9562-80DC1C2B9F83}" type="presParOf" srcId="{D3A36642-2343-4C2B-A994-54251DB4F589}" destId="{B4567985-F55A-4BD4-91E4-6453BE6D5923}" srcOrd="7" destOrd="0" presId="urn:microsoft.com/office/officeart/2005/8/layout/cycle1"/>
    <dgm:cxn modelId="{DACC01E3-319B-40B9-BE49-0A6612928B69}" type="presParOf" srcId="{D3A36642-2343-4C2B-A994-54251DB4F589}" destId="{B1CC94AD-050A-487C-BE91-D87F7A37E92C}" srcOrd="8" destOrd="0" presId="urn:microsoft.com/office/officeart/2005/8/layout/cycle1"/>
    <dgm:cxn modelId="{2AFFD4F5-8C52-4B22-9628-5A5AAD9822F6}" type="presParOf" srcId="{D3A36642-2343-4C2B-A994-54251DB4F589}" destId="{C8B12F74-D8F0-4891-86E2-13925F9C8CB4}" srcOrd="9" destOrd="0" presId="urn:microsoft.com/office/officeart/2005/8/layout/cycle1"/>
    <dgm:cxn modelId="{945C89B3-EF4E-4A72-8348-5E69A38866C5}" type="presParOf" srcId="{D3A36642-2343-4C2B-A994-54251DB4F589}" destId="{8D64AA61-8BFF-4F5C-9CCD-09EB55FFA813}" srcOrd="10" destOrd="0" presId="urn:microsoft.com/office/officeart/2005/8/layout/cycle1"/>
    <dgm:cxn modelId="{1F40038C-3D6A-44CD-9F74-1BB30F8B55CD}" type="presParOf" srcId="{D3A36642-2343-4C2B-A994-54251DB4F589}" destId="{6207A2AE-C884-4268-99E3-1A3FBD9590F0}"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5DC8-D779-4245-8BC6-0C18854FA0B1}">
      <dsp:nvSpPr>
        <dsp:cNvPr id="0" name=""/>
        <dsp:cNvSpPr/>
      </dsp:nvSpPr>
      <dsp:spPr>
        <a:xfrm>
          <a:off x="3469513" y="119049"/>
          <a:ext cx="1904981" cy="1904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IE" sz="4500" kern="1200">
              <a:hlinkClick xmlns:r="http://schemas.openxmlformats.org/officeDocument/2006/relationships" r:id="rId1"/>
            </a:rPr>
            <a:t>Cynics</a:t>
          </a:r>
          <a:endParaRPr lang="en-US" sz="4500" kern="1200"/>
        </a:p>
      </dsp:txBody>
      <dsp:txXfrm>
        <a:off x="3469513" y="119049"/>
        <a:ext cx="1904981" cy="1904981"/>
      </dsp:txXfrm>
    </dsp:sp>
    <dsp:sp modelId="{27FB0D58-43BB-45A9-85C9-9C7ADE735EB5}">
      <dsp:nvSpPr>
        <dsp:cNvPr id="0" name=""/>
        <dsp:cNvSpPr/>
      </dsp:nvSpPr>
      <dsp:spPr>
        <a:xfrm>
          <a:off x="110307" y="-1611"/>
          <a:ext cx="5384848" cy="5384848"/>
        </a:xfrm>
        <a:prstGeom prst="circularArrow">
          <a:avLst>
            <a:gd name="adj1" fmla="val 6898"/>
            <a:gd name="adj2" fmla="val 465066"/>
            <a:gd name="adj3" fmla="val 550620"/>
            <a:gd name="adj4" fmla="val 20584314"/>
            <a:gd name="adj5" fmla="val 804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47B44-2C7D-48C5-9FED-2DCF33979261}">
      <dsp:nvSpPr>
        <dsp:cNvPr id="0" name=""/>
        <dsp:cNvSpPr/>
      </dsp:nvSpPr>
      <dsp:spPr>
        <a:xfrm>
          <a:off x="3469513" y="3357594"/>
          <a:ext cx="1904981" cy="1904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IE" sz="4500" kern="1200">
              <a:hlinkClick xmlns:r="http://schemas.openxmlformats.org/officeDocument/2006/relationships" r:id="rId2"/>
            </a:rPr>
            <a:t>Hypatia</a:t>
          </a:r>
          <a:endParaRPr lang="en-US" sz="4500" kern="1200"/>
        </a:p>
      </dsp:txBody>
      <dsp:txXfrm>
        <a:off x="3469513" y="3357594"/>
        <a:ext cx="1904981" cy="1904981"/>
      </dsp:txXfrm>
    </dsp:sp>
    <dsp:sp modelId="{6A6D7C6E-3E2D-4BDC-BE68-1F1A358C3E1A}">
      <dsp:nvSpPr>
        <dsp:cNvPr id="0" name=""/>
        <dsp:cNvSpPr/>
      </dsp:nvSpPr>
      <dsp:spPr>
        <a:xfrm>
          <a:off x="110307" y="-1611"/>
          <a:ext cx="5384848" cy="5384848"/>
        </a:xfrm>
        <a:prstGeom prst="circularArrow">
          <a:avLst>
            <a:gd name="adj1" fmla="val 6898"/>
            <a:gd name="adj2" fmla="val 465066"/>
            <a:gd name="adj3" fmla="val 5950620"/>
            <a:gd name="adj4" fmla="val 4384314"/>
            <a:gd name="adj5" fmla="val 8048"/>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567985-F55A-4BD4-91E4-6453BE6D5923}">
      <dsp:nvSpPr>
        <dsp:cNvPr id="0" name=""/>
        <dsp:cNvSpPr/>
      </dsp:nvSpPr>
      <dsp:spPr>
        <a:xfrm>
          <a:off x="230968" y="3357594"/>
          <a:ext cx="1904981" cy="1904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IE" sz="4500" kern="1200">
              <a:hlinkClick xmlns:r="http://schemas.openxmlformats.org/officeDocument/2006/relationships" r:id="rId3"/>
            </a:rPr>
            <a:t>Plato</a:t>
          </a:r>
          <a:endParaRPr lang="en-US" sz="4500" kern="1200"/>
        </a:p>
      </dsp:txBody>
      <dsp:txXfrm>
        <a:off x="230968" y="3357594"/>
        <a:ext cx="1904981" cy="1904981"/>
      </dsp:txXfrm>
    </dsp:sp>
    <dsp:sp modelId="{B1CC94AD-050A-487C-BE91-D87F7A37E92C}">
      <dsp:nvSpPr>
        <dsp:cNvPr id="0" name=""/>
        <dsp:cNvSpPr/>
      </dsp:nvSpPr>
      <dsp:spPr>
        <a:xfrm>
          <a:off x="110307" y="-1611"/>
          <a:ext cx="5384848" cy="5384848"/>
        </a:xfrm>
        <a:prstGeom prst="circularArrow">
          <a:avLst>
            <a:gd name="adj1" fmla="val 6898"/>
            <a:gd name="adj2" fmla="val 465066"/>
            <a:gd name="adj3" fmla="val 11350620"/>
            <a:gd name="adj4" fmla="val 9784314"/>
            <a:gd name="adj5" fmla="val 8048"/>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64AA61-8BFF-4F5C-9CCD-09EB55FFA813}">
      <dsp:nvSpPr>
        <dsp:cNvPr id="0" name=""/>
        <dsp:cNvSpPr/>
      </dsp:nvSpPr>
      <dsp:spPr>
        <a:xfrm>
          <a:off x="230968" y="119049"/>
          <a:ext cx="1904981" cy="1904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IE" sz="4500" kern="1200">
              <a:hlinkClick xmlns:r="http://schemas.openxmlformats.org/officeDocument/2006/relationships" r:id="rId4"/>
            </a:rPr>
            <a:t>Stoics</a:t>
          </a:r>
          <a:endParaRPr lang="en-US" sz="4500" kern="1200"/>
        </a:p>
      </dsp:txBody>
      <dsp:txXfrm>
        <a:off x="230968" y="119049"/>
        <a:ext cx="1904981" cy="1904981"/>
      </dsp:txXfrm>
    </dsp:sp>
    <dsp:sp modelId="{6207A2AE-C884-4268-99E3-1A3FBD9590F0}">
      <dsp:nvSpPr>
        <dsp:cNvPr id="0" name=""/>
        <dsp:cNvSpPr/>
      </dsp:nvSpPr>
      <dsp:spPr>
        <a:xfrm>
          <a:off x="110307" y="-1611"/>
          <a:ext cx="5384848" cy="5384848"/>
        </a:xfrm>
        <a:prstGeom prst="circularArrow">
          <a:avLst>
            <a:gd name="adj1" fmla="val 6898"/>
            <a:gd name="adj2" fmla="val 465066"/>
            <a:gd name="adj3" fmla="val 16750620"/>
            <a:gd name="adj4" fmla="val 15184314"/>
            <a:gd name="adj5" fmla="val 8048"/>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773C-5C3C-4C87-A33D-0AE71B266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3702C39-3817-4AF3-8FDB-3D16A3A9C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72EFED1-B587-42ED-862F-4621D6CDDE27}"/>
              </a:ext>
            </a:extLst>
          </p:cNvPr>
          <p:cNvSpPr>
            <a:spLocks noGrp="1"/>
          </p:cNvSpPr>
          <p:nvPr>
            <p:ph type="dt" sz="half" idx="10"/>
          </p:nvPr>
        </p:nvSpPr>
        <p:spPr/>
        <p:txBody>
          <a:bodyPr/>
          <a:lstStyle/>
          <a:p>
            <a:fld id="{CC15A39F-60FD-4CBF-B7F8-8CAB89ED44C7}" type="datetimeFigureOut">
              <a:rPr lang="en-IE" smtClean="0"/>
              <a:t>19/02/2021</a:t>
            </a:fld>
            <a:endParaRPr lang="en-IE"/>
          </a:p>
        </p:txBody>
      </p:sp>
      <p:sp>
        <p:nvSpPr>
          <p:cNvPr id="5" name="Footer Placeholder 4">
            <a:extLst>
              <a:ext uri="{FF2B5EF4-FFF2-40B4-BE49-F238E27FC236}">
                <a16:creationId xmlns:a16="http://schemas.microsoft.com/office/drawing/2014/main" id="{C0B50198-C65F-48C1-AEC1-5E03D9BB334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BF8EB24-AA6D-4226-8719-60A72CB24051}"/>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56968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93B9-006E-410D-AFDC-79250085B83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F182F8B-C279-41C2-8667-B840E5CE3C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6B6E786-4D21-4080-9B92-156F17C36690}"/>
              </a:ext>
            </a:extLst>
          </p:cNvPr>
          <p:cNvSpPr>
            <a:spLocks noGrp="1"/>
          </p:cNvSpPr>
          <p:nvPr>
            <p:ph type="dt" sz="half" idx="10"/>
          </p:nvPr>
        </p:nvSpPr>
        <p:spPr/>
        <p:txBody>
          <a:bodyPr/>
          <a:lstStyle/>
          <a:p>
            <a:fld id="{CC15A39F-60FD-4CBF-B7F8-8CAB89ED44C7}" type="datetimeFigureOut">
              <a:rPr lang="en-IE" smtClean="0"/>
              <a:t>19/02/2021</a:t>
            </a:fld>
            <a:endParaRPr lang="en-IE"/>
          </a:p>
        </p:txBody>
      </p:sp>
      <p:sp>
        <p:nvSpPr>
          <p:cNvPr id="5" name="Footer Placeholder 4">
            <a:extLst>
              <a:ext uri="{FF2B5EF4-FFF2-40B4-BE49-F238E27FC236}">
                <a16:creationId xmlns:a16="http://schemas.microsoft.com/office/drawing/2014/main" id="{57FC9D43-CDF1-497D-87B4-6EAB78925DC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9822FF2-2148-4219-BAD8-2F6458D642BA}"/>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226345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B9154-74AD-4B51-9AB8-7D4AF73053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5498229-93C7-4B41-9EE1-24358FC541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328A1C-0BAC-40B7-9C5E-ECD5E6F0FE94}"/>
              </a:ext>
            </a:extLst>
          </p:cNvPr>
          <p:cNvSpPr>
            <a:spLocks noGrp="1"/>
          </p:cNvSpPr>
          <p:nvPr>
            <p:ph type="dt" sz="half" idx="10"/>
          </p:nvPr>
        </p:nvSpPr>
        <p:spPr/>
        <p:txBody>
          <a:bodyPr/>
          <a:lstStyle/>
          <a:p>
            <a:fld id="{CC15A39F-60FD-4CBF-B7F8-8CAB89ED44C7}" type="datetimeFigureOut">
              <a:rPr lang="en-IE" smtClean="0"/>
              <a:t>19/02/2021</a:t>
            </a:fld>
            <a:endParaRPr lang="en-IE"/>
          </a:p>
        </p:txBody>
      </p:sp>
      <p:sp>
        <p:nvSpPr>
          <p:cNvPr id="5" name="Footer Placeholder 4">
            <a:extLst>
              <a:ext uri="{FF2B5EF4-FFF2-40B4-BE49-F238E27FC236}">
                <a16:creationId xmlns:a16="http://schemas.microsoft.com/office/drawing/2014/main" id="{90CC854C-2A2F-416B-8884-5B63B764F2A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C7AEEF-0865-4FC0-8A7F-73BB14859A73}"/>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226863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9CA9-4D83-4AA0-A7B6-9B40094E26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8AD879F-C76F-4D27-B30B-FCE423F31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A9FD072-9CB8-44F6-82D5-BB2B3EE90302}"/>
              </a:ext>
            </a:extLst>
          </p:cNvPr>
          <p:cNvSpPr>
            <a:spLocks noGrp="1"/>
          </p:cNvSpPr>
          <p:nvPr>
            <p:ph type="dt" sz="half" idx="10"/>
          </p:nvPr>
        </p:nvSpPr>
        <p:spPr/>
        <p:txBody>
          <a:bodyPr/>
          <a:lstStyle/>
          <a:p>
            <a:fld id="{CC15A39F-60FD-4CBF-B7F8-8CAB89ED44C7}" type="datetimeFigureOut">
              <a:rPr lang="en-IE" smtClean="0"/>
              <a:t>19/02/2021</a:t>
            </a:fld>
            <a:endParaRPr lang="en-IE"/>
          </a:p>
        </p:txBody>
      </p:sp>
      <p:sp>
        <p:nvSpPr>
          <p:cNvPr id="5" name="Footer Placeholder 4">
            <a:extLst>
              <a:ext uri="{FF2B5EF4-FFF2-40B4-BE49-F238E27FC236}">
                <a16:creationId xmlns:a16="http://schemas.microsoft.com/office/drawing/2014/main" id="{52C5B7DC-AC71-4970-A1F1-F96FBDB5F7F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7C10318-3C04-4F20-85B7-E80807CCA59F}"/>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237595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4BC9-44C0-4B72-9685-16930B3358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31E3F84-74DE-4CB2-80B7-0A3FECEC2B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4F25C-11D7-476F-981B-99BFB586103F}"/>
              </a:ext>
            </a:extLst>
          </p:cNvPr>
          <p:cNvSpPr>
            <a:spLocks noGrp="1"/>
          </p:cNvSpPr>
          <p:nvPr>
            <p:ph type="dt" sz="half" idx="10"/>
          </p:nvPr>
        </p:nvSpPr>
        <p:spPr/>
        <p:txBody>
          <a:bodyPr/>
          <a:lstStyle/>
          <a:p>
            <a:fld id="{CC15A39F-60FD-4CBF-B7F8-8CAB89ED44C7}" type="datetimeFigureOut">
              <a:rPr lang="en-IE" smtClean="0"/>
              <a:t>19/02/2021</a:t>
            </a:fld>
            <a:endParaRPr lang="en-IE"/>
          </a:p>
        </p:txBody>
      </p:sp>
      <p:sp>
        <p:nvSpPr>
          <p:cNvPr id="5" name="Footer Placeholder 4">
            <a:extLst>
              <a:ext uri="{FF2B5EF4-FFF2-40B4-BE49-F238E27FC236}">
                <a16:creationId xmlns:a16="http://schemas.microsoft.com/office/drawing/2014/main" id="{E0F5ED6E-6EE1-4609-9F59-E1236455225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1514AAA-73AA-4AF5-8C05-E93BF46AE068}"/>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154216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F405-57ED-44CC-9CDB-6185437E4FF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48EA5DF-D416-4520-9A5F-74128ECD2C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17CAB888-348C-481C-A383-A962EBBD83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844FB71-CFB6-4991-93FF-634420475B43}"/>
              </a:ext>
            </a:extLst>
          </p:cNvPr>
          <p:cNvSpPr>
            <a:spLocks noGrp="1"/>
          </p:cNvSpPr>
          <p:nvPr>
            <p:ph type="dt" sz="half" idx="10"/>
          </p:nvPr>
        </p:nvSpPr>
        <p:spPr/>
        <p:txBody>
          <a:bodyPr/>
          <a:lstStyle/>
          <a:p>
            <a:fld id="{CC15A39F-60FD-4CBF-B7F8-8CAB89ED44C7}" type="datetimeFigureOut">
              <a:rPr lang="en-IE" smtClean="0"/>
              <a:t>19/02/2021</a:t>
            </a:fld>
            <a:endParaRPr lang="en-IE"/>
          </a:p>
        </p:txBody>
      </p:sp>
      <p:sp>
        <p:nvSpPr>
          <p:cNvPr id="6" name="Footer Placeholder 5">
            <a:extLst>
              <a:ext uri="{FF2B5EF4-FFF2-40B4-BE49-F238E27FC236}">
                <a16:creationId xmlns:a16="http://schemas.microsoft.com/office/drawing/2014/main" id="{9E5960A4-28A9-4B16-8188-9676B23DAA2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064A3E0-7980-4950-AB67-6FCCABE61AD6}"/>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110220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9340-CAB1-42F7-B857-4D3842D91AD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C4747F1-D0C3-4EEE-8F90-248142BA5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82668B-AC03-4B34-8235-F2BD263741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FEF9F508-995E-4012-BB2A-74A84D1FB0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D11232-E4B5-44EA-A2AF-AFE08F2ED1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756D6B64-7C15-44A7-8214-8D532B25A19B}"/>
              </a:ext>
            </a:extLst>
          </p:cNvPr>
          <p:cNvSpPr>
            <a:spLocks noGrp="1"/>
          </p:cNvSpPr>
          <p:nvPr>
            <p:ph type="dt" sz="half" idx="10"/>
          </p:nvPr>
        </p:nvSpPr>
        <p:spPr/>
        <p:txBody>
          <a:bodyPr/>
          <a:lstStyle/>
          <a:p>
            <a:fld id="{CC15A39F-60FD-4CBF-B7F8-8CAB89ED44C7}" type="datetimeFigureOut">
              <a:rPr lang="en-IE" smtClean="0"/>
              <a:t>19/02/2021</a:t>
            </a:fld>
            <a:endParaRPr lang="en-IE"/>
          </a:p>
        </p:txBody>
      </p:sp>
      <p:sp>
        <p:nvSpPr>
          <p:cNvPr id="8" name="Footer Placeholder 7">
            <a:extLst>
              <a:ext uri="{FF2B5EF4-FFF2-40B4-BE49-F238E27FC236}">
                <a16:creationId xmlns:a16="http://schemas.microsoft.com/office/drawing/2014/main" id="{430FDAC9-A575-4E5C-8FCE-41F44160385D}"/>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12350C6C-F7D7-4812-A876-98760B44DB2F}"/>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145199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9B69-9E95-4673-B0CB-55BC2952247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89756A2-0767-4EDE-ACE8-52B70AE9522B}"/>
              </a:ext>
            </a:extLst>
          </p:cNvPr>
          <p:cNvSpPr>
            <a:spLocks noGrp="1"/>
          </p:cNvSpPr>
          <p:nvPr>
            <p:ph type="dt" sz="half" idx="10"/>
          </p:nvPr>
        </p:nvSpPr>
        <p:spPr/>
        <p:txBody>
          <a:bodyPr/>
          <a:lstStyle/>
          <a:p>
            <a:fld id="{CC15A39F-60FD-4CBF-B7F8-8CAB89ED44C7}" type="datetimeFigureOut">
              <a:rPr lang="en-IE" smtClean="0"/>
              <a:t>19/02/2021</a:t>
            </a:fld>
            <a:endParaRPr lang="en-IE"/>
          </a:p>
        </p:txBody>
      </p:sp>
      <p:sp>
        <p:nvSpPr>
          <p:cNvPr id="4" name="Footer Placeholder 3">
            <a:extLst>
              <a:ext uri="{FF2B5EF4-FFF2-40B4-BE49-F238E27FC236}">
                <a16:creationId xmlns:a16="http://schemas.microsoft.com/office/drawing/2014/main" id="{CE88D18B-7676-4505-AC34-302AE407A06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E63A62F-F9B5-49C9-9AF0-04A3B27556CB}"/>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34940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88749C-C7AD-46BE-A8E2-2815ED3C48F6}"/>
              </a:ext>
            </a:extLst>
          </p:cNvPr>
          <p:cNvSpPr>
            <a:spLocks noGrp="1"/>
          </p:cNvSpPr>
          <p:nvPr>
            <p:ph type="dt" sz="half" idx="10"/>
          </p:nvPr>
        </p:nvSpPr>
        <p:spPr/>
        <p:txBody>
          <a:bodyPr/>
          <a:lstStyle/>
          <a:p>
            <a:fld id="{CC15A39F-60FD-4CBF-B7F8-8CAB89ED44C7}" type="datetimeFigureOut">
              <a:rPr lang="en-IE" smtClean="0"/>
              <a:t>19/02/2021</a:t>
            </a:fld>
            <a:endParaRPr lang="en-IE"/>
          </a:p>
        </p:txBody>
      </p:sp>
      <p:sp>
        <p:nvSpPr>
          <p:cNvPr id="3" name="Footer Placeholder 2">
            <a:extLst>
              <a:ext uri="{FF2B5EF4-FFF2-40B4-BE49-F238E27FC236}">
                <a16:creationId xmlns:a16="http://schemas.microsoft.com/office/drawing/2014/main" id="{02F8670B-7B8A-4C3B-8AFF-6DA5A1B4912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4B16D0D-1860-472A-85BA-4D9335616E97}"/>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407531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91F0-8C4C-4D95-A238-506FC12AC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169C391-847A-4E86-9138-FD8AA0AF71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4093D89-4BEC-422D-B148-9BED54E6B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0A567-5829-430C-852E-39BE2206A8C6}"/>
              </a:ext>
            </a:extLst>
          </p:cNvPr>
          <p:cNvSpPr>
            <a:spLocks noGrp="1"/>
          </p:cNvSpPr>
          <p:nvPr>
            <p:ph type="dt" sz="half" idx="10"/>
          </p:nvPr>
        </p:nvSpPr>
        <p:spPr/>
        <p:txBody>
          <a:bodyPr/>
          <a:lstStyle/>
          <a:p>
            <a:fld id="{CC15A39F-60FD-4CBF-B7F8-8CAB89ED44C7}" type="datetimeFigureOut">
              <a:rPr lang="en-IE" smtClean="0"/>
              <a:t>19/02/2021</a:t>
            </a:fld>
            <a:endParaRPr lang="en-IE"/>
          </a:p>
        </p:txBody>
      </p:sp>
      <p:sp>
        <p:nvSpPr>
          <p:cNvPr id="6" name="Footer Placeholder 5">
            <a:extLst>
              <a:ext uri="{FF2B5EF4-FFF2-40B4-BE49-F238E27FC236}">
                <a16:creationId xmlns:a16="http://schemas.microsoft.com/office/drawing/2014/main" id="{055463F2-AAA5-4963-A981-211EE2A9DD9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2A71DA5-6BA8-4862-AFD2-7EB19578173E}"/>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19365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0D52-1756-4F04-A9EF-39566709A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0DB0E6C-0651-4288-9445-0936DA915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441A48D-7ED0-4CD0-AD34-446BED5825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B59CC8-3E4A-4691-8EEF-42F25FC4A04B}"/>
              </a:ext>
            </a:extLst>
          </p:cNvPr>
          <p:cNvSpPr>
            <a:spLocks noGrp="1"/>
          </p:cNvSpPr>
          <p:nvPr>
            <p:ph type="dt" sz="half" idx="10"/>
          </p:nvPr>
        </p:nvSpPr>
        <p:spPr/>
        <p:txBody>
          <a:bodyPr/>
          <a:lstStyle/>
          <a:p>
            <a:fld id="{CC15A39F-60FD-4CBF-B7F8-8CAB89ED44C7}" type="datetimeFigureOut">
              <a:rPr lang="en-IE" smtClean="0"/>
              <a:t>19/02/2021</a:t>
            </a:fld>
            <a:endParaRPr lang="en-IE"/>
          </a:p>
        </p:txBody>
      </p:sp>
      <p:sp>
        <p:nvSpPr>
          <p:cNvPr id="6" name="Footer Placeholder 5">
            <a:extLst>
              <a:ext uri="{FF2B5EF4-FFF2-40B4-BE49-F238E27FC236}">
                <a16:creationId xmlns:a16="http://schemas.microsoft.com/office/drawing/2014/main" id="{FBB8E1CB-D6EA-4B72-BC7B-97BDD33CE33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4DC2CF5-A45A-4326-B3FE-34A464C6DFEE}"/>
              </a:ext>
            </a:extLst>
          </p:cNvPr>
          <p:cNvSpPr>
            <a:spLocks noGrp="1"/>
          </p:cNvSpPr>
          <p:nvPr>
            <p:ph type="sldNum" sz="quarter" idx="12"/>
          </p:nvPr>
        </p:nvSpPr>
        <p:spPr/>
        <p:txBody>
          <a:bodyPr/>
          <a:lstStyle/>
          <a:p>
            <a:fld id="{41829022-25B3-4028-8852-4FEAD40FBBB7}" type="slidenum">
              <a:rPr lang="en-IE" smtClean="0"/>
              <a:t>‹#›</a:t>
            </a:fld>
            <a:endParaRPr lang="en-IE"/>
          </a:p>
        </p:txBody>
      </p:sp>
    </p:spTree>
    <p:extLst>
      <p:ext uri="{BB962C8B-B14F-4D97-AF65-F5344CB8AC3E}">
        <p14:creationId xmlns:p14="http://schemas.microsoft.com/office/powerpoint/2010/main" val="278999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6A1E7-48D8-4E64-AB06-1C3D89DE8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A17A914-B476-4D32-BB68-7F2AD2020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705EF32-7AC6-44B9-B752-44EEF083D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5A39F-60FD-4CBF-B7F8-8CAB89ED44C7}" type="datetimeFigureOut">
              <a:rPr lang="en-IE" smtClean="0"/>
              <a:t>19/02/2021</a:t>
            </a:fld>
            <a:endParaRPr lang="en-IE"/>
          </a:p>
        </p:txBody>
      </p:sp>
      <p:sp>
        <p:nvSpPr>
          <p:cNvPr id="5" name="Footer Placeholder 4">
            <a:extLst>
              <a:ext uri="{FF2B5EF4-FFF2-40B4-BE49-F238E27FC236}">
                <a16:creationId xmlns:a16="http://schemas.microsoft.com/office/drawing/2014/main" id="{6BE19F9E-F31B-4EEF-81DE-D20171930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D61858AC-6F67-4A63-B639-B3E186C2B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29022-25B3-4028-8852-4FEAD40FBBB7}" type="slidenum">
              <a:rPr lang="en-IE" smtClean="0"/>
              <a:t>‹#›</a:t>
            </a:fld>
            <a:endParaRPr lang="en-IE"/>
          </a:p>
        </p:txBody>
      </p:sp>
    </p:spTree>
    <p:extLst>
      <p:ext uri="{BB962C8B-B14F-4D97-AF65-F5344CB8AC3E}">
        <p14:creationId xmlns:p14="http://schemas.microsoft.com/office/powerpoint/2010/main" val="100276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youtu.be/0fivQUlC7-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youtu.be/3klMM9BkW5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cherlund.blogspot.com/2017/12/10-schools-of-philosophy-and-why-you.html" TargetMode="External"/><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cellphone, phone, person&#10;&#10;Description automatically generated">
            <a:extLst>
              <a:ext uri="{FF2B5EF4-FFF2-40B4-BE49-F238E27FC236}">
                <a16:creationId xmlns:a16="http://schemas.microsoft.com/office/drawing/2014/main" id="{222954DA-AD16-458D-9D49-D69D7E434AC0}"/>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73380A91-4DF0-42F3-B579-80961AF24D7B}"/>
              </a:ext>
            </a:extLst>
          </p:cNvPr>
          <p:cNvSpPr>
            <a:spLocks noGrp="1"/>
          </p:cNvSpPr>
          <p:nvPr>
            <p:ph type="ctrTitle"/>
          </p:nvPr>
        </p:nvSpPr>
        <p:spPr>
          <a:xfrm>
            <a:off x="965200" y="965200"/>
            <a:ext cx="10261600" cy="3564869"/>
          </a:xfrm>
        </p:spPr>
        <p:txBody>
          <a:bodyPr>
            <a:normAutofit/>
          </a:bodyPr>
          <a:lstStyle/>
          <a:p>
            <a:pPr algn="l"/>
            <a:r>
              <a:rPr lang="en-IE" sz="11500">
                <a:ln w="22225">
                  <a:solidFill>
                    <a:schemeClr val="tx1"/>
                  </a:solidFill>
                  <a:miter lim="800000"/>
                </a:ln>
                <a:noFill/>
              </a:rPr>
              <a:t>Socrates</a:t>
            </a:r>
          </a:p>
        </p:txBody>
      </p:sp>
      <p:sp>
        <p:nvSpPr>
          <p:cNvPr id="3" name="Subtitle 2">
            <a:extLst>
              <a:ext uri="{FF2B5EF4-FFF2-40B4-BE49-F238E27FC236}">
                <a16:creationId xmlns:a16="http://schemas.microsoft.com/office/drawing/2014/main" id="{8B89106D-254E-4FD0-AE59-C8536671CF7D}"/>
              </a:ext>
            </a:extLst>
          </p:cNvPr>
          <p:cNvSpPr>
            <a:spLocks noGrp="1"/>
          </p:cNvSpPr>
          <p:nvPr>
            <p:ph type="subTitle" idx="1"/>
          </p:nvPr>
        </p:nvSpPr>
        <p:spPr>
          <a:xfrm>
            <a:off x="965200" y="4572002"/>
            <a:ext cx="10261600" cy="1202995"/>
          </a:xfrm>
        </p:spPr>
        <p:txBody>
          <a:bodyPr>
            <a:normAutofit/>
          </a:bodyPr>
          <a:lstStyle/>
          <a:p>
            <a:pPr algn="l"/>
            <a:r>
              <a:rPr lang="en-IE" sz="3200"/>
              <a:t>Sophistry in Athens</a:t>
            </a:r>
          </a:p>
        </p:txBody>
      </p:sp>
    </p:spTree>
    <p:extLst>
      <p:ext uri="{BB962C8B-B14F-4D97-AF65-F5344CB8AC3E}">
        <p14:creationId xmlns:p14="http://schemas.microsoft.com/office/powerpoint/2010/main" val="26851738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0650" y="602673"/>
            <a:ext cx="6348222" cy="1961001"/>
          </a:xfrm>
        </p:spPr>
        <p:txBody>
          <a:bodyPr anchor="b">
            <a:normAutofit/>
          </a:bodyPr>
          <a:lstStyle/>
          <a:p>
            <a:r>
              <a:rPr lang="en-GB" dirty="0"/>
              <a:t>Ancient Athens:</a:t>
            </a:r>
          </a:p>
        </p:txBody>
      </p:sp>
      <p:pic>
        <p:nvPicPr>
          <p:cNvPr id="1026" name="Picture 2" descr="Athens | History, Population, &amp; Facts | Britannic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813" b="2"/>
          <a:stretch/>
        </p:blipFill>
        <p:spPr bwMode="auto">
          <a:xfrm>
            <a:off x="414486" y="10"/>
            <a:ext cx="4257155" cy="2566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PS of ATHENS - Neighborhoods, Attractions, Airport, Metro, &amp; Fer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7" r="6" b="3257"/>
          <a:stretch/>
        </p:blipFill>
        <p:spPr bwMode="auto">
          <a:xfrm>
            <a:off x="414486" y="2743061"/>
            <a:ext cx="4257155" cy="41149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200650" y="2743061"/>
            <a:ext cx="6348222" cy="3433902"/>
          </a:xfrm>
        </p:spPr>
        <p:txBody>
          <a:bodyPr>
            <a:normAutofit/>
          </a:bodyPr>
          <a:lstStyle/>
          <a:p>
            <a:pPr>
              <a:buFont typeface="Courier New" panose="02070309020205020404" pitchFamily="49" charset="0"/>
              <a:buChar char="o"/>
            </a:pPr>
            <a:r>
              <a:rPr lang="en-GB" sz="1900"/>
              <a:t> Today, Athens is the capital of Greece. In Ancient Greece, it was only one of many separate Greek City-State.</a:t>
            </a:r>
          </a:p>
          <a:p>
            <a:pPr>
              <a:buFont typeface="Courier New" panose="02070309020205020404" pitchFamily="49" charset="0"/>
              <a:buChar char="o"/>
            </a:pPr>
            <a:r>
              <a:rPr lang="en-GB" sz="1900"/>
              <a:t> At the end of the 6</a:t>
            </a:r>
            <a:r>
              <a:rPr lang="en-GB" sz="1900" baseline="30000"/>
              <a:t>th</a:t>
            </a:r>
            <a:r>
              <a:rPr lang="en-GB" sz="1900"/>
              <a:t> Century, they invented a new system of government, </a:t>
            </a:r>
            <a:r>
              <a:rPr lang="en-GB" sz="1900" b="1"/>
              <a:t>Democracy</a:t>
            </a:r>
            <a:r>
              <a:rPr lang="en-GB" sz="1900"/>
              <a:t>. </a:t>
            </a:r>
          </a:p>
          <a:p>
            <a:pPr>
              <a:buFont typeface="Courier New" panose="02070309020205020404" pitchFamily="49" charset="0"/>
              <a:buChar char="o"/>
            </a:pPr>
            <a:r>
              <a:rPr lang="en-GB" sz="1900"/>
              <a:t> Athens quickly gained power over the next century – fighting back the Persian invasion, building a powerful fleet of ships, and building spectacular buildings – the Parthenon, Akropolis, etc.</a:t>
            </a:r>
          </a:p>
          <a:p>
            <a:pPr>
              <a:buFont typeface="Courier New" panose="02070309020205020404" pitchFamily="49" charset="0"/>
              <a:buChar char="o"/>
            </a:pPr>
            <a:r>
              <a:rPr lang="en-GB" sz="1900"/>
              <a:t> They were also fighting a war for the second have of the 5</a:t>
            </a:r>
            <a:r>
              <a:rPr lang="en-GB" sz="1900" baseline="30000"/>
              <a:t>th</a:t>
            </a:r>
            <a:r>
              <a:rPr lang="en-GB" sz="1900"/>
              <a:t> century B.C. against Sparta and their allies – </a:t>
            </a:r>
            <a:r>
              <a:rPr lang="en-GB" sz="1900" b="1"/>
              <a:t>The Peloponnesian War.</a:t>
            </a:r>
            <a:endParaRPr lang="en-GB" sz="1900"/>
          </a:p>
        </p:txBody>
      </p:sp>
    </p:spTree>
    <p:extLst>
      <p:ext uri="{BB962C8B-B14F-4D97-AF65-F5344CB8AC3E}">
        <p14:creationId xmlns:p14="http://schemas.microsoft.com/office/powerpoint/2010/main" val="409056360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0650" y="602673"/>
            <a:ext cx="6348222" cy="1961001"/>
          </a:xfrm>
        </p:spPr>
        <p:txBody>
          <a:bodyPr anchor="b">
            <a:normAutofit/>
          </a:bodyPr>
          <a:lstStyle/>
          <a:p>
            <a:r>
              <a:rPr lang="en-GB" dirty="0"/>
              <a:t>Sophists</a:t>
            </a:r>
          </a:p>
        </p:txBody>
      </p:sp>
      <p:pic>
        <p:nvPicPr>
          <p:cNvPr id="2050" name="Picture 2" descr="Plato and Sophists: Arguments for the weak | The Indian Express"/>
          <p:cNvPicPr>
            <a:picLocks noChangeAspect="1" noChangeArrowheads="1"/>
          </p:cNvPicPr>
          <p:nvPr/>
        </p:nvPicPr>
        <p:blipFill rotWithShape="1">
          <a:blip r:embed="rId2">
            <a:extLst>
              <a:ext uri="{28A0092B-C50C-407E-A947-70E740481C1C}">
                <a14:useLocalDpi xmlns:a14="http://schemas.microsoft.com/office/drawing/2010/main" val="0"/>
              </a:ext>
            </a:extLst>
          </a:blip>
          <a:srcRect r="7933" b="2"/>
          <a:stretch/>
        </p:blipFill>
        <p:spPr bwMode="auto">
          <a:xfrm>
            <a:off x="414486" y="10"/>
            <a:ext cx="4257155" cy="25662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phism : How to actually make logic abuse | Black Label Logic"/>
          <p:cNvPicPr>
            <a:picLocks noChangeAspect="1" noChangeArrowheads="1"/>
          </p:cNvPicPr>
          <p:nvPr/>
        </p:nvPicPr>
        <p:blipFill rotWithShape="1">
          <a:blip r:embed="rId3">
            <a:extLst>
              <a:ext uri="{28A0092B-C50C-407E-A947-70E740481C1C}">
                <a14:useLocalDpi xmlns:a14="http://schemas.microsoft.com/office/drawing/2010/main" val="0"/>
              </a:ext>
            </a:extLst>
          </a:blip>
          <a:srcRect t="6608" b="2211"/>
          <a:stretch/>
        </p:blipFill>
        <p:spPr bwMode="auto">
          <a:xfrm>
            <a:off x="414486" y="2743061"/>
            <a:ext cx="4257155" cy="41149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200650" y="2743061"/>
            <a:ext cx="6348222" cy="3433902"/>
          </a:xfrm>
        </p:spPr>
        <p:txBody>
          <a:bodyPr>
            <a:normAutofit/>
          </a:bodyPr>
          <a:lstStyle/>
          <a:p>
            <a:pPr>
              <a:buFont typeface="Courier New" panose="02070309020205020404" pitchFamily="49" charset="0"/>
              <a:buChar char="o"/>
            </a:pPr>
            <a:r>
              <a:rPr lang="en-GB" sz="2000"/>
              <a:t> During this period, many thinkers travelled across Greece. They would take a fee from wealthy men to teacher their sons in </a:t>
            </a:r>
            <a:r>
              <a:rPr lang="en-GB" sz="2000" b="1"/>
              <a:t>rhetoric</a:t>
            </a:r>
            <a:r>
              <a:rPr lang="en-GB" sz="2000"/>
              <a:t> and </a:t>
            </a:r>
            <a:r>
              <a:rPr lang="en-GB" sz="2000" b="1"/>
              <a:t>philosophy</a:t>
            </a:r>
            <a:r>
              <a:rPr lang="en-GB" sz="2000"/>
              <a:t> (particularly morality, ethics, and politics – possibly some metaphysics/science).</a:t>
            </a:r>
          </a:p>
          <a:p>
            <a:pPr>
              <a:buFont typeface="Courier New" panose="02070309020205020404" pitchFamily="49" charset="0"/>
              <a:buChar char="o"/>
            </a:pPr>
            <a:r>
              <a:rPr lang="en-GB" sz="2000"/>
              <a:t> Many were in Athens. Socrates had a reputation as a thinker too, but he didn’t take fees – and he had a particular unusual approach.</a:t>
            </a:r>
          </a:p>
          <a:p>
            <a:pPr>
              <a:buFont typeface="Courier New" panose="02070309020205020404" pitchFamily="49" charset="0"/>
              <a:buChar char="o"/>
            </a:pPr>
            <a:r>
              <a:rPr lang="en-GB" sz="2000"/>
              <a:t> He was known for </a:t>
            </a:r>
            <a:r>
              <a:rPr lang="en-GB" sz="2000" i="1"/>
              <a:t>challenging</a:t>
            </a:r>
            <a:r>
              <a:rPr lang="en-GB" sz="2000"/>
              <a:t> (questioning) what others thought, rather than thinking up his own ideas.</a:t>
            </a:r>
          </a:p>
        </p:txBody>
      </p:sp>
    </p:spTree>
    <p:extLst>
      <p:ext uri="{BB962C8B-B14F-4D97-AF65-F5344CB8AC3E}">
        <p14:creationId xmlns:p14="http://schemas.microsoft.com/office/powerpoint/2010/main" val="299689490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6447" y="1084521"/>
            <a:ext cx="4019107" cy="1361347"/>
          </a:xfrm>
        </p:spPr>
        <p:txBody>
          <a:bodyPr anchor="b">
            <a:normAutofit/>
          </a:bodyPr>
          <a:lstStyle/>
          <a:p>
            <a:pPr algn="ctr"/>
            <a:r>
              <a:rPr lang="en-GB" sz="2800">
                <a:solidFill>
                  <a:schemeClr val="bg1">
                    <a:alpha val="60000"/>
                  </a:schemeClr>
                </a:solidFill>
              </a:rPr>
              <a:t>Early Life of Socrates</a:t>
            </a:r>
          </a:p>
        </p:txBody>
      </p:sp>
      <p:pic>
        <p:nvPicPr>
          <p:cNvPr id="3076" name="Picture 4" descr="Agora of Athens | Assassin's Creed Wiki | Fandom"/>
          <p:cNvPicPr>
            <a:picLocks noChangeAspect="1" noChangeArrowheads="1"/>
          </p:cNvPicPr>
          <p:nvPr/>
        </p:nvPicPr>
        <p:blipFill rotWithShape="1">
          <a:blip r:embed="rId2">
            <a:extLst>
              <a:ext uri="{28A0092B-C50C-407E-A947-70E740481C1C}">
                <a14:useLocalDpi xmlns:a14="http://schemas.microsoft.com/office/drawing/2010/main" val="0"/>
              </a:ext>
            </a:extLst>
          </a:blip>
          <a:srcRect l="32069" r="37917" b="1"/>
          <a:stretch/>
        </p:blipFill>
        <p:spPr bwMode="auto">
          <a:xfrm>
            <a:off x="680483" y="685795"/>
            <a:ext cx="2931299"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107712" y="2519680"/>
            <a:ext cx="3976577" cy="3652515"/>
          </a:xfrm>
        </p:spPr>
        <p:txBody>
          <a:bodyPr anchor="t">
            <a:normAutofit fontScale="92500" lnSpcReduction="10000"/>
          </a:bodyPr>
          <a:lstStyle/>
          <a:p>
            <a:pPr algn="ctr">
              <a:buFont typeface="Courier New" panose="02070309020205020404" pitchFamily="49" charset="0"/>
              <a:buChar char="o"/>
            </a:pPr>
            <a:r>
              <a:rPr lang="en-GB" sz="1600" dirty="0">
                <a:solidFill>
                  <a:schemeClr val="bg1"/>
                </a:solidFill>
              </a:rPr>
              <a:t> Socrates was born in </a:t>
            </a:r>
            <a:r>
              <a:rPr lang="en-GB" sz="1600" b="1" dirty="0">
                <a:solidFill>
                  <a:schemeClr val="bg1"/>
                </a:solidFill>
              </a:rPr>
              <a:t>469 B.C. </a:t>
            </a:r>
            <a:r>
              <a:rPr lang="en-GB" sz="1600" dirty="0">
                <a:solidFill>
                  <a:schemeClr val="bg1"/>
                </a:solidFill>
              </a:rPr>
              <a:t>to a stonemason/sculptor and midwife. </a:t>
            </a:r>
          </a:p>
          <a:p>
            <a:pPr algn="ctr">
              <a:buFont typeface="Courier New" panose="02070309020205020404" pitchFamily="49" charset="0"/>
              <a:buChar char="o"/>
            </a:pPr>
            <a:r>
              <a:rPr lang="en-GB" sz="1600" dirty="0">
                <a:solidFill>
                  <a:schemeClr val="bg1"/>
                </a:solidFill>
              </a:rPr>
              <a:t> He fought in the Peloponnesian War as a </a:t>
            </a:r>
            <a:r>
              <a:rPr lang="en-GB" sz="1600" b="1" dirty="0">
                <a:solidFill>
                  <a:schemeClr val="bg1"/>
                </a:solidFill>
              </a:rPr>
              <a:t>hoplite</a:t>
            </a:r>
            <a:r>
              <a:rPr lang="en-GB" sz="1600" dirty="0">
                <a:solidFill>
                  <a:schemeClr val="bg1"/>
                </a:solidFill>
              </a:rPr>
              <a:t> (foot soldier) at the battles of Amphipolis, </a:t>
            </a:r>
            <a:r>
              <a:rPr lang="en-GB" sz="1600" dirty="0" err="1">
                <a:solidFill>
                  <a:schemeClr val="bg1"/>
                </a:solidFill>
              </a:rPr>
              <a:t>Delium</a:t>
            </a:r>
            <a:r>
              <a:rPr lang="en-GB" sz="1600" dirty="0">
                <a:solidFill>
                  <a:schemeClr val="bg1"/>
                </a:solidFill>
              </a:rPr>
              <a:t>, and Potidea. He fought with valour.</a:t>
            </a:r>
          </a:p>
          <a:p>
            <a:pPr algn="ctr">
              <a:buFont typeface="Courier New" panose="02070309020205020404" pitchFamily="49" charset="0"/>
              <a:buChar char="o"/>
            </a:pPr>
            <a:r>
              <a:rPr lang="en-GB" sz="1600" dirty="0">
                <a:solidFill>
                  <a:schemeClr val="bg1"/>
                </a:solidFill>
              </a:rPr>
              <a:t> He married </a:t>
            </a:r>
            <a:r>
              <a:rPr lang="en-GB" sz="1600" b="1" dirty="0">
                <a:solidFill>
                  <a:schemeClr val="bg1"/>
                </a:solidFill>
              </a:rPr>
              <a:t>Xanthippe</a:t>
            </a:r>
            <a:r>
              <a:rPr lang="en-GB" sz="1600" dirty="0">
                <a:solidFill>
                  <a:schemeClr val="bg1"/>
                </a:solidFill>
              </a:rPr>
              <a:t> in his 50s and had three sons.</a:t>
            </a:r>
          </a:p>
          <a:p>
            <a:pPr algn="ctr">
              <a:buFont typeface="Courier New" panose="02070309020205020404" pitchFamily="49" charset="0"/>
              <a:buChar char="o"/>
            </a:pPr>
            <a:r>
              <a:rPr lang="en-GB" sz="1600" dirty="0">
                <a:solidFill>
                  <a:schemeClr val="bg1"/>
                </a:solidFill>
              </a:rPr>
              <a:t> He is likely to have been trained as a stonemason/sculptor.</a:t>
            </a:r>
          </a:p>
          <a:p>
            <a:pPr algn="ctr">
              <a:buFont typeface="Courier New" panose="02070309020205020404" pitchFamily="49" charset="0"/>
              <a:buChar char="o"/>
            </a:pPr>
            <a:r>
              <a:rPr lang="en-GB" sz="1600" dirty="0">
                <a:solidFill>
                  <a:schemeClr val="bg1"/>
                </a:solidFill>
              </a:rPr>
              <a:t> While youths (young men) were not allowed in the </a:t>
            </a:r>
            <a:r>
              <a:rPr lang="en-GB" sz="1600" b="1" dirty="0">
                <a:solidFill>
                  <a:schemeClr val="bg1"/>
                </a:solidFill>
              </a:rPr>
              <a:t>Agora</a:t>
            </a:r>
            <a:r>
              <a:rPr lang="en-GB" sz="1600" dirty="0">
                <a:solidFill>
                  <a:schemeClr val="bg1"/>
                </a:solidFill>
              </a:rPr>
              <a:t> (marketplace) they would frequent the workshops around it. Socrates is likely to have spent time there questioning the craftsmen – and gaining support from the youths of Athens.</a:t>
            </a:r>
          </a:p>
        </p:txBody>
      </p:sp>
      <p:pic>
        <p:nvPicPr>
          <p:cNvPr id="3074" name="Picture 2" descr="Greek Hoplite Armor &amp; Weapons"/>
          <p:cNvPicPr>
            <a:picLocks noChangeAspect="1" noChangeArrowheads="1"/>
          </p:cNvPicPr>
          <p:nvPr/>
        </p:nvPicPr>
        <p:blipFill rotWithShape="1">
          <a:blip r:embed="rId3">
            <a:extLst>
              <a:ext uri="{28A0092B-C50C-407E-A947-70E740481C1C}">
                <a14:useLocalDpi xmlns:a14="http://schemas.microsoft.com/office/drawing/2010/main" val="0"/>
              </a:ext>
            </a:extLst>
          </a:blip>
          <a:srcRect r="2" b="5112"/>
          <a:stretch/>
        </p:blipFill>
        <p:spPr bwMode="auto">
          <a:xfrm>
            <a:off x="8606117" y="685805"/>
            <a:ext cx="2905400"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94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838200" y="669925"/>
            <a:ext cx="4508946" cy="1325563"/>
          </a:xfrm>
        </p:spPr>
        <p:txBody>
          <a:bodyPr anchor="b">
            <a:normAutofit/>
          </a:bodyPr>
          <a:lstStyle/>
          <a:p>
            <a:pPr algn="r"/>
            <a:r>
              <a:rPr lang="en-GB">
                <a:solidFill>
                  <a:schemeClr val="bg1"/>
                </a:solidFill>
              </a:rPr>
              <a:t>Socrates the Sophist</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392667" y="2398957"/>
            <a:ext cx="9406666" cy="3526144"/>
          </a:xfrm>
        </p:spPr>
        <p:txBody>
          <a:bodyPr>
            <a:normAutofit/>
          </a:bodyPr>
          <a:lstStyle/>
          <a:p>
            <a:pPr>
              <a:buFont typeface="Courier New" panose="02070309020205020404" pitchFamily="49" charset="0"/>
              <a:buChar char="o"/>
            </a:pPr>
            <a:r>
              <a:rPr lang="en-GB" sz="1900">
                <a:solidFill>
                  <a:schemeClr val="bg1"/>
                </a:solidFill>
              </a:rPr>
              <a:t> Even though Socrates claimed he was </a:t>
            </a:r>
            <a:r>
              <a:rPr lang="en-GB" sz="1900" b="1">
                <a:solidFill>
                  <a:schemeClr val="bg1"/>
                </a:solidFill>
              </a:rPr>
              <a:t>not</a:t>
            </a:r>
            <a:r>
              <a:rPr lang="en-GB" sz="1900">
                <a:solidFill>
                  <a:schemeClr val="bg1"/>
                </a:solidFill>
              </a:rPr>
              <a:t> a Sophist, he was often seen as one.</a:t>
            </a:r>
          </a:p>
          <a:p>
            <a:pPr>
              <a:buFont typeface="Courier New" panose="02070309020205020404" pitchFamily="49" charset="0"/>
              <a:buChar char="o"/>
            </a:pPr>
            <a:r>
              <a:rPr lang="en-GB" sz="1900">
                <a:solidFill>
                  <a:schemeClr val="bg1"/>
                </a:solidFill>
              </a:rPr>
              <a:t> In 423 B.C., the comic playwright </a:t>
            </a:r>
            <a:r>
              <a:rPr lang="en-GB" sz="1900" b="1">
                <a:solidFill>
                  <a:schemeClr val="bg1"/>
                </a:solidFill>
              </a:rPr>
              <a:t>Aristophanes</a:t>
            </a:r>
            <a:r>
              <a:rPr lang="en-GB" sz="1900">
                <a:solidFill>
                  <a:schemeClr val="bg1"/>
                </a:solidFill>
              </a:rPr>
              <a:t> wrote a satirical comedy mocking Socrates and the sophists – it was called </a:t>
            </a:r>
            <a:r>
              <a:rPr lang="en-GB" sz="1900" b="1" i="1">
                <a:solidFill>
                  <a:schemeClr val="bg1"/>
                </a:solidFill>
              </a:rPr>
              <a:t>Clouds</a:t>
            </a:r>
            <a:r>
              <a:rPr lang="en-GB" sz="1900">
                <a:solidFill>
                  <a:schemeClr val="bg1"/>
                </a:solidFill>
              </a:rPr>
              <a:t>.</a:t>
            </a:r>
          </a:p>
          <a:p>
            <a:pPr>
              <a:buFont typeface="Courier New" panose="02070309020205020404" pitchFamily="49" charset="0"/>
              <a:buChar char="o"/>
            </a:pPr>
            <a:r>
              <a:rPr lang="en-GB" sz="1900">
                <a:solidFill>
                  <a:schemeClr val="bg1"/>
                </a:solidFill>
              </a:rPr>
              <a:t> Socrates was portrayed as a delusional man who spent his time with his head in the </a:t>
            </a:r>
            <a:r>
              <a:rPr lang="en-GB" sz="1900" i="1">
                <a:solidFill>
                  <a:schemeClr val="bg1"/>
                </a:solidFill>
              </a:rPr>
              <a:t>clouds</a:t>
            </a:r>
            <a:r>
              <a:rPr lang="en-GB" sz="1900">
                <a:solidFill>
                  <a:schemeClr val="bg1"/>
                </a:solidFill>
              </a:rPr>
              <a:t> contemplating the nature of the universe, whether the sun was rather a stone than a god, and teaching the young hero of the play “</a:t>
            </a:r>
            <a:r>
              <a:rPr lang="en-GB" sz="1900" i="1">
                <a:solidFill>
                  <a:schemeClr val="bg1"/>
                </a:solidFill>
              </a:rPr>
              <a:t>how to make the weak argument stronger.</a:t>
            </a:r>
            <a:r>
              <a:rPr lang="en-GB" sz="1900">
                <a:solidFill>
                  <a:schemeClr val="bg1"/>
                </a:solidFill>
              </a:rPr>
              <a:t>” – how to persuade someone your argument is right, whether it is true or not.</a:t>
            </a:r>
          </a:p>
          <a:p>
            <a:pPr>
              <a:buFont typeface="Courier New" panose="02070309020205020404" pitchFamily="49" charset="0"/>
              <a:buChar char="o"/>
            </a:pPr>
            <a:r>
              <a:rPr lang="en-GB" sz="1900">
                <a:solidFill>
                  <a:schemeClr val="bg1"/>
                </a:solidFill>
              </a:rPr>
              <a:t> This was a reaction to the sophist in general, who were seen as a negative influence on society, </a:t>
            </a:r>
            <a:r>
              <a:rPr lang="en-GB" sz="1900" b="1">
                <a:solidFill>
                  <a:schemeClr val="bg1"/>
                </a:solidFill>
              </a:rPr>
              <a:t>challenging the traditional values of Athens and democracy</a:t>
            </a:r>
            <a:r>
              <a:rPr lang="en-GB" sz="1900">
                <a:solidFill>
                  <a:schemeClr val="bg1"/>
                </a:solidFill>
              </a:rPr>
              <a:t>.</a:t>
            </a:r>
          </a:p>
          <a:p>
            <a:pPr>
              <a:buFont typeface="Courier New" panose="02070309020205020404" pitchFamily="49" charset="0"/>
              <a:buChar char="o"/>
            </a:pPr>
            <a:r>
              <a:rPr lang="en-GB" sz="1900">
                <a:solidFill>
                  <a:schemeClr val="bg1"/>
                </a:solidFill>
              </a:rPr>
              <a:t> After this play, Socrates would gain a similar reputation.</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07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9940" y="365124"/>
            <a:ext cx="6172200" cy="1828800"/>
          </a:xfrm>
        </p:spPr>
        <p:txBody>
          <a:bodyPr>
            <a:normAutofit/>
          </a:bodyPr>
          <a:lstStyle/>
          <a:p>
            <a:r>
              <a:rPr lang="en-GB" dirty="0"/>
              <a:t>Downfall of Athens</a:t>
            </a:r>
          </a:p>
        </p:txBody>
      </p:sp>
      <p:pic>
        <p:nvPicPr>
          <p:cNvPr id="4098" name="Picture 2" descr="oligarch list' released by the US Treasury"/>
          <p:cNvPicPr>
            <a:picLocks noChangeAspect="1" noChangeArrowheads="1"/>
          </p:cNvPicPr>
          <p:nvPr/>
        </p:nvPicPr>
        <p:blipFill rotWithShape="1">
          <a:blip r:embed="rId2">
            <a:extLst>
              <a:ext uri="{28A0092B-C50C-407E-A947-70E740481C1C}">
                <a14:useLocalDpi xmlns:a14="http://schemas.microsoft.com/office/drawing/2010/main" val="0"/>
              </a:ext>
            </a:extLst>
          </a:blip>
          <a:srcRect l="33598" r="28347"/>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069940" y="2322576"/>
            <a:ext cx="6888380" cy="4535424"/>
          </a:xfrm>
        </p:spPr>
        <p:txBody>
          <a:bodyPr>
            <a:normAutofit/>
          </a:bodyPr>
          <a:lstStyle/>
          <a:p>
            <a:pPr>
              <a:buFont typeface="Courier New" panose="02070309020205020404" pitchFamily="49" charset="0"/>
              <a:buChar char="o"/>
            </a:pPr>
            <a:r>
              <a:rPr lang="en-GB" sz="1600" dirty="0"/>
              <a:t> The war with Sparta was tough on Athens. They had many victories but also many defeats – some disastrous.</a:t>
            </a:r>
          </a:p>
          <a:p>
            <a:pPr>
              <a:buFont typeface="Courier New" panose="02070309020205020404" pitchFamily="49" charset="0"/>
              <a:buChar char="o"/>
            </a:pPr>
            <a:r>
              <a:rPr lang="en-GB" sz="1600" dirty="0"/>
              <a:t> Many people – particularly </a:t>
            </a:r>
            <a:r>
              <a:rPr lang="en-GB" sz="1600" b="1" dirty="0"/>
              <a:t>oligarchs</a:t>
            </a:r>
            <a:r>
              <a:rPr lang="en-GB" sz="1600" dirty="0"/>
              <a:t> (rich people who didn’t like democracy) – were unhappy with the way things were run.</a:t>
            </a:r>
          </a:p>
          <a:p>
            <a:pPr>
              <a:buFont typeface="Courier New" panose="02070309020205020404" pitchFamily="49" charset="0"/>
              <a:buChar char="o"/>
            </a:pPr>
            <a:r>
              <a:rPr lang="en-GB" sz="1600" dirty="0"/>
              <a:t> In 411 B.C. these oligarchs overthrew the democratic government – this was called the rule of the </a:t>
            </a:r>
            <a:r>
              <a:rPr lang="en-GB" sz="1600" b="1" dirty="0"/>
              <a:t>Four hundred</a:t>
            </a:r>
            <a:r>
              <a:rPr lang="en-GB" sz="1600" dirty="0"/>
              <a:t>. However, it did not last long and soon democrat was restored and the </a:t>
            </a:r>
            <a:r>
              <a:rPr lang="en-GB" sz="1600" b="1" dirty="0"/>
              <a:t>5,000</a:t>
            </a:r>
            <a:r>
              <a:rPr lang="en-GB" sz="1600" dirty="0"/>
              <a:t> assembly was restored.</a:t>
            </a:r>
          </a:p>
          <a:p>
            <a:pPr>
              <a:buFont typeface="Courier New" panose="02070309020205020404" pitchFamily="49" charset="0"/>
              <a:buChar char="o"/>
            </a:pPr>
            <a:r>
              <a:rPr lang="en-GB" sz="1600" dirty="0"/>
              <a:t> In 406 B.C. Socrates took part in the </a:t>
            </a:r>
            <a:r>
              <a:rPr lang="en-GB" sz="1600" i="1" dirty="0"/>
              <a:t>boule</a:t>
            </a:r>
            <a:r>
              <a:rPr lang="en-GB" sz="1600" dirty="0"/>
              <a:t> (a smaller council overseeing the assembly). The Athenians tried to trial and execute the generals at the </a:t>
            </a:r>
            <a:r>
              <a:rPr lang="en-GB" sz="1600" b="1" dirty="0"/>
              <a:t>Battle of Arginusae</a:t>
            </a:r>
            <a:r>
              <a:rPr lang="en-GB" sz="1600" dirty="0"/>
              <a:t> (406 B.C.) where the Athenians narrowly defeated the Spartan fleet, but lost many ships in a storm at sea. Socrates alone tried to block the execution saying he would not break the law. However, the veto/block was deemed illegal and the generals were executed.</a:t>
            </a:r>
          </a:p>
          <a:p>
            <a:pPr>
              <a:buFont typeface="Courier New" panose="02070309020205020404" pitchFamily="49" charset="0"/>
              <a:buChar char="o"/>
            </a:pPr>
            <a:r>
              <a:rPr lang="en-GB" sz="1600" dirty="0"/>
              <a:t> In 404 B.C., Athens once again lost it’s democracy to the </a:t>
            </a:r>
            <a:r>
              <a:rPr lang="en-GB" sz="1600" b="1" dirty="0"/>
              <a:t>Thirty Tyrants</a:t>
            </a:r>
            <a:r>
              <a:rPr lang="en-GB" sz="1600" dirty="0"/>
              <a:t> </a:t>
            </a:r>
            <a:r>
              <a:rPr lang="en-GB" sz="1600" b="1" dirty="0"/>
              <a:t>(Thirty Oligarchs)</a:t>
            </a:r>
            <a:r>
              <a:rPr lang="en-GB" sz="1600" dirty="0"/>
              <a:t>. Socrates along with 5 other men was summoned to Tholos (council chamber) and ordered to journey to Salamis and to arrest </a:t>
            </a:r>
            <a:r>
              <a:rPr lang="en-GB" sz="1600" b="1" dirty="0"/>
              <a:t>Leon the </a:t>
            </a:r>
            <a:r>
              <a:rPr lang="en-GB" sz="1600" b="1" dirty="0" err="1"/>
              <a:t>Salamian</a:t>
            </a:r>
            <a:r>
              <a:rPr lang="en-GB" sz="1600" dirty="0"/>
              <a:t>. Socrates alone refuses to go.</a:t>
            </a:r>
            <a:endParaRPr lang="en-GB" sz="1600" b="1" dirty="0"/>
          </a:p>
        </p:txBody>
      </p:sp>
    </p:spTree>
    <p:extLst>
      <p:ext uri="{BB962C8B-B14F-4D97-AF65-F5344CB8AC3E}">
        <p14:creationId xmlns:p14="http://schemas.microsoft.com/office/powerpoint/2010/main" val="417939996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54496" cy="1828800"/>
          </a:xfrm>
        </p:spPr>
        <p:txBody>
          <a:bodyPr>
            <a:normAutofit/>
          </a:bodyPr>
          <a:lstStyle/>
          <a:p>
            <a:r>
              <a:rPr lang="en-GB" sz="4100"/>
              <a:t>Discursive Question:</a:t>
            </a:r>
            <a:br>
              <a:rPr lang="en-GB" sz="4100"/>
            </a:br>
            <a:r>
              <a:rPr lang="en-GB" sz="4100"/>
              <a:t>Can we practice some</a:t>
            </a:r>
            <a:br>
              <a:rPr lang="en-GB" sz="4100"/>
            </a:br>
            <a:r>
              <a:rPr lang="en-GB" sz="4100" i="1"/>
              <a:t>Dialectic</a:t>
            </a:r>
            <a:r>
              <a:rPr lang="en-GB" sz="4100"/>
              <a:t> Questioning?</a:t>
            </a:r>
          </a:p>
        </p:txBody>
      </p:sp>
      <p:sp>
        <p:nvSpPr>
          <p:cNvPr id="3" name="Content Placeholder 2"/>
          <p:cNvSpPr>
            <a:spLocks noGrp="1"/>
          </p:cNvSpPr>
          <p:nvPr>
            <p:ph idx="1"/>
          </p:nvPr>
        </p:nvSpPr>
        <p:spPr>
          <a:xfrm>
            <a:off x="838200" y="2322576"/>
            <a:ext cx="6254496" cy="3858768"/>
          </a:xfrm>
        </p:spPr>
        <p:txBody>
          <a:bodyPr>
            <a:normAutofit/>
          </a:bodyPr>
          <a:lstStyle/>
          <a:p>
            <a:endParaRPr lang="en-GB" sz="2400" dirty="0"/>
          </a:p>
          <a:p>
            <a:endParaRPr lang="en-GB" sz="2400" dirty="0"/>
          </a:p>
          <a:p>
            <a:r>
              <a:rPr lang="en-GB" sz="2400" dirty="0"/>
              <a:t>Is Democracy always good?</a:t>
            </a:r>
          </a:p>
          <a:p>
            <a:endParaRPr lang="en-GB" sz="2400" dirty="0"/>
          </a:p>
          <a:p>
            <a:endParaRPr lang="en-GB" sz="2400" dirty="0"/>
          </a:p>
        </p:txBody>
      </p:sp>
      <p:pic>
        <p:nvPicPr>
          <p:cNvPr id="1026" name="Picture 2" descr="Why We Still Think About Rodin's 'The Thinker,' Now Sitting Pensively At The  Peabody Essex | The ARTery"/>
          <p:cNvPicPr>
            <a:picLocks noChangeAspect="1" noChangeArrowheads="1"/>
          </p:cNvPicPr>
          <p:nvPr/>
        </p:nvPicPr>
        <p:blipFill rotWithShape="1">
          <a:blip r:embed="rId2">
            <a:extLst>
              <a:ext uri="{28A0092B-C50C-407E-A947-70E740481C1C}">
                <a14:useLocalDpi xmlns:a14="http://schemas.microsoft.com/office/drawing/2010/main" val="0"/>
              </a:ext>
            </a:extLst>
          </a:blip>
          <a:srcRect l="14623" r="29056" b="2"/>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15560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54496" cy="1828800"/>
          </a:xfrm>
        </p:spPr>
        <p:txBody>
          <a:bodyPr>
            <a:normAutofit/>
          </a:bodyPr>
          <a:lstStyle/>
          <a:p>
            <a:r>
              <a:rPr lang="en-GB" dirty="0"/>
              <a:t>Trial of Socrates</a:t>
            </a:r>
          </a:p>
        </p:txBody>
      </p:sp>
      <p:sp>
        <p:nvSpPr>
          <p:cNvPr id="3" name="Content Placeholder 2"/>
          <p:cNvSpPr>
            <a:spLocks noGrp="1"/>
          </p:cNvSpPr>
          <p:nvPr>
            <p:ph idx="1"/>
          </p:nvPr>
        </p:nvSpPr>
        <p:spPr>
          <a:xfrm>
            <a:off x="838200" y="2322576"/>
            <a:ext cx="6254496" cy="3858768"/>
          </a:xfrm>
        </p:spPr>
        <p:txBody>
          <a:bodyPr>
            <a:normAutofit/>
          </a:bodyPr>
          <a:lstStyle/>
          <a:p>
            <a:pPr>
              <a:buFont typeface="Courier New" panose="02070309020205020404" pitchFamily="49" charset="0"/>
              <a:buChar char="o"/>
            </a:pPr>
            <a:r>
              <a:rPr lang="en-GB" sz="1700"/>
              <a:t> In 399 B.C., Socrates was brought to trial by three men </a:t>
            </a:r>
            <a:r>
              <a:rPr lang="en-GB" sz="1700" b="1"/>
              <a:t>Meletus</a:t>
            </a:r>
            <a:r>
              <a:rPr lang="en-GB" sz="1700"/>
              <a:t>, </a:t>
            </a:r>
            <a:r>
              <a:rPr lang="en-GB" sz="1700" b="1"/>
              <a:t>Lycon</a:t>
            </a:r>
            <a:r>
              <a:rPr lang="en-GB" sz="1700"/>
              <a:t>, and </a:t>
            </a:r>
            <a:r>
              <a:rPr lang="en-GB" sz="1700" b="1"/>
              <a:t>Anytus</a:t>
            </a:r>
            <a:r>
              <a:rPr lang="en-GB" sz="1700"/>
              <a:t>.</a:t>
            </a:r>
          </a:p>
          <a:p>
            <a:pPr>
              <a:buFont typeface="Courier New" panose="02070309020205020404" pitchFamily="49" charset="0"/>
              <a:buChar char="o"/>
            </a:pPr>
            <a:r>
              <a:rPr lang="en-GB" sz="1700"/>
              <a:t> </a:t>
            </a:r>
            <a:r>
              <a:rPr lang="en-GB" sz="1700" b="1"/>
              <a:t>Anytus</a:t>
            </a:r>
            <a:r>
              <a:rPr lang="en-GB" sz="1700"/>
              <a:t> was a rich a socially prominent Athenians who opposed sophists.</a:t>
            </a:r>
          </a:p>
          <a:p>
            <a:pPr>
              <a:buFont typeface="Courier New" panose="02070309020205020404" pitchFamily="49" charset="0"/>
              <a:buChar char="o"/>
            </a:pPr>
            <a:r>
              <a:rPr lang="en-GB" sz="1700"/>
              <a:t> </a:t>
            </a:r>
            <a:r>
              <a:rPr lang="en-GB" sz="1700" b="1"/>
              <a:t>Meletus</a:t>
            </a:r>
            <a:r>
              <a:rPr lang="en-GB" sz="1700"/>
              <a:t>, a poet, was the tool of Anytus and was the only one to take part in the Apology.</a:t>
            </a:r>
          </a:p>
          <a:p>
            <a:pPr>
              <a:buFont typeface="Courier New" panose="02070309020205020404" pitchFamily="49" charset="0"/>
              <a:buChar char="o"/>
            </a:pPr>
            <a:r>
              <a:rPr lang="en-GB" sz="1700"/>
              <a:t> </a:t>
            </a:r>
            <a:r>
              <a:rPr lang="en-GB" sz="1700" b="1"/>
              <a:t>Lycon</a:t>
            </a:r>
            <a:r>
              <a:rPr lang="en-GB" sz="1700"/>
              <a:t> was a professional rhetorician, he joined because he felt Socrates was connected with the pro-Spartan </a:t>
            </a:r>
            <a:r>
              <a:rPr lang="en-GB" sz="1700" b="1"/>
              <a:t>Thirty Oligarchs</a:t>
            </a:r>
            <a:r>
              <a:rPr lang="en-GB" sz="1700"/>
              <a:t>.</a:t>
            </a:r>
          </a:p>
          <a:p>
            <a:pPr>
              <a:buFont typeface="Courier New" panose="02070309020205020404" pitchFamily="49" charset="0"/>
              <a:buChar char="o"/>
            </a:pPr>
            <a:r>
              <a:rPr lang="en-GB" sz="1700"/>
              <a:t> Socrates made his defence, and almost won over the jurors, but was convicted by a count of 280 to 221 (out of 501). He was then sentences for execution by a larger majority of the jury.</a:t>
            </a:r>
          </a:p>
          <a:p>
            <a:pPr>
              <a:buFont typeface="Courier New" panose="02070309020205020404" pitchFamily="49" charset="0"/>
              <a:buChar char="o"/>
            </a:pPr>
            <a:r>
              <a:rPr lang="en-GB" sz="1700"/>
              <a:t> Socrates died in 399 B.C. by self-execution, drinking the poison </a:t>
            </a:r>
            <a:r>
              <a:rPr lang="en-GB" sz="1700" b="1"/>
              <a:t>hemlock</a:t>
            </a:r>
            <a:r>
              <a:rPr lang="en-GB" sz="1700"/>
              <a:t>.</a:t>
            </a:r>
          </a:p>
        </p:txBody>
      </p:sp>
      <p:pic>
        <p:nvPicPr>
          <p:cNvPr id="1026" name="Picture 2" descr="https://upload.wikimedia.org/wikipedia/commons/8/87/He_drank_the_contents_as_though_it_were_a_draught_of_Win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97"/>
          <a:stretch/>
        </p:blipFill>
        <p:spPr bwMode="auto">
          <a:xfrm flipH="1">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71016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9940" y="365124"/>
            <a:ext cx="6172200" cy="1828800"/>
          </a:xfrm>
        </p:spPr>
        <p:txBody>
          <a:bodyPr>
            <a:normAutofit/>
          </a:bodyPr>
          <a:lstStyle/>
          <a:p>
            <a:r>
              <a:rPr lang="en-GB" sz="4100"/>
              <a:t>Discursive Question:</a:t>
            </a:r>
            <a:br>
              <a:rPr lang="en-GB" sz="4100"/>
            </a:br>
            <a:r>
              <a:rPr lang="en-GB" sz="4100"/>
              <a:t>Can we practice some</a:t>
            </a:r>
            <a:br>
              <a:rPr lang="en-GB" sz="4100"/>
            </a:br>
            <a:r>
              <a:rPr lang="en-GB" sz="4100" i="1"/>
              <a:t>Dialectic</a:t>
            </a:r>
            <a:r>
              <a:rPr lang="en-GB" sz="4100"/>
              <a:t> Questioning?</a:t>
            </a:r>
          </a:p>
        </p:txBody>
      </p:sp>
      <p:pic>
        <p:nvPicPr>
          <p:cNvPr id="1026" name="Picture 2" descr="Why We Still Think About Rodin's 'The Thinker,' Now Sitting Pensively At The  Peabody Essex | The ARTery"/>
          <p:cNvPicPr>
            <a:picLocks noChangeAspect="1" noChangeArrowheads="1"/>
          </p:cNvPicPr>
          <p:nvPr/>
        </p:nvPicPr>
        <p:blipFill rotWithShape="1">
          <a:blip r:embed="rId2">
            <a:extLst>
              <a:ext uri="{28A0092B-C50C-407E-A947-70E740481C1C}">
                <a14:useLocalDpi xmlns:a14="http://schemas.microsoft.com/office/drawing/2010/main" val="0"/>
              </a:ext>
            </a:extLst>
          </a:blip>
          <a:srcRect l="14623" r="29056" b="2"/>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069940" y="2322576"/>
            <a:ext cx="6172200" cy="3858768"/>
          </a:xfrm>
        </p:spPr>
        <p:txBody>
          <a:bodyPr>
            <a:normAutofit/>
          </a:bodyPr>
          <a:lstStyle/>
          <a:p>
            <a:endParaRPr lang="en-GB" sz="2400"/>
          </a:p>
          <a:p>
            <a:endParaRPr lang="en-GB" sz="2400"/>
          </a:p>
          <a:p>
            <a:r>
              <a:rPr lang="en-GB" sz="2400"/>
              <a:t>Can capital punishment </a:t>
            </a:r>
            <a:r>
              <a:rPr lang="en-GB" sz="2400" i="1"/>
              <a:t>ever</a:t>
            </a:r>
            <a:r>
              <a:rPr lang="en-GB" sz="2400"/>
              <a:t> be justified?</a:t>
            </a:r>
          </a:p>
          <a:p>
            <a:endParaRPr lang="en-GB" sz="2400"/>
          </a:p>
          <a:p>
            <a:endParaRPr lang="en-GB" sz="2400"/>
          </a:p>
        </p:txBody>
      </p:sp>
    </p:spTree>
    <p:extLst>
      <p:ext uri="{BB962C8B-B14F-4D97-AF65-F5344CB8AC3E}">
        <p14:creationId xmlns:p14="http://schemas.microsoft.com/office/powerpoint/2010/main" val="422070807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54496" cy="1828800"/>
          </a:xfrm>
        </p:spPr>
        <p:txBody>
          <a:bodyPr>
            <a:normAutofit/>
          </a:bodyPr>
          <a:lstStyle/>
          <a:p>
            <a:r>
              <a:rPr lang="en-GB" dirty="0"/>
              <a:t>Compare with Ancient Athens</a:t>
            </a:r>
          </a:p>
        </p:txBody>
      </p:sp>
      <p:sp>
        <p:nvSpPr>
          <p:cNvPr id="3" name="Content Placeholder 2"/>
          <p:cNvSpPr>
            <a:spLocks noGrp="1"/>
          </p:cNvSpPr>
          <p:nvPr>
            <p:ph idx="1"/>
          </p:nvPr>
        </p:nvSpPr>
        <p:spPr>
          <a:xfrm>
            <a:off x="838200" y="2322576"/>
            <a:ext cx="6254496" cy="3858768"/>
          </a:xfrm>
        </p:spPr>
        <p:txBody>
          <a:bodyPr>
            <a:normAutofit/>
          </a:bodyPr>
          <a:lstStyle/>
          <a:p>
            <a:r>
              <a:rPr lang="en-GB" sz="2000"/>
              <a:t>Athenians distrusted the </a:t>
            </a:r>
            <a:r>
              <a:rPr lang="en-GB" sz="2000" i="1"/>
              <a:t>few</a:t>
            </a:r>
            <a:r>
              <a:rPr lang="en-GB" sz="2000"/>
              <a:t> or the </a:t>
            </a:r>
            <a:r>
              <a:rPr lang="en-GB" sz="2000" i="1"/>
              <a:t>one</a:t>
            </a:r>
            <a:r>
              <a:rPr lang="en-GB" sz="2000"/>
              <a:t> to make </a:t>
            </a:r>
            <a:r>
              <a:rPr lang="en-GB" sz="2000" i="1"/>
              <a:t>fair</a:t>
            </a:r>
            <a:r>
              <a:rPr lang="en-GB" sz="2000"/>
              <a:t> and </a:t>
            </a:r>
            <a:r>
              <a:rPr lang="en-GB" sz="2000" i="1"/>
              <a:t>impartial</a:t>
            </a:r>
            <a:r>
              <a:rPr lang="en-GB" sz="2000"/>
              <a:t> judgements.</a:t>
            </a:r>
          </a:p>
          <a:p>
            <a:r>
              <a:rPr lang="en-GB" sz="2000"/>
              <a:t>There Democracy had </a:t>
            </a:r>
            <a:r>
              <a:rPr lang="en-GB" sz="2000" i="1"/>
              <a:t>5,000</a:t>
            </a:r>
            <a:r>
              <a:rPr lang="en-GB" sz="2000"/>
              <a:t> individual citizens selected by sortition (lottery) to govern.</a:t>
            </a:r>
          </a:p>
          <a:p>
            <a:r>
              <a:rPr lang="en-GB" sz="2000"/>
              <a:t>Every citizen was encourages to attend the </a:t>
            </a:r>
            <a:r>
              <a:rPr lang="en-GB" sz="2000" i="1"/>
              <a:t>Pnyx</a:t>
            </a:r>
            <a:r>
              <a:rPr lang="en-GB" sz="2000"/>
              <a:t> every day to vote on new laws.</a:t>
            </a:r>
          </a:p>
          <a:p>
            <a:r>
              <a:rPr lang="en-GB" sz="2000"/>
              <a:t>The </a:t>
            </a:r>
            <a:r>
              <a:rPr lang="en-GB" sz="2000" i="1"/>
              <a:t>Boule</a:t>
            </a:r>
            <a:r>
              <a:rPr lang="en-GB" sz="2000"/>
              <a:t> administered these proceedings.</a:t>
            </a:r>
          </a:p>
          <a:p>
            <a:r>
              <a:rPr lang="en-GB" sz="2000"/>
              <a:t>Only Military Generals were elected.</a:t>
            </a:r>
          </a:p>
          <a:p>
            <a:r>
              <a:rPr lang="en-GB" sz="2000"/>
              <a:t>Video on Athenian Democracy:</a:t>
            </a:r>
          </a:p>
          <a:p>
            <a:r>
              <a:rPr lang="en-GB" sz="2000">
                <a:hlinkClick r:id="rId2"/>
              </a:rPr>
              <a:t>Athenian Sortition</a:t>
            </a:r>
            <a:endParaRPr lang="en-GB" sz="2000"/>
          </a:p>
        </p:txBody>
      </p:sp>
      <p:pic>
        <p:nvPicPr>
          <p:cNvPr id="3074" name="Picture 2" descr="Pnyx - The Athenian Assembly in Ancient Greece"/>
          <p:cNvPicPr>
            <a:picLocks noChangeAspect="1" noChangeArrowheads="1"/>
          </p:cNvPicPr>
          <p:nvPr/>
        </p:nvPicPr>
        <p:blipFill rotWithShape="1">
          <a:blip r:embed="rId3">
            <a:extLst>
              <a:ext uri="{28A0092B-C50C-407E-A947-70E740481C1C}">
                <a14:useLocalDpi xmlns:a14="http://schemas.microsoft.com/office/drawing/2010/main" val="0"/>
              </a:ext>
            </a:extLst>
          </a:blip>
          <a:srcRect l="22876" r="26383"/>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397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838200" y="448721"/>
            <a:ext cx="4707671" cy="1225650"/>
          </a:xfrm>
        </p:spPr>
        <p:txBody>
          <a:bodyPr anchor="b">
            <a:normAutofit/>
          </a:bodyPr>
          <a:lstStyle/>
          <a:p>
            <a:r>
              <a:rPr lang="en-GB" sz="3800">
                <a:solidFill>
                  <a:schemeClr val="bg1"/>
                </a:solidFill>
              </a:rPr>
              <a:t>Athenian Juries</a:t>
            </a:r>
          </a:p>
        </p:txBody>
      </p:sp>
      <p:cxnSp>
        <p:nvCxnSpPr>
          <p:cNvPr id="4101" name="Straight Connector 7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97769" y="1909191"/>
            <a:ext cx="4527671" cy="3963289"/>
          </a:xfrm>
        </p:spPr>
        <p:txBody>
          <a:bodyPr>
            <a:normAutofit fontScale="92500" lnSpcReduction="10000"/>
          </a:bodyPr>
          <a:lstStyle/>
          <a:p>
            <a:r>
              <a:rPr lang="en-GB" sz="1600" dirty="0">
                <a:solidFill>
                  <a:schemeClr val="bg1"/>
                </a:solidFill>
              </a:rPr>
              <a:t>Athenians determined who was guilty or innocent by the </a:t>
            </a:r>
            <a:r>
              <a:rPr lang="en-GB" sz="1600" i="1" dirty="0">
                <a:solidFill>
                  <a:schemeClr val="bg1"/>
                </a:solidFill>
              </a:rPr>
              <a:t>jury</a:t>
            </a:r>
            <a:r>
              <a:rPr lang="en-GB" sz="1600" dirty="0">
                <a:solidFill>
                  <a:schemeClr val="bg1"/>
                </a:solidFill>
              </a:rPr>
              <a:t> rather than the </a:t>
            </a:r>
            <a:r>
              <a:rPr lang="en-GB" sz="1600" i="1" dirty="0">
                <a:solidFill>
                  <a:schemeClr val="bg1"/>
                </a:solidFill>
              </a:rPr>
              <a:t>judge</a:t>
            </a:r>
            <a:r>
              <a:rPr lang="en-GB" sz="1600" dirty="0">
                <a:solidFill>
                  <a:schemeClr val="bg1"/>
                </a:solidFill>
              </a:rPr>
              <a:t>.</a:t>
            </a:r>
          </a:p>
          <a:p>
            <a:r>
              <a:rPr lang="en-GB" sz="1600" dirty="0">
                <a:solidFill>
                  <a:schemeClr val="bg1"/>
                </a:solidFill>
              </a:rPr>
              <a:t>They had juries of </a:t>
            </a:r>
            <a:r>
              <a:rPr lang="en-GB" sz="1600" b="1" dirty="0">
                <a:solidFill>
                  <a:schemeClr val="bg1"/>
                </a:solidFill>
              </a:rPr>
              <a:t>501</a:t>
            </a:r>
            <a:r>
              <a:rPr lang="en-GB" sz="1600" dirty="0">
                <a:solidFill>
                  <a:schemeClr val="bg1"/>
                </a:solidFill>
              </a:rPr>
              <a:t>, </a:t>
            </a:r>
            <a:r>
              <a:rPr lang="en-GB" sz="1600" b="1" dirty="0">
                <a:solidFill>
                  <a:schemeClr val="bg1"/>
                </a:solidFill>
              </a:rPr>
              <a:t>1,500</a:t>
            </a:r>
            <a:r>
              <a:rPr lang="en-GB" sz="1600" dirty="0">
                <a:solidFill>
                  <a:schemeClr val="bg1"/>
                </a:solidFill>
              </a:rPr>
              <a:t>, or even </a:t>
            </a:r>
            <a:r>
              <a:rPr lang="en-GB" sz="1600" b="1" dirty="0">
                <a:solidFill>
                  <a:schemeClr val="bg1"/>
                </a:solidFill>
              </a:rPr>
              <a:t>6,000</a:t>
            </a:r>
            <a:r>
              <a:rPr lang="en-GB" sz="1600" dirty="0">
                <a:solidFill>
                  <a:schemeClr val="bg1"/>
                </a:solidFill>
              </a:rPr>
              <a:t> to decide cases – depending on the case.</a:t>
            </a:r>
          </a:p>
          <a:p>
            <a:r>
              <a:rPr lang="en-GB" sz="1600" dirty="0">
                <a:solidFill>
                  <a:schemeClr val="bg1"/>
                </a:solidFill>
              </a:rPr>
              <a:t>Each person accused had to defend themselves. And each person bringing the accusation had to present their accusations. There were </a:t>
            </a:r>
            <a:r>
              <a:rPr lang="en-GB" sz="1600" b="1" dirty="0">
                <a:solidFill>
                  <a:schemeClr val="bg1"/>
                </a:solidFill>
              </a:rPr>
              <a:t>no lawyers</a:t>
            </a:r>
            <a:r>
              <a:rPr lang="en-GB" sz="1600" dirty="0">
                <a:solidFill>
                  <a:schemeClr val="bg1"/>
                </a:solidFill>
              </a:rPr>
              <a:t>. But there were professional speech writers (probably </a:t>
            </a:r>
            <a:r>
              <a:rPr lang="en-GB" sz="1600" dirty="0" err="1">
                <a:solidFill>
                  <a:schemeClr val="bg1"/>
                </a:solidFill>
              </a:rPr>
              <a:t>Lycon’s</a:t>
            </a:r>
            <a:r>
              <a:rPr lang="en-GB" sz="1600" dirty="0">
                <a:solidFill>
                  <a:schemeClr val="bg1"/>
                </a:solidFill>
              </a:rPr>
              <a:t> role in Socrates trial).</a:t>
            </a:r>
          </a:p>
          <a:p>
            <a:r>
              <a:rPr lang="en-GB" sz="1600" dirty="0">
                <a:solidFill>
                  <a:schemeClr val="bg1"/>
                </a:solidFill>
              </a:rPr>
              <a:t>Each juror would vote for you guilty or innocent secretly (stones in a jar).</a:t>
            </a:r>
          </a:p>
          <a:p>
            <a:r>
              <a:rPr lang="en-GB" sz="1600" i="1" dirty="0">
                <a:solidFill>
                  <a:schemeClr val="bg1"/>
                </a:solidFill>
              </a:rPr>
              <a:t>The danger of these highly democratic trials was the rhetoric or persuasive language used by the defenders/accusers to manipulate the crowd. </a:t>
            </a:r>
            <a:endParaRPr lang="en-GB" sz="1600" dirty="0">
              <a:solidFill>
                <a:schemeClr val="bg1"/>
              </a:solidFill>
            </a:endParaRPr>
          </a:p>
          <a:p>
            <a:r>
              <a:rPr lang="en-GB" sz="1600" dirty="0">
                <a:solidFill>
                  <a:schemeClr val="bg1"/>
                </a:solidFill>
              </a:rPr>
              <a:t>Watch the following video on Rhetoric:</a:t>
            </a:r>
          </a:p>
          <a:p>
            <a:r>
              <a:rPr lang="en-GB" sz="1600" dirty="0">
                <a:solidFill>
                  <a:schemeClr val="bg1"/>
                </a:solidFill>
                <a:hlinkClick r:id="rId2"/>
              </a:rPr>
              <a:t>Rhetoric</a:t>
            </a:r>
            <a:endParaRPr lang="en-GB" sz="1600" dirty="0">
              <a:solidFill>
                <a:schemeClr val="bg1"/>
              </a:solidFill>
            </a:endParaRPr>
          </a:p>
        </p:txBody>
      </p:sp>
      <p:cxnSp>
        <p:nvCxnSpPr>
          <p:cNvPr id="4102" name="Straight Connector 7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098" name="Picture 2" descr="10 Strange Ways Things Were Done In The First Democracy - Listverse"/>
          <p:cNvPicPr>
            <a:picLocks noChangeAspect="1" noChangeArrowheads="1"/>
          </p:cNvPicPr>
          <p:nvPr/>
        </p:nvPicPr>
        <p:blipFill rotWithShape="1">
          <a:blip r:embed="rId3">
            <a:extLst>
              <a:ext uri="{28A0092B-C50C-407E-A947-70E740481C1C}">
                <a14:useLocalDpi xmlns:a14="http://schemas.microsoft.com/office/drawing/2010/main" val="0"/>
              </a:ext>
            </a:extLst>
          </a:blip>
          <a:srcRect l="15214" r="25293" b="-2"/>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31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8D58-EDFB-429F-A63E-1429CCD35DF1}"/>
              </a:ext>
            </a:extLst>
          </p:cNvPr>
          <p:cNvSpPr>
            <a:spLocks noGrp="1"/>
          </p:cNvSpPr>
          <p:nvPr>
            <p:ph type="title"/>
          </p:nvPr>
        </p:nvSpPr>
        <p:spPr>
          <a:xfrm>
            <a:off x="648929" y="629266"/>
            <a:ext cx="3667039" cy="1676603"/>
          </a:xfrm>
        </p:spPr>
        <p:txBody>
          <a:bodyPr vert="horz" lIns="91440" tIns="45720" rIns="91440" bIns="45720" rtlCol="0">
            <a:normAutofit/>
          </a:bodyPr>
          <a:lstStyle/>
          <a:p>
            <a:r>
              <a:rPr lang="en-US" sz="3600"/>
              <a:t>Question:</a:t>
            </a:r>
          </a:p>
        </p:txBody>
      </p:sp>
      <p:sp>
        <p:nvSpPr>
          <p:cNvPr id="3" name="Content Placeholder 2">
            <a:extLst>
              <a:ext uri="{FF2B5EF4-FFF2-40B4-BE49-F238E27FC236}">
                <a16:creationId xmlns:a16="http://schemas.microsoft.com/office/drawing/2014/main" id="{DA3D9B40-5ECE-4CDC-A502-136F29CE2BDC}"/>
              </a:ext>
            </a:extLst>
          </p:cNvPr>
          <p:cNvSpPr>
            <a:spLocks noGrp="1"/>
          </p:cNvSpPr>
          <p:nvPr>
            <p:ph idx="1"/>
          </p:nvPr>
        </p:nvSpPr>
        <p:spPr>
          <a:xfrm>
            <a:off x="648931" y="2438401"/>
            <a:ext cx="3667036" cy="3779520"/>
          </a:xfrm>
        </p:spPr>
        <p:txBody>
          <a:bodyPr vert="horz" lIns="91440" tIns="45720" rIns="91440" bIns="45720" rtlCol="0">
            <a:normAutofit/>
          </a:bodyPr>
          <a:lstStyle/>
          <a:p>
            <a:pPr marL="0" indent="0">
              <a:buNone/>
            </a:pPr>
            <a:r>
              <a:rPr lang="en-US" sz="1800"/>
              <a:t>What are you willing to die for?</a:t>
            </a:r>
          </a:p>
          <a:p>
            <a:pPr marL="0" indent="0">
              <a:buNone/>
            </a:pPr>
            <a:endParaRPr lang="en-US" sz="1800"/>
          </a:p>
          <a:p>
            <a:pPr marL="0" indent="0">
              <a:buNone/>
            </a:pPr>
            <a:r>
              <a:rPr lang="en-US" sz="1800"/>
              <a:t>Would you die for the freedom of expression?</a:t>
            </a:r>
          </a:p>
        </p:txBody>
      </p:sp>
      <p:sp>
        <p:nvSpPr>
          <p:cNvPr id="10" name="Rectangle 9">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room&#10;&#10;Description automatically generated">
            <a:extLst>
              <a:ext uri="{FF2B5EF4-FFF2-40B4-BE49-F238E27FC236}">
                <a16:creationId xmlns:a16="http://schemas.microsoft.com/office/drawing/2014/main" id="{85076491-66B1-4334-816E-1C1285999BB0}"/>
              </a:ext>
            </a:extLst>
          </p:cNvPr>
          <p:cNvPicPr>
            <a:picLocks noChangeAspect="1"/>
          </p:cNvPicPr>
          <p:nvPr/>
        </p:nvPicPr>
        <p:blipFill rotWithShape="1">
          <a:blip r:embed="rId2">
            <a:extLst>
              <a:ext uri="{28A0092B-C50C-407E-A947-70E740481C1C}">
                <a14:useLocalDpi xmlns:a14="http://schemas.microsoft.com/office/drawing/2010/main" val="0"/>
              </a:ext>
            </a:extLst>
          </a:blip>
          <a:srcRect l="7933" r="7676"/>
          <a:stretch/>
        </p:blipFill>
        <p:spPr>
          <a:xfrm>
            <a:off x="5276088" y="640082"/>
            <a:ext cx="6276250" cy="5577838"/>
          </a:xfrm>
          <a:prstGeom prst="rect">
            <a:avLst/>
          </a:prstGeom>
          <a:effectLst/>
        </p:spPr>
      </p:pic>
    </p:spTree>
    <p:extLst>
      <p:ext uri="{BB962C8B-B14F-4D97-AF65-F5344CB8AC3E}">
        <p14:creationId xmlns:p14="http://schemas.microsoft.com/office/powerpoint/2010/main" val="21639130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3F61B4A-B1E1-411A-B8EF-74D81AA74F2F}"/>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F314BBC6-5511-479D-B590-69FAD6A70965}"/>
              </a:ext>
            </a:extLst>
          </p:cNvPr>
          <p:cNvSpPr>
            <a:spLocks noGrp="1"/>
          </p:cNvSpPr>
          <p:nvPr>
            <p:ph type="ctrTitle"/>
          </p:nvPr>
        </p:nvSpPr>
        <p:spPr>
          <a:xfrm>
            <a:off x="1524000" y="1122362"/>
            <a:ext cx="9144000" cy="2900518"/>
          </a:xfrm>
        </p:spPr>
        <p:txBody>
          <a:bodyPr>
            <a:normAutofit/>
          </a:bodyPr>
          <a:lstStyle/>
          <a:p>
            <a:r>
              <a:rPr lang="en-IE" dirty="0">
                <a:solidFill>
                  <a:srgbClr val="FFFFFF"/>
                </a:solidFill>
              </a:rPr>
              <a:t>Philosophers</a:t>
            </a:r>
          </a:p>
        </p:txBody>
      </p:sp>
      <p:sp>
        <p:nvSpPr>
          <p:cNvPr id="3" name="Subtitle 2">
            <a:extLst>
              <a:ext uri="{FF2B5EF4-FFF2-40B4-BE49-F238E27FC236}">
                <a16:creationId xmlns:a16="http://schemas.microsoft.com/office/drawing/2014/main" id="{09B4AC3A-A39D-4491-9481-669944C12C6A}"/>
              </a:ext>
            </a:extLst>
          </p:cNvPr>
          <p:cNvSpPr>
            <a:spLocks noGrp="1"/>
          </p:cNvSpPr>
          <p:nvPr>
            <p:ph type="subTitle" idx="1"/>
          </p:nvPr>
        </p:nvSpPr>
        <p:spPr>
          <a:xfrm>
            <a:off x="1524000" y="4159404"/>
            <a:ext cx="9144000" cy="1098395"/>
          </a:xfrm>
        </p:spPr>
        <p:txBody>
          <a:bodyPr>
            <a:normAutofit/>
          </a:bodyPr>
          <a:lstStyle/>
          <a:p>
            <a:r>
              <a:rPr lang="en-IE" dirty="0">
                <a:solidFill>
                  <a:srgbClr val="FFFFFF"/>
                </a:solidFill>
              </a:rPr>
              <a:t>Life of a philosopher</a:t>
            </a:r>
          </a:p>
        </p:txBody>
      </p:sp>
      <p:sp>
        <p:nvSpPr>
          <p:cNvPr id="4" name="TextBox 3">
            <a:extLst>
              <a:ext uri="{FF2B5EF4-FFF2-40B4-BE49-F238E27FC236}">
                <a16:creationId xmlns:a16="http://schemas.microsoft.com/office/drawing/2014/main" id="{734F2155-340E-4E07-980E-BF9018BCF753}"/>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scherlund.blogspot.com/2017/12/10-schools-of-philosophy-and-why-you.html">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IE" sz="700">
              <a:solidFill>
                <a:srgbClr val="FFFFFF"/>
              </a:solidFill>
            </a:endParaRPr>
          </a:p>
        </p:txBody>
      </p:sp>
    </p:spTree>
    <p:extLst>
      <p:ext uri="{BB962C8B-B14F-4D97-AF65-F5344CB8AC3E}">
        <p14:creationId xmlns:p14="http://schemas.microsoft.com/office/powerpoint/2010/main" val="398382415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13FF3D-1D14-4994-9A13-DBBCA4490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4C6206-DFFF-4D35-AD11-AB831E14C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C4569D9A-7633-48C8-9A40-D176AD16A537}"/>
              </a:ext>
            </a:extLst>
          </p:cNvPr>
          <p:cNvSpPr>
            <a:spLocks noGrp="1"/>
          </p:cNvSpPr>
          <p:nvPr>
            <p:ph type="title"/>
          </p:nvPr>
        </p:nvSpPr>
        <p:spPr>
          <a:xfrm>
            <a:off x="1463040" y="685797"/>
            <a:ext cx="4114800" cy="1550455"/>
          </a:xfrm>
        </p:spPr>
        <p:txBody>
          <a:bodyPr anchor="t">
            <a:normAutofit/>
          </a:bodyPr>
          <a:lstStyle/>
          <a:p>
            <a:r>
              <a:rPr lang="en-IE" dirty="0"/>
              <a:t>Life of an Ancient Philosopher</a:t>
            </a:r>
          </a:p>
        </p:txBody>
      </p:sp>
      <p:sp>
        <p:nvSpPr>
          <p:cNvPr id="13" name="Rectangle 12">
            <a:extLst>
              <a:ext uri="{FF2B5EF4-FFF2-40B4-BE49-F238E27FC236}">
                <a16:creationId xmlns:a16="http://schemas.microsoft.com/office/drawing/2014/main" id="{DAACF2E7-534C-477E-88AE-7693E6661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14">
            <a:extLst>
              <a:ext uri="{FF2B5EF4-FFF2-40B4-BE49-F238E27FC236}">
                <a16:creationId xmlns:a16="http://schemas.microsoft.com/office/drawing/2014/main" id="{0CC4ABAC-0887-4A4E-9539-D2E4B7638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771022" y="3405049"/>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17" name="Graphic 14">
            <a:extLst>
              <a:ext uri="{FF2B5EF4-FFF2-40B4-BE49-F238E27FC236}">
                <a16:creationId xmlns:a16="http://schemas.microsoft.com/office/drawing/2014/main" id="{D35A506C-062A-462B-837C-615FC43A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5771022" y="627784"/>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19" name="Graphic 14">
            <a:extLst>
              <a:ext uri="{FF2B5EF4-FFF2-40B4-BE49-F238E27FC236}">
                <a16:creationId xmlns:a16="http://schemas.microsoft.com/office/drawing/2014/main" id="{1C21AE72-EC2B-4DC0-86D4-9B84F9190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06718" y="3405049"/>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21" name="Graphic 14">
            <a:extLst>
              <a:ext uri="{FF2B5EF4-FFF2-40B4-BE49-F238E27FC236}">
                <a16:creationId xmlns:a16="http://schemas.microsoft.com/office/drawing/2014/main" id="{2DEB8437-2706-4F6A-AB3B-B5E5ABF21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06718" y="627785"/>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8D5CB7D2-A6CF-4F8E-A5CD-DBF289DAE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705CC99-E027-466F-B36E-93819A3E7C8D}"/>
              </a:ext>
            </a:extLst>
          </p:cNvPr>
          <p:cNvGraphicFramePr>
            <a:graphicFrameLocks noGrp="1"/>
          </p:cNvGraphicFramePr>
          <p:nvPr>
            <p:ph idx="1"/>
            <p:extLst>
              <p:ext uri="{D42A27DB-BD31-4B8C-83A1-F6EECF244321}">
                <p14:modId xmlns:p14="http://schemas.microsoft.com/office/powerpoint/2010/main" val="1854149516"/>
              </p:ext>
            </p:extLst>
          </p:nvPr>
        </p:nvGraphicFramePr>
        <p:xfrm>
          <a:off x="6464300" y="795338"/>
          <a:ext cx="5605463" cy="538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5BFEFD0-5D83-4BF2-AA23-C1EB8386C452}"/>
              </a:ext>
            </a:extLst>
          </p:cNvPr>
          <p:cNvSpPr txBox="1"/>
          <p:nvPr/>
        </p:nvSpPr>
        <p:spPr>
          <a:xfrm>
            <a:off x="1278636" y="2468880"/>
            <a:ext cx="4374699" cy="3416320"/>
          </a:xfrm>
          <a:prstGeom prst="rect">
            <a:avLst/>
          </a:prstGeom>
          <a:noFill/>
        </p:spPr>
        <p:txBody>
          <a:bodyPr wrap="square" rtlCol="0">
            <a:spAutoFit/>
          </a:bodyPr>
          <a:lstStyle/>
          <a:p>
            <a:pPr marL="400050" indent="-400050">
              <a:buFont typeface="+mj-lt"/>
              <a:buAutoNum type="romanUcPeriod"/>
            </a:pPr>
            <a:r>
              <a:rPr lang="en-IE" sz="2400" dirty="0"/>
              <a:t>Outline what you have learned about each of these types of philosophers.</a:t>
            </a:r>
          </a:p>
          <a:p>
            <a:pPr marL="400050" indent="-400050">
              <a:buFont typeface="+mj-lt"/>
              <a:buAutoNum type="romanUcPeriod"/>
            </a:pPr>
            <a:endParaRPr lang="en-IE" sz="2400" dirty="0"/>
          </a:p>
          <a:p>
            <a:pPr marL="400050" indent="-400050">
              <a:buFont typeface="+mj-lt"/>
              <a:buAutoNum type="romanUcPeriod"/>
            </a:pPr>
            <a:r>
              <a:rPr lang="en-IE" sz="2400" dirty="0"/>
              <a:t>Explain their basic Philosophy.</a:t>
            </a:r>
          </a:p>
          <a:p>
            <a:pPr marL="400050" indent="-400050">
              <a:buFont typeface="+mj-lt"/>
              <a:buAutoNum type="romanUcPeriod"/>
            </a:pPr>
            <a:endParaRPr lang="en-IE" sz="2400" dirty="0"/>
          </a:p>
          <a:p>
            <a:pPr marL="400050" indent="-400050">
              <a:buFont typeface="+mj-lt"/>
              <a:buAutoNum type="romanUcPeriod"/>
            </a:pPr>
            <a:r>
              <a:rPr lang="en-IE" sz="2400" dirty="0"/>
              <a:t>What importance did these philosophers play in daily life in Ancient Greek society?</a:t>
            </a:r>
          </a:p>
        </p:txBody>
      </p:sp>
    </p:spTree>
    <p:extLst>
      <p:ext uri="{BB962C8B-B14F-4D97-AF65-F5344CB8AC3E}">
        <p14:creationId xmlns:p14="http://schemas.microsoft.com/office/powerpoint/2010/main" val="42404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E757-F44B-4683-B26A-B41D3BF348AE}"/>
              </a:ext>
            </a:extLst>
          </p:cNvPr>
          <p:cNvSpPr>
            <a:spLocks noGrp="1"/>
          </p:cNvSpPr>
          <p:nvPr>
            <p:ph type="title"/>
          </p:nvPr>
        </p:nvSpPr>
        <p:spPr>
          <a:xfrm>
            <a:off x="838200" y="365125"/>
            <a:ext cx="6254496" cy="1828800"/>
          </a:xfrm>
        </p:spPr>
        <p:txBody>
          <a:bodyPr>
            <a:normAutofit/>
          </a:bodyPr>
          <a:lstStyle/>
          <a:p>
            <a:r>
              <a:rPr lang="en-IE" dirty="0"/>
              <a:t>Ancient Athens</a:t>
            </a:r>
          </a:p>
        </p:txBody>
      </p:sp>
      <p:sp>
        <p:nvSpPr>
          <p:cNvPr id="3" name="Content Placeholder 2">
            <a:extLst>
              <a:ext uri="{FF2B5EF4-FFF2-40B4-BE49-F238E27FC236}">
                <a16:creationId xmlns:a16="http://schemas.microsoft.com/office/drawing/2014/main" id="{E12CC7BA-3F23-40F9-828B-BE9A739D272C}"/>
              </a:ext>
            </a:extLst>
          </p:cNvPr>
          <p:cNvSpPr>
            <a:spLocks noGrp="1"/>
          </p:cNvSpPr>
          <p:nvPr>
            <p:ph idx="1"/>
          </p:nvPr>
        </p:nvSpPr>
        <p:spPr>
          <a:xfrm>
            <a:off x="838200" y="2322576"/>
            <a:ext cx="6254496" cy="3858768"/>
          </a:xfrm>
        </p:spPr>
        <p:txBody>
          <a:bodyPr>
            <a:normAutofit lnSpcReduction="10000"/>
          </a:bodyPr>
          <a:lstStyle/>
          <a:p>
            <a:r>
              <a:rPr lang="en-IE" sz="1600" dirty="0"/>
              <a:t>In the 5</a:t>
            </a:r>
            <a:r>
              <a:rPr lang="en-IE" sz="1600" baseline="30000" dirty="0"/>
              <a:t>th</a:t>
            </a:r>
            <a:r>
              <a:rPr lang="en-IE" sz="1600" dirty="0"/>
              <a:t> Century B.C., the Athenians invented </a:t>
            </a:r>
            <a:r>
              <a:rPr lang="en-IE" sz="1600" b="1" i="1" dirty="0"/>
              <a:t>Democracy</a:t>
            </a:r>
            <a:r>
              <a:rPr lang="en-IE" sz="1600" dirty="0"/>
              <a:t>.</a:t>
            </a:r>
          </a:p>
          <a:p>
            <a:r>
              <a:rPr lang="en-IE" sz="1600" dirty="0"/>
              <a:t>This literally translates as – “People Power”.</a:t>
            </a:r>
          </a:p>
          <a:p>
            <a:r>
              <a:rPr lang="en-IE" sz="1600" dirty="0"/>
              <a:t>Every citizen, </a:t>
            </a:r>
            <a:r>
              <a:rPr lang="en-IE" sz="1600" i="1" dirty="0"/>
              <a:t>male</a:t>
            </a:r>
            <a:r>
              <a:rPr lang="en-IE" sz="1600" dirty="0"/>
              <a:t> Athenian no matter his statues (as long as he had land) could vote on every law in Athens.</a:t>
            </a:r>
          </a:p>
          <a:p>
            <a:r>
              <a:rPr lang="en-IE" sz="1600" dirty="0"/>
              <a:t>It was very different to today’s democracy: no-one was elected to govern – they governed by allotments (Jury duty); all citizens had a turn of one year in the assembly of 5,000 (there are 160 in the </a:t>
            </a:r>
            <a:r>
              <a:rPr lang="en-IE" sz="1600" dirty="0" err="1"/>
              <a:t>Dáil</a:t>
            </a:r>
            <a:r>
              <a:rPr lang="en-IE" sz="1600" dirty="0"/>
              <a:t>); every law could be voted by the people; politicians they disliked could be voted into exile for 10 years (ostracised).</a:t>
            </a:r>
          </a:p>
          <a:p>
            <a:r>
              <a:rPr lang="en-IE" sz="1600" dirty="0"/>
              <a:t>The Greeks invented to concept of </a:t>
            </a:r>
            <a:r>
              <a:rPr lang="en-IE" sz="1600" i="1" dirty="0"/>
              <a:t>egalitarian</a:t>
            </a:r>
            <a:r>
              <a:rPr lang="en-IE" sz="1600" dirty="0"/>
              <a:t> and </a:t>
            </a:r>
            <a:r>
              <a:rPr lang="en-IE" sz="1600" i="1" dirty="0"/>
              <a:t>parrhesia</a:t>
            </a:r>
            <a:r>
              <a:rPr lang="en-IE" sz="1600" dirty="0"/>
              <a:t>.</a:t>
            </a:r>
          </a:p>
          <a:p>
            <a:r>
              <a:rPr lang="en-IE" sz="1600" dirty="0"/>
              <a:t>This means </a:t>
            </a:r>
            <a:r>
              <a:rPr lang="en-IE" sz="1600" i="1" dirty="0"/>
              <a:t>equality among equals</a:t>
            </a:r>
            <a:r>
              <a:rPr lang="en-IE" sz="1600" dirty="0"/>
              <a:t> and </a:t>
            </a:r>
            <a:r>
              <a:rPr lang="en-IE" sz="1600" i="1" dirty="0"/>
              <a:t>freedom of expression among equals</a:t>
            </a:r>
            <a:r>
              <a:rPr lang="en-IE" sz="1600" dirty="0"/>
              <a:t>.</a:t>
            </a:r>
          </a:p>
          <a:p>
            <a:r>
              <a:rPr lang="en-IE" sz="1600" dirty="0"/>
              <a:t>There were also several learned men across Greece in this period called </a:t>
            </a:r>
            <a:r>
              <a:rPr lang="en-IE" sz="1600" i="1" dirty="0"/>
              <a:t>Sophists</a:t>
            </a:r>
            <a:r>
              <a:rPr lang="en-IE" sz="1600" dirty="0"/>
              <a:t> – wise men who usually charged a fee to teach wealthy youths. These men would conglomerate in Athens.</a:t>
            </a:r>
          </a:p>
        </p:txBody>
      </p:sp>
      <p:pic>
        <p:nvPicPr>
          <p:cNvPr id="5" name="Picture 4" descr="A castle like building in a city&#10;&#10;Description automatically generated">
            <a:extLst>
              <a:ext uri="{FF2B5EF4-FFF2-40B4-BE49-F238E27FC236}">
                <a16:creationId xmlns:a16="http://schemas.microsoft.com/office/drawing/2014/main" id="{925EF892-8CFA-4D78-A5F6-32268525AF4A}"/>
              </a:ext>
            </a:extLst>
          </p:cNvPr>
          <p:cNvPicPr>
            <a:picLocks noChangeAspect="1"/>
          </p:cNvPicPr>
          <p:nvPr/>
        </p:nvPicPr>
        <p:blipFill rotWithShape="1">
          <a:blip r:embed="rId2">
            <a:extLst>
              <a:ext uri="{28A0092B-C50C-407E-A947-70E740481C1C}">
                <a14:useLocalDpi xmlns:a14="http://schemas.microsoft.com/office/drawing/2010/main" val="0"/>
              </a:ext>
            </a:extLst>
          </a:blip>
          <a:srcRect l="27588" r="26068" b="-1"/>
          <a:stretch/>
        </p:blipFill>
        <p:spPr>
          <a:xfrm>
            <a:off x="7552266" y="10"/>
            <a:ext cx="4639733" cy="6857990"/>
          </a:xfrm>
          <a:prstGeom prst="rect">
            <a:avLst/>
          </a:prstGeom>
        </p:spPr>
      </p:pic>
    </p:spTree>
    <p:extLst>
      <p:ext uri="{BB962C8B-B14F-4D97-AF65-F5344CB8AC3E}">
        <p14:creationId xmlns:p14="http://schemas.microsoft.com/office/powerpoint/2010/main" val="260962049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A0F46-DF64-4E34-AB7A-C8E9AC59AB3F}"/>
              </a:ext>
            </a:extLst>
          </p:cNvPr>
          <p:cNvSpPr>
            <a:spLocks noGrp="1"/>
          </p:cNvSpPr>
          <p:nvPr>
            <p:ph type="title"/>
          </p:nvPr>
        </p:nvSpPr>
        <p:spPr>
          <a:xfrm>
            <a:off x="5069940" y="365124"/>
            <a:ext cx="6172200" cy="1828800"/>
          </a:xfrm>
        </p:spPr>
        <p:txBody>
          <a:bodyPr>
            <a:normAutofit/>
          </a:bodyPr>
          <a:lstStyle/>
          <a:p>
            <a:r>
              <a:rPr lang="en-IE" dirty="0"/>
              <a:t>The Beginning of Science</a:t>
            </a:r>
          </a:p>
        </p:txBody>
      </p:sp>
      <p:pic>
        <p:nvPicPr>
          <p:cNvPr id="5" name="Picture 4" descr="A picture containing star, table, sitting, board&#10;&#10;Description automatically generated">
            <a:extLst>
              <a:ext uri="{FF2B5EF4-FFF2-40B4-BE49-F238E27FC236}">
                <a16:creationId xmlns:a16="http://schemas.microsoft.com/office/drawing/2014/main" id="{0AA98F3C-84E2-44C0-BFE9-4C0727528E25}"/>
              </a:ext>
            </a:extLst>
          </p:cNvPr>
          <p:cNvPicPr>
            <a:picLocks noChangeAspect="1"/>
          </p:cNvPicPr>
          <p:nvPr/>
        </p:nvPicPr>
        <p:blipFill rotWithShape="1">
          <a:blip r:embed="rId2">
            <a:extLst>
              <a:ext uri="{28A0092B-C50C-407E-A947-70E740481C1C}">
                <a14:useLocalDpi xmlns:a14="http://schemas.microsoft.com/office/drawing/2010/main" val="0"/>
              </a:ext>
            </a:extLst>
          </a:blip>
          <a:srcRect l="27291" r="35500" b="1"/>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C6625070-F084-4042-8581-AAF6846D5699}"/>
              </a:ext>
            </a:extLst>
          </p:cNvPr>
          <p:cNvSpPr>
            <a:spLocks noGrp="1"/>
          </p:cNvSpPr>
          <p:nvPr>
            <p:ph idx="1"/>
          </p:nvPr>
        </p:nvSpPr>
        <p:spPr>
          <a:xfrm>
            <a:off x="5069940" y="2322576"/>
            <a:ext cx="6172200" cy="3858768"/>
          </a:xfrm>
        </p:spPr>
        <p:txBody>
          <a:bodyPr>
            <a:normAutofit fontScale="92500" lnSpcReduction="10000"/>
          </a:bodyPr>
          <a:lstStyle/>
          <a:p>
            <a:r>
              <a:rPr lang="en-IE" sz="2000" dirty="0"/>
              <a:t>The Greek Sophists and Philosophers did more than just talk. They laid the foundations for concepts like ethics (what is right and wrong), politics (what is the best way to run a state), aesthetics (what makes something pretty or ugly), moral philosophy (how you should live your life), and what is life after death and the nature of the soul – and the gods.</a:t>
            </a:r>
          </a:p>
          <a:p>
            <a:r>
              <a:rPr lang="en-IE" sz="2000" dirty="0"/>
              <a:t>They also invented to concepts of space and time, atoms, evolutionary theory, matter and energy – even though they could never verify this with empirical enquiry.</a:t>
            </a:r>
          </a:p>
          <a:p>
            <a:r>
              <a:rPr lang="en-IE" sz="2000" dirty="0"/>
              <a:t>The most important philosophy they gave us, however, was epistemology. This is the philosophy which asks </a:t>
            </a:r>
            <a:r>
              <a:rPr lang="en-IE" sz="2000" i="1" dirty="0"/>
              <a:t>how do we know what we know</a:t>
            </a:r>
            <a:r>
              <a:rPr lang="en-IE" sz="2000" dirty="0"/>
              <a:t>. (The Philosophy of knowledge). Which is fundamental to all of science.</a:t>
            </a:r>
          </a:p>
        </p:txBody>
      </p:sp>
    </p:spTree>
    <p:extLst>
      <p:ext uri="{BB962C8B-B14F-4D97-AF65-F5344CB8AC3E}">
        <p14:creationId xmlns:p14="http://schemas.microsoft.com/office/powerpoint/2010/main" val="27464892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DAAF3-D4CC-4260-A097-86683858E01A}"/>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a:t>Train track game</a:t>
            </a:r>
          </a:p>
        </p:txBody>
      </p:sp>
      <p:pic>
        <p:nvPicPr>
          <p:cNvPr id="5" name="Content Placeholder 4" descr="A drawing of a person&#10;&#10;Description automatically generated">
            <a:extLst>
              <a:ext uri="{FF2B5EF4-FFF2-40B4-BE49-F238E27FC236}">
                <a16:creationId xmlns:a16="http://schemas.microsoft.com/office/drawing/2014/main" id="{EC887C7E-B11F-49C4-80AD-0BBD1B413E7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812" b="1"/>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1914634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7"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4E472783-A28B-4CC3-9B0B-4B9408E73BAA}"/>
              </a:ext>
            </a:extLst>
          </p:cNvPr>
          <p:cNvSpPr>
            <a:spLocks noGrp="1"/>
          </p:cNvSpPr>
          <p:nvPr>
            <p:ph type="title"/>
          </p:nvPr>
        </p:nvSpPr>
        <p:spPr>
          <a:xfrm>
            <a:off x="827088" y="1641752"/>
            <a:ext cx="2655887" cy="3213277"/>
          </a:xfrm>
        </p:spPr>
        <p:txBody>
          <a:bodyPr anchor="t">
            <a:normAutofit/>
          </a:bodyPr>
          <a:lstStyle/>
          <a:p>
            <a:r>
              <a:rPr lang="en-IE" sz="3700">
                <a:solidFill>
                  <a:schemeClr val="bg1"/>
                </a:solidFill>
              </a:rPr>
              <a:t>Philosophical Questioning</a:t>
            </a:r>
          </a:p>
        </p:txBody>
      </p:sp>
      <p:sp>
        <p:nvSpPr>
          <p:cNvPr id="3" name="Content Placeholder 2">
            <a:extLst>
              <a:ext uri="{FF2B5EF4-FFF2-40B4-BE49-F238E27FC236}">
                <a16:creationId xmlns:a16="http://schemas.microsoft.com/office/drawing/2014/main" id="{16274C15-BD60-4F0B-9C72-0C87831BDE54}"/>
              </a:ext>
            </a:extLst>
          </p:cNvPr>
          <p:cNvSpPr>
            <a:spLocks noGrp="1"/>
          </p:cNvSpPr>
          <p:nvPr>
            <p:ph idx="1"/>
          </p:nvPr>
        </p:nvSpPr>
        <p:spPr>
          <a:xfrm>
            <a:off x="5232401" y="1721579"/>
            <a:ext cx="6140449" cy="3952648"/>
          </a:xfrm>
        </p:spPr>
        <p:txBody>
          <a:bodyPr>
            <a:normAutofit/>
          </a:bodyPr>
          <a:lstStyle/>
          <a:p>
            <a:r>
              <a:rPr lang="en-IE" sz="2400">
                <a:solidFill>
                  <a:schemeClr val="bg1">
                    <a:alpha val="80000"/>
                  </a:schemeClr>
                </a:solidFill>
              </a:rPr>
              <a:t>The Ancient Greek Philosophers (and Socrates in particular) practiced what we call </a:t>
            </a:r>
            <a:r>
              <a:rPr lang="en-IE" sz="2400" i="1">
                <a:solidFill>
                  <a:schemeClr val="bg1">
                    <a:alpha val="80000"/>
                  </a:schemeClr>
                </a:solidFill>
              </a:rPr>
              <a:t>dialectic questioning</a:t>
            </a:r>
            <a:r>
              <a:rPr lang="en-IE" sz="2400">
                <a:solidFill>
                  <a:schemeClr val="bg1">
                    <a:alpha val="80000"/>
                  </a:schemeClr>
                </a:solidFill>
              </a:rPr>
              <a:t>.</a:t>
            </a:r>
          </a:p>
          <a:p>
            <a:r>
              <a:rPr lang="en-IE" sz="2400">
                <a:solidFill>
                  <a:schemeClr val="bg1">
                    <a:alpha val="80000"/>
                  </a:schemeClr>
                </a:solidFill>
              </a:rPr>
              <a:t>This is when you question the assumptions or assertions a person is making on particular topic, and then question them further until you can identify a </a:t>
            </a:r>
            <a:r>
              <a:rPr lang="en-IE" sz="2400" i="1">
                <a:solidFill>
                  <a:schemeClr val="bg1">
                    <a:alpha val="80000"/>
                  </a:schemeClr>
                </a:solidFill>
              </a:rPr>
              <a:t>truth</a:t>
            </a:r>
            <a:r>
              <a:rPr lang="en-IE" sz="2400">
                <a:solidFill>
                  <a:schemeClr val="bg1">
                    <a:alpha val="80000"/>
                  </a:schemeClr>
                </a:solidFill>
              </a:rPr>
              <a:t>.</a:t>
            </a:r>
          </a:p>
          <a:p>
            <a:r>
              <a:rPr lang="en-IE" sz="2400">
                <a:solidFill>
                  <a:schemeClr val="bg1">
                    <a:alpha val="80000"/>
                  </a:schemeClr>
                </a:solidFill>
              </a:rPr>
              <a:t>It is rhetorical (clever way of using language) in order to make someone agree with you.</a:t>
            </a:r>
          </a:p>
        </p:txBody>
      </p:sp>
    </p:spTree>
    <p:extLst>
      <p:ext uri="{BB962C8B-B14F-4D97-AF65-F5344CB8AC3E}">
        <p14:creationId xmlns:p14="http://schemas.microsoft.com/office/powerpoint/2010/main" val="164238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1514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416E69-A7EC-4A79-B822-A94BBC63C7A3}"/>
              </a:ext>
            </a:extLst>
          </p:cNvPr>
          <p:cNvSpPr>
            <a:spLocks noGrp="1"/>
          </p:cNvSpPr>
          <p:nvPr>
            <p:ph type="title"/>
          </p:nvPr>
        </p:nvSpPr>
        <p:spPr>
          <a:xfrm>
            <a:off x="524256" y="4767072"/>
            <a:ext cx="6594189" cy="1625210"/>
          </a:xfrm>
        </p:spPr>
        <p:txBody>
          <a:bodyPr>
            <a:normAutofit/>
          </a:bodyPr>
          <a:lstStyle/>
          <a:p>
            <a:pPr algn="r"/>
            <a:r>
              <a:rPr lang="en-IE">
                <a:solidFill>
                  <a:srgbClr val="FFFFFF"/>
                </a:solidFill>
              </a:rPr>
              <a:t>Example of Dialectic Questioning</a:t>
            </a:r>
          </a:p>
        </p:txBody>
      </p:sp>
      <p:pic>
        <p:nvPicPr>
          <p:cNvPr id="5" name="Picture 4" descr="A picture containing map&#10;&#10;Description automatically generated">
            <a:extLst>
              <a:ext uri="{FF2B5EF4-FFF2-40B4-BE49-F238E27FC236}">
                <a16:creationId xmlns:a16="http://schemas.microsoft.com/office/drawing/2014/main" id="{4B479A10-F467-4EE2-A30D-C849083861AE}"/>
              </a:ext>
            </a:extLst>
          </p:cNvPr>
          <p:cNvPicPr>
            <a:picLocks noChangeAspect="1"/>
          </p:cNvPicPr>
          <p:nvPr/>
        </p:nvPicPr>
        <p:blipFill rotWithShape="1">
          <a:blip r:embed="rId2">
            <a:extLst>
              <a:ext uri="{28A0092B-C50C-407E-A947-70E740481C1C}">
                <a14:useLocalDpi xmlns:a14="http://schemas.microsoft.com/office/drawing/2010/main" val="0"/>
              </a:ext>
            </a:extLst>
          </a:blip>
          <a:srcRect r="1" b="12822"/>
          <a:stretch/>
        </p:blipFill>
        <p:spPr>
          <a:xfrm>
            <a:off x="327547" y="321733"/>
            <a:ext cx="7058306" cy="4107392"/>
          </a:xfrm>
          <a:prstGeom prst="rect">
            <a:avLst/>
          </a:prstGeom>
        </p:spPr>
      </p:pic>
      <p:sp>
        <p:nvSpPr>
          <p:cNvPr id="8"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49AE0C-A358-4A8D-91A8-BC9F4F477D38}"/>
              </a:ext>
            </a:extLst>
          </p:cNvPr>
          <p:cNvSpPr>
            <a:spLocks noGrp="1"/>
          </p:cNvSpPr>
          <p:nvPr>
            <p:ph idx="1"/>
          </p:nvPr>
        </p:nvSpPr>
        <p:spPr>
          <a:xfrm>
            <a:off x="8029319" y="917725"/>
            <a:ext cx="3424739" cy="4852362"/>
          </a:xfrm>
        </p:spPr>
        <p:txBody>
          <a:bodyPr anchor="ctr">
            <a:normAutofit/>
          </a:bodyPr>
          <a:lstStyle/>
          <a:p>
            <a:pPr marL="514350" indent="-514350">
              <a:buAutoNum type="arabicPeriod"/>
            </a:pPr>
            <a:r>
              <a:rPr lang="en-IE" sz="1400">
                <a:solidFill>
                  <a:srgbClr val="FFFFFF"/>
                </a:solidFill>
              </a:rPr>
              <a:t>Are all students bad?</a:t>
            </a:r>
          </a:p>
          <a:p>
            <a:pPr marL="514350" indent="-514350">
              <a:buAutoNum type="arabicPeriod"/>
            </a:pPr>
            <a:r>
              <a:rPr lang="en-IE" sz="1400">
                <a:solidFill>
                  <a:srgbClr val="FFFFFF"/>
                </a:solidFill>
              </a:rPr>
              <a:t>Does this mean all students are good?</a:t>
            </a:r>
          </a:p>
          <a:p>
            <a:pPr marL="514350" indent="-514350">
              <a:buAutoNum type="arabicPeriod"/>
            </a:pPr>
            <a:r>
              <a:rPr lang="en-IE" sz="1400">
                <a:solidFill>
                  <a:srgbClr val="FFFFFF"/>
                </a:solidFill>
              </a:rPr>
              <a:t>Therefore, can we say that there are some bad and some good?</a:t>
            </a:r>
          </a:p>
          <a:p>
            <a:pPr marL="514350" indent="-514350">
              <a:buAutoNum type="arabicPeriod"/>
            </a:pPr>
            <a:r>
              <a:rPr lang="en-IE" sz="1400">
                <a:solidFill>
                  <a:srgbClr val="FFFFFF"/>
                </a:solidFill>
              </a:rPr>
              <a:t>Can bad students have a negative influence on good students?</a:t>
            </a:r>
          </a:p>
          <a:p>
            <a:pPr marL="514350" indent="-514350">
              <a:buAutoNum type="arabicPeriod"/>
            </a:pPr>
            <a:r>
              <a:rPr lang="en-IE" sz="1400">
                <a:solidFill>
                  <a:srgbClr val="FFFFFF"/>
                </a:solidFill>
              </a:rPr>
              <a:t>Can good students have a positive influence on good students?</a:t>
            </a:r>
          </a:p>
          <a:p>
            <a:pPr marL="514350" indent="-514350">
              <a:buAutoNum type="arabicPeriod"/>
            </a:pPr>
            <a:r>
              <a:rPr lang="en-IE" sz="1400">
                <a:solidFill>
                  <a:srgbClr val="FFFFFF"/>
                </a:solidFill>
              </a:rPr>
              <a:t>Should we then keep good students and bad student together – for the good of the bad students?</a:t>
            </a:r>
          </a:p>
          <a:p>
            <a:pPr marL="514350" indent="-514350">
              <a:buAutoNum type="arabicPeriod"/>
            </a:pPr>
            <a:r>
              <a:rPr lang="en-IE" sz="1400">
                <a:solidFill>
                  <a:srgbClr val="FFFFFF"/>
                </a:solidFill>
              </a:rPr>
              <a:t>But, then, why? Are you doing more harm to the….students?</a:t>
            </a:r>
          </a:p>
          <a:p>
            <a:pPr marL="514350" indent="-514350">
              <a:buAutoNum type="arabicPeriod"/>
            </a:pPr>
            <a:r>
              <a:rPr lang="en-IE" sz="1400">
                <a:solidFill>
                  <a:srgbClr val="FFFFFF"/>
                </a:solidFill>
              </a:rPr>
              <a:t>Would it not be better to segregate the good and bad students so that the good students can have a positive influence on each other and become the </a:t>
            </a:r>
            <a:r>
              <a:rPr lang="en-IE" sz="1400" i="1">
                <a:solidFill>
                  <a:srgbClr val="FFFFFF"/>
                </a:solidFill>
              </a:rPr>
              <a:t>best</a:t>
            </a:r>
            <a:r>
              <a:rPr lang="en-IE" sz="1400">
                <a:solidFill>
                  <a:srgbClr val="FFFFFF"/>
                </a:solidFill>
              </a:rPr>
              <a:t> students?</a:t>
            </a:r>
          </a:p>
        </p:txBody>
      </p:sp>
    </p:spTree>
    <p:extLst>
      <p:ext uri="{BB962C8B-B14F-4D97-AF65-F5344CB8AC3E}">
        <p14:creationId xmlns:p14="http://schemas.microsoft.com/office/powerpoint/2010/main" val="352474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4" y="1783959"/>
            <a:ext cx="4087306" cy="2889114"/>
          </a:xfrm>
        </p:spPr>
        <p:txBody>
          <a:bodyPr anchor="b">
            <a:normAutofit/>
          </a:bodyPr>
          <a:lstStyle/>
          <a:p>
            <a:pPr algn="l"/>
            <a:r>
              <a:rPr lang="en-GB" sz="5400"/>
              <a:t>Socrates</a:t>
            </a:r>
          </a:p>
        </p:txBody>
      </p:sp>
      <p:sp>
        <p:nvSpPr>
          <p:cNvPr id="5" name="Subtitle 4"/>
          <p:cNvSpPr>
            <a:spLocks noGrp="1"/>
          </p:cNvSpPr>
          <p:nvPr>
            <p:ph type="subTitle" idx="1"/>
          </p:nvPr>
        </p:nvSpPr>
        <p:spPr>
          <a:xfrm>
            <a:off x="7464612" y="4750893"/>
            <a:ext cx="4087305" cy="1147863"/>
          </a:xfrm>
        </p:spPr>
        <p:txBody>
          <a:bodyPr anchor="t">
            <a:normAutofit/>
          </a:bodyPr>
          <a:lstStyle/>
          <a:p>
            <a:pPr algn="l"/>
            <a:r>
              <a:rPr lang="en-GB" sz="2000"/>
              <a:t>Who was he?</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map&#10;&#10;Description automatically generated">
            <a:extLst>
              <a:ext uri="{FF2B5EF4-FFF2-40B4-BE49-F238E27FC236}">
                <a16:creationId xmlns:a16="http://schemas.microsoft.com/office/drawing/2014/main" id="{4B479A10-F467-4EE2-A30D-C849083861AE}"/>
              </a:ext>
            </a:extLst>
          </p:cNvPr>
          <p:cNvPicPr>
            <a:picLocks noChangeAspect="1"/>
          </p:cNvPicPr>
          <p:nvPr/>
        </p:nvPicPr>
        <p:blipFill rotWithShape="1">
          <a:blip r:embed="rId2">
            <a:extLst>
              <a:ext uri="{28A0092B-C50C-407E-A947-70E740481C1C}">
                <a14:useLocalDpi xmlns:a14="http://schemas.microsoft.com/office/drawing/2010/main" val="0"/>
              </a:ext>
            </a:extLst>
          </a:blip>
          <a:srcRect l="15795" r="1579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28242133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1" y="1330007"/>
            <a:ext cx="3820669" cy="4692396"/>
          </a:xfrm>
        </p:spPr>
        <p:txBody>
          <a:bodyPr anchor="ctr">
            <a:normAutofit/>
          </a:bodyPr>
          <a:lstStyle/>
          <a:p>
            <a:r>
              <a:rPr lang="en-GB" sz="5400"/>
              <a:t>Learning Intentions -Tasks:</a:t>
            </a:r>
          </a:p>
        </p:txBody>
      </p:sp>
      <p:sp>
        <p:nvSpPr>
          <p:cNvPr id="3" name="Content Placeholder 2"/>
          <p:cNvSpPr>
            <a:spLocks noGrp="1"/>
          </p:cNvSpPr>
          <p:nvPr>
            <p:ph idx="1"/>
          </p:nvPr>
        </p:nvSpPr>
        <p:spPr>
          <a:xfrm>
            <a:off x="6071616" y="1330007"/>
            <a:ext cx="5477256" cy="4692396"/>
          </a:xfrm>
        </p:spPr>
        <p:txBody>
          <a:bodyPr anchor="ctr">
            <a:normAutofit/>
          </a:bodyPr>
          <a:lstStyle/>
          <a:p>
            <a:r>
              <a:rPr lang="en-GB" sz="2200"/>
              <a:t>In this class we will be learning an outline of Socrates life. </a:t>
            </a:r>
          </a:p>
          <a:p>
            <a:r>
              <a:rPr lang="en-GB" sz="2200"/>
              <a:t>Take notes on this key learning:</a:t>
            </a:r>
          </a:p>
          <a:p>
            <a:pPr marL="514350" indent="-514350">
              <a:buFont typeface="+mj-lt"/>
              <a:buAutoNum type="romanUcPeriod"/>
            </a:pPr>
            <a:r>
              <a:rPr lang="en-GB" sz="2200"/>
              <a:t>Outline the </a:t>
            </a:r>
            <a:r>
              <a:rPr lang="en-GB" sz="2200" i="1"/>
              <a:t>key</a:t>
            </a:r>
            <a:r>
              <a:rPr lang="en-GB" sz="2200"/>
              <a:t> events in Socrates life.</a:t>
            </a:r>
          </a:p>
          <a:p>
            <a:pPr marL="514350" indent="-514350">
              <a:buFont typeface="+mj-lt"/>
              <a:buAutoNum type="romanUcPeriod"/>
            </a:pPr>
            <a:r>
              <a:rPr lang="en-GB" sz="2200"/>
              <a:t>Explain the </a:t>
            </a:r>
            <a:r>
              <a:rPr lang="en-GB" sz="2200" i="1"/>
              <a:t>type</a:t>
            </a:r>
            <a:r>
              <a:rPr lang="en-GB" sz="2200"/>
              <a:t> of society Socrates lived in.</a:t>
            </a:r>
          </a:p>
          <a:p>
            <a:pPr marL="514350" indent="-514350">
              <a:buFont typeface="+mj-lt"/>
              <a:buAutoNum type="romanUcPeriod"/>
            </a:pPr>
            <a:r>
              <a:rPr lang="en-GB" sz="2200"/>
              <a:t>Define the </a:t>
            </a:r>
            <a:r>
              <a:rPr lang="en-GB" sz="2200" i="1"/>
              <a:t>key</a:t>
            </a:r>
            <a:r>
              <a:rPr lang="en-GB" sz="2200"/>
              <a:t> terms (Sophist, Rhetoric, Democracy, Oligarch, City-State, Philosophy, Dialectic Questioning).</a:t>
            </a:r>
          </a:p>
        </p:txBody>
      </p:sp>
    </p:spTree>
    <p:extLst>
      <p:ext uri="{BB962C8B-B14F-4D97-AF65-F5344CB8AC3E}">
        <p14:creationId xmlns:p14="http://schemas.microsoft.com/office/powerpoint/2010/main" val="8641535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2E29FC2F614C4F8CCA38E47616219B" ma:contentTypeVersion="13" ma:contentTypeDescription="Create a new document." ma:contentTypeScope="" ma:versionID="e70e6206889af6f3f6f6022be6118ce4">
  <xsd:schema xmlns:xsd="http://www.w3.org/2001/XMLSchema" xmlns:xs="http://www.w3.org/2001/XMLSchema" xmlns:p="http://schemas.microsoft.com/office/2006/metadata/properties" xmlns:ns3="e994e2ca-6e66-4cfb-89b9-1548a5955a3d" xmlns:ns4="cb5eaccf-a245-42c2-b35a-2f5906cd0fb6" targetNamespace="http://schemas.microsoft.com/office/2006/metadata/properties" ma:root="true" ma:fieldsID="6200e3c317e2ac245743f6d767db57c1" ns3:_="" ns4:_="">
    <xsd:import namespace="e994e2ca-6e66-4cfb-89b9-1548a5955a3d"/>
    <xsd:import namespace="cb5eaccf-a245-42c2-b35a-2f5906cd0f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4e2ca-6e66-4cfb-89b9-1548a5955a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5eaccf-a245-42c2-b35a-2f5906cd0f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8FEBE8-04CC-4945-87A7-7C98E2D5D051}">
  <ds:schemaRefs>
    <ds:schemaRef ds:uri="http://schemas.microsoft.com/sharepoint/v3/contenttype/forms"/>
  </ds:schemaRefs>
</ds:datastoreItem>
</file>

<file path=customXml/itemProps2.xml><?xml version="1.0" encoding="utf-8"?>
<ds:datastoreItem xmlns:ds="http://schemas.openxmlformats.org/officeDocument/2006/customXml" ds:itemID="{9A880338-9AAB-4979-B840-9BB66E50A122}">
  <ds:schemaRefs>
    <ds:schemaRef ds:uri="cb5eaccf-a245-42c2-b35a-2f5906cd0fb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994e2ca-6e66-4cfb-89b9-1548a5955a3d"/>
    <ds:schemaRef ds:uri="http://www.w3.org/XML/1998/namespace"/>
    <ds:schemaRef ds:uri="http://purl.org/dc/dcmitype/"/>
  </ds:schemaRefs>
</ds:datastoreItem>
</file>

<file path=customXml/itemProps3.xml><?xml version="1.0" encoding="utf-8"?>
<ds:datastoreItem xmlns:ds="http://schemas.openxmlformats.org/officeDocument/2006/customXml" ds:itemID="{5A1B9477-F950-4E31-8DD8-6DE8BFBE68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4e2ca-6e66-4cfb-89b9-1548a5955a3d"/>
    <ds:schemaRef ds:uri="cb5eaccf-a245-42c2-b35a-2f5906cd0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TotalTime>
  <Words>1744</Words>
  <Application>Microsoft Office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Helvetica Neue Medium</vt:lpstr>
      <vt:lpstr>Arial</vt:lpstr>
      <vt:lpstr>Calibri</vt:lpstr>
      <vt:lpstr>Calibri Light</vt:lpstr>
      <vt:lpstr>Courier New</vt:lpstr>
      <vt:lpstr>Office Theme</vt:lpstr>
      <vt:lpstr>Socrates</vt:lpstr>
      <vt:lpstr>Question:</vt:lpstr>
      <vt:lpstr>Ancient Athens</vt:lpstr>
      <vt:lpstr>The Beginning of Science</vt:lpstr>
      <vt:lpstr>Train track game</vt:lpstr>
      <vt:lpstr>Philosophical Questioning</vt:lpstr>
      <vt:lpstr>Example of Dialectic Questioning</vt:lpstr>
      <vt:lpstr>Socrates</vt:lpstr>
      <vt:lpstr>Learning Intentions -Tasks:</vt:lpstr>
      <vt:lpstr>Ancient Athens:</vt:lpstr>
      <vt:lpstr>Sophists</vt:lpstr>
      <vt:lpstr>Early Life of Socrates</vt:lpstr>
      <vt:lpstr>Socrates the Sophist</vt:lpstr>
      <vt:lpstr>Downfall of Athens</vt:lpstr>
      <vt:lpstr>Discursive Question: Can we practice some Dialectic Questioning?</vt:lpstr>
      <vt:lpstr>Trial of Socrates</vt:lpstr>
      <vt:lpstr>Discursive Question: Can we practice some Dialectic Questioning?</vt:lpstr>
      <vt:lpstr>Compare with Ancient Athens</vt:lpstr>
      <vt:lpstr>Athenian Juries</vt:lpstr>
      <vt:lpstr>Philosophers</vt:lpstr>
      <vt:lpstr>Life of an Ancient Philosopher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Crito</dc:title>
  <dc:creator>Seamus O'Sullivan</dc:creator>
  <cp:lastModifiedBy>Seamus O'Sullivan</cp:lastModifiedBy>
  <cp:revision>4</cp:revision>
  <dcterms:created xsi:type="dcterms:W3CDTF">2021-02-04T13:44:20Z</dcterms:created>
  <dcterms:modified xsi:type="dcterms:W3CDTF">2021-02-19T19:15:23Z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0x010100802E29FC2F614C4F8CCA38E47616219B</vt:lpwstr>
  </property>
</Properties>
</file>